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822" r:id="rId2"/>
    <p:sldMasterId id="2147483835" r:id="rId3"/>
  </p:sldMasterIdLst>
  <p:notesMasterIdLst>
    <p:notesMasterId r:id="rId21"/>
  </p:notesMasterIdLst>
  <p:sldIdLst>
    <p:sldId id="256" r:id="rId4"/>
    <p:sldId id="287" r:id="rId5"/>
    <p:sldId id="259" r:id="rId6"/>
    <p:sldId id="289" r:id="rId7"/>
    <p:sldId id="262" r:id="rId8"/>
    <p:sldId id="294" r:id="rId9"/>
    <p:sldId id="295" r:id="rId10"/>
    <p:sldId id="258" r:id="rId11"/>
    <p:sldId id="288" r:id="rId12"/>
    <p:sldId id="268" r:id="rId13"/>
    <p:sldId id="296" r:id="rId14"/>
    <p:sldId id="280" r:id="rId15"/>
    <p:sldId id="274" r:id="rId16"/>
    <p:sldId id="291" r:id="rId17"/>
    <p:sldId id="290" r:id="rId18"/>
    <p:sldId id="293" r:id="rId19"/>
    <p:sldId id="283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6318" autoAdjust="0"/>
  </p:normalViewPr>
  <p:slideViewPr>
    <p:cSldViewPr>
      <p:cViewPr varScale="1">
        <p:scale>
          <a:sx n="59" d="100"/>
          <a:sy n="59" d="100"/>
        </p:scale>
        <p:origin x="14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E0667959-55B7-491B-BB34-D3EAF779A2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3415AD7-502D-4130-BDF8-9441204676DE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EC425BD7-4C93-479C-84EE-B46EB863F261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D37ED-4BDB-4D5D-827C-8AF83D6C4FC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6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0354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EE761F-9393-448D-B73A-87FB59506E2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8607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B03A79D-168E-4325-95A8-C660F71AE89B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89E54D3-011B-4D81-A20D-B40C611C1166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1E1455-D1A6-4BC6-8C84-D72F42D38BB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3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95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6A90396E-ED4D-4F57-8F60-7F740CEEE8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232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B0A68-805D-464B-B671-686F2FC30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18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7020C-1BE9-4ECA-B32B-4E077435B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56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6F9ED-AF31-4D40-9C4F-50D587C38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120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985AA-8F36-42AE-BE7A-9F4C598A55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7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42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2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342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0343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GB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43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GB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43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GB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43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GB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43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GB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43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GB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43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GB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43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GB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43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GB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43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GB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0344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344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344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D978843-9026-4DE3-9A2F-757B58764A0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4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34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7611328"/>
      </p:ext>
    </p:extLst>
  </p:cSld>
  <p:clrMapOvr>
    <a:masterClrMapping/>
  </p:clrMapOvr>
  <p:transition spd="slow" advClick="0" advTm="2300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058076-AF33-4E2C-AAAF-7B0D694453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254795"/>
      </p:ext>
    </p:extLst>
  </p:cSld>
  <p:clrMapOvr>
    <a:masterClrMapping/>
  </p:clrMapOvr>
  <p:transition advTm="15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9AE69B-BE5A-4B7C-9CA0-51594A8E0F1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045959"/>
      </p:ext>
    </p:extLst>
  </p:cSld>
  <p:clrMapOvr>
    <a:masterClrMapping/>
  </p:clrMapOvr>
  <p:transition advTm="15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99C840-446E-452C-9593-1BCF34306FB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279810"/>
      </p:ext>
    </p:extLst>
  </p:cSld>
  <p:clrMapOvr>
    <a:masterClrMapping/>
  </p:clrMapOvr>
  <p:transition advTm="15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C30CF8-BA6E-42F8-93EB-75C9CBE11F1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324175"/>
      </p:ext>
    </p:extLst>
  </p:cSld>
  <p:clrMapOvr>
    <a:masterClrMapping/>
  </p:clrMapOvr>
  <p:transition advTm="15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9AA565-C7A7-4B5A-8466-AC1481C316D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620540"/>
      </p:ext>
    </p:extLst>
  </p:cSld>
  <p:clrMapOvr>
    <a:masterClrMapping/>
  </p:clrMapOvr>
  <p:transition advTm="1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E18D7A-345A-4F2C-8F6A-C22EC151E1F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27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ED1887-04E3-4E70-A424-80EB6F64AB2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582317"/>
      </p:ext>
    </p:extLst>
  </p:cSld>
  <p:clrMapOvr>
    <a:masterClrMapping/>
  </p:clrMapOvr>
  <p:transition advTm="15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B93873-BDCB-4A24-927F-8023EC4681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945441"/>
      </p:ext>
    </p:extLst>
  </p:cSld>
  <p:clrMapOvr>
    <a:masterClrMapping/>
  </p:clrMapOvr>
  <p:transition advTm="15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60663F-B2DE-4ECE-BE1E-57DF433F999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33241"/>
      </p:ext>
    </p:extLst>
  </p:cSld>
  <p:clrMapOvr>
    <a:masterClrMapping/>
  </p:clrMapOvr>
  <p:transition advTm="15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CA8F09-EE32-4721-86CA-8CAA77F946C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463611"/>
      </p:ext>
    </p:extLst>
  </p:cSld>
  <p:clrMapOvr>
    <a:masterClrMapping/>
  </p:clrMapOvr>
  <p:transition advTm="15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8A7102-DAA1-4DFA-BD1B-CB89F27E66C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430912"/>
      </p:ext>
    </p:extLst>
  </p:cSld>
  <p:clrMapOvr>
    <a:masterClrMapping/>
  </p:clrMapOvr>
  <p:transition advTm="15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A63A9A2-2B35-44C8-8AAC-943E2B04312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110608"/>
      </p:ext>
    </p:extLst>
  </p:cSld>
  <p:clrMapOvr>
    <a:masterClrMapping/>
  </p:clrMapOvr>
  <p:transition advTm="15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469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46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7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47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47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7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72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1472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1472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473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473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522C6BD-57CB-4176-A66F-69C752DD7B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58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0FFB3-B948-4D23-86B8-A4311E9673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681009"/>
      </p:ext>
    </p:extLst>
  </p:cSld>
  <p:clrMapOvr>
    <a:masterClrMapping/>
  </p:clrMapOvr>
  <p:transition advClick="0" advTm="740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16DC0-625E-43ED-BF2F-98506E2631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483252"/>
      </p:ext>
    </p:extLst>
  </p:cSld>
  <p:clrMapOvr>
    <a:masterClrMapping/>
  </p:clrMapOvr>
  <p:transition advClick="0" advTm="740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68CB4-A3D8-483B-8D19-0BAF543122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423803"/>
      </p:ext>
    </p:extLst>
  </p:cSld>
  <p:clrMapOvr>
    <a:masterClrMapping/>
  </p:clrMapOvr>
  <p:transition advClick="0" advTm="74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9866ADB4-A375-4C72-BA9D-F8C82003A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460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22ADC-F1F3-49AD-BD8E-0335F632FC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46513"/>
      </p:ext>
    </p:extLst>
  </p:cSld>
  <p:clrMapOvr>
    <a:masterClrMapping/>
  </p:clrMapOvr>
  <p:transition advClick="0" advTm="740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885C8-9A3E-4D6D-9B16-F68FB3188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791219"/>
      </p:ext>
    </p:extLst>
  </p:cSld>
  <p:clrMapOvr>
    <a:masterClrMapping/>
  </p:clrMapOvr>
  <p:transition advClick="0" advTm="740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498B1-74C2-43E8-B5E5-6630EB59B9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323269"/>
      </p:ext>
    </p:extLst>
  </p:cSld>
  <p:clrMapOvr>
    <a:masterClrMapping/>
  </p:clrMapOvr>
  <p:transition advClick="0" advTm="740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02CF3-D383-490E-B143-BA4CC4D982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249833"/>
      </p:ext>
    </p:extLst>
  </p:cSld>
  <p:clrMapOvr>
    <a:masterClrMapping/>
  </p:clrMapOvr>
  <p:transition advClick="0" advTm="7400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08BB4-F570-4B6A-B1A4-56EF6B9D3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995794"/>
      </p:ext>
    </p:extLst>
  </p:cSld>
  <p:clrMapOvr>
    <a:masterClrMapping/>
  </p:clrMapOvr>
  <p:transition advClick="0" advTm="740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01166-5A59-4853-AB3E-6EEC0A7B1F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018407"/>
      </p:ext>
    </p:extLst>
  </p:cSld>
  <p:clrMapOvr>
    <a:masterClrMapping/>
  </p:clrMapOvr>
  <p:transition advClick="0" advTm="740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6109B-B3EE-4663-8345-40AB63BDAF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812195"/>
      </p:ext>
    </p:extLst>
  </p:cSld>
  <p:clrMapOvr>
    <a:masterClrMapping/>
  </p:clrMapOvr>
  <p:transition advClick="0" advTm="74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D7873-6D96-408E-B0C5-845F084B74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13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EC481-1954-42A2-841C-9ED6038031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4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49DDA9-0DE6-4843-A1FE-763DE21CB8C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7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1BC5C-8A44-4820-A816-C767B67A34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47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BAB524-F731-4D9A-8D6F-303C641B477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63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0A48E3-5777-4E87-901C-A413AA7A8B6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B29FB843-EDDF-4D82-8664-49D28A6D4D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09" r:id="rId4"/>
    <p:sldLayoutId id="2147483810" r:id="rId5"/>
    <p:sldLayoutId id="2147483819" r:id="rId6"/>
    <p:sldLayoutId id="2147483811" r:id="rId7"/>
    <p:sldLayoutId id="2147483820" r:id="rId8"/>
    <p:sldLayoutId id="2147483821" r:id="rId9"/>
    <p:sldLayoutId id="2147483812" r:id="rId10"/>
    <p:sldLayoutId id="2147483813" r:id="rId11"/>
    <p:sldLayoutId id="2147483814" r:id="rId12"/>
    <p:sldLayoutId id="214748381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fld id="{DD2B7EF3-1B88-4D56-A27D-FA06D4E4503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240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24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240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240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>
                <a:solidFill>
                  <a:schemeClr val="hlink"/>
                </a:solidFill>
              </a:endParaRPr>
            </a:p>
          </p:txBody>
        </p:sp>
        <p:sp>
          <p:nvSpPr>
            <p:cNvPr id="10240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>
                <a:solidFill>
                  <a:schemeClr val="hlink"/>
                </a:solidFill>
              </a:endParaRPr>
            </a:p>
          </p:txBody>
        </p:sp>
        <p:sp>
          <p:nvSpPr>
            <p:cNvPr id="10240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>
                <a:solidFill>
                  <a:schemeClr val="accent2"/>
                </a:solidFill>
              </a:endParaRPr>
            </a:p>
          </p:txBody>
        </p:sp>
        <p:sp>
          <p:nvSpPr>
            <p:cNvPr id="1024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>
                <a:solidFill>
                  <a:schemeClr val="hlink"/>
                </a:solidFill>
              </a:endParaRPr>
            </a:p>
          </p:txBody>
        </p:sp>
        <p:sp>
          <p:nvSpPr>
            <p:cNvPr id="1024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24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>
                <a:solidFill>
                  <a:schemeClr val="accent2"/>
                </a:solidFill>
              </a:endParaRPr>
            </a:p>
          </p:txBody>
        </p:sp>
        <p:sp>
          <p:nvSpPr>
            <p:cNvPr id="1024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41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7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ransition advTm="15000">
    <p:push dir="u"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1366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6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6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67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367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7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7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7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7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7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7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7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7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68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69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369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9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9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9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0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70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70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370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1370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1370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052CBD0-C08F-4164-BF7C-AA2B0D38174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37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05910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ransition advClick="0" advTm="7400">
    <p:comb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ds.yahoo.com/_ylt=A0WTb_j4rKZLGwwAVoWjzbkF/SIG=12negl7i6/EXP=1269300856/**http%3a/www.iayork.com/Images/2008/4-7-08/HepatitisVirusWellcome.jpg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image" Target="../media/image23.jpeg"/><Relationship Id="rId2" Type="http://schemas.openxmlformats.org/officeDocument/2006/relationships/hyperlink" Target="http://rds.yahoo.com/_ylt=A0WTb_gRrKZL7U8AwiGjzbkF/SIG=12t1vol53/EXP=1269300625/**http%3a/microbiologystudents.com/data/gal_media/1024033_com_h1n1_influ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ds.yahoo.com/_ylt=A0WTb_jErKZLt3AAH.KjzbkF/SIG=12bjedcfm/EXP=1269300804/**http%3a/www.wales.nhs.uk/sites3/gallery/719/measles5.jpg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hyperlink" Target="http://rds.yahoo.com/_ylt=A0WTb_gzraZLozUAeWqjzbkF/SIG=12qc2do2p/EXP=1269300915/**http%3a/www.rkm.com.au/imagelibrary/thumbnails/Rabies-virion-tilted.jpg" TargetMode="External"/><Relationship Id="rId4" Type="http://schemas.openxmlformats.org/officeDocument/2006/relationships/hyperlink" Target="http://rds.yahoo.com/_ylt=A0WTb_hArKZLZw8Ay32jzbkF/SIG=11svc574l/EXP=1269300672/**http%3a/planetflu.com/images/flu.ht20.jpg" TargetMode="External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i="1" dirty="0" smtClean="0">
                <a:latin typeface="Comic Sans MS" pitchFamily="66" charset="0"/>
              </a:rPr>
              <a:t>Bacteria &amp; Viruses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i="1" dirty="0" smtClean="0">
                <a:latin typeface="Comic Sans MS" pitchFamily="66" charset="0"/>
              </a:rPr>
              <a:t>How is a virus structured?</a:t>
            </a:r>
            <a:endParaRPr lang="en-US" b="1" i="1" dirty="0" smtClean="0">
              <a:latin typeface="Comic Sans MS" pitchFamily="66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2672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mtClean="0">
                <a:latin typeface="Comic Sans MS" panose="030F0702030302020204" pitchFamily="66" charset="0"/>
              </a:rPr>
              <a:t>DNA or RNA (retrovirus)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mtClean="0">
                <a:latin typeface="Comic Sans MS" panose="030F0702030302020204" pitchFamily="66" charset="0"/>
              </a:rPr>
              <a:t>Surrounded by protective protein coat (</a:t>
            </a:r>
            <a:r>
              <a:rPr lang="en-GB" altLang="en-US" b="1" smtClean="0">
                <a:latin typeface="Comic Sans MS" panose="030F0702030302020204" pitchFamily="66" charset="0"/>
              </a:rPr>
              <a:t>capsid)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b="1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mtClean="0">
                <a:latin typeface="Comic Sans MS" panose="030F0702030302020204" pitchFamily="66" charset="0"/>
              </a:rPr>
              <a:t>Genetic material carries information for multiplication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mtClean="0">
                <a:latin typeface="Comic Sans MS" panose="030F0702030302020204" pitchFamily="66" charset="0"/>
              </a:rPr>
              <a:t>Hijacks biochemical machinery of host cell to carry these processes out </a:t>
            </a:r>
            <a:endParaRPr lang="en-US" altLang="en-US" b="1" smtClean="0">
              <a:latin typeface="Comic Sans MS" panose="030F0702030302020204" pitchFamily="66" charset="0"/>
            </a:endParaRPr>
          </a:p>
        </p:txBody>
      </p:sp>
      <p:pic>
        <p:nvPicPr>
          <p:cNvPr id="15364" name="Picture 5" descr="Viruses_Vstructure-ntxt_sx5777b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19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Viruses_Vstructure-text_sx5777b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73380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4" name="Picture 8" descr="image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91440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5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23913"/>
          </a:xfrm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Cycle of Lytic and Lysogenic</a:t>
            </a:r>
            <a:r>
              <a:rPr lang="en-US" altLang="en-US" sz="4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934370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/>
              <a:t>What is the definition of Disease</a:t>
            </a:r>
            <a:r>
              <a:rPr lang="en-US" sz="3600" b="1" i="1" dirty="0" smtClean="0"/>
              <a:t>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Comic Sans MS" panose="030F0702030302020204" pitchFamily="66" charset="0"/>
              </a:rPr>
              <a:t>Any change that disrupts the normal function of one or more body systems.</a:t>
            </a:r>
          </a:p>
          <a:p>
            <a:pPr eaLnBrk="1" hangingPunct="1"/>
            <a:r>
              <a:rPr lang="en-US" altLang="en-US" sz="2800" b="1" i="1" smtClean="0">
                <a:latin typeface="Comic Sans MS" panose="030F0702030302020204" pitchFamily="66" charset="0"/>
              </a:rPr>
              <a:t>What are Noninfectious diseases</a:t>
            </a:r>
            <a:r>
              <a:rPr lang="en-US" altLang="en-US" sz="3200" b="1" i="1" smtClean="0">
                <a:latin typeface="Comic Sans MS" panose="030F0702030302020204" pitchFamily="66" charset="0"/>
              </a:rPr>
              <a:t>?</a:t>
            </a:r>
          </a:p>
          <a:p>
            <a:pPr lvl="1" eaLnBrk="1" hangingPunct="1"/>
            <a:r>
              <a:rPr lang="en-US" altLang="en-US" sz="2500" i="1" smtClean="0">
                <a:latin typeface="Comic Sans MS" panose="030F0702030302020204" pitchFamily="66" charset="0"/>
              </a:rPr>
              <a:t>Noninfectious diseases</a:t>
            </a:r>
            <a:r>
              <a:rPr lang="en-US" altLang="en-US" sz="2500" smtClean="0">
                <a:latin typeface="Comic Sans MS" panose="030F0702030302020204" pitchFamily="66" charset="0"/>
              </a:rPr>
              <a:t>: Diseases caused by exposure to certain chemicals or traits that are inherited.</a:t>
            </a:r>
            <a:endParaRPr lang="en-US" altLang="en-US" sz="2800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 b="1" i="1" smtClean="0">
                <a:latin typeface="Comic Sans MS" panose="030F0702030302020204" pitchFamily="66" charset="0"/>
              </a:rPr>
              <a:t>What are infectious diseases</a:t>
            </a:r>
            <a:r>
              <a:rPr lang="en-US" altLang="en-US" sz="3200" b="1" i="1" smtClean="0">
                <a:latin typeface="Comic Sans MS" panose="030F0702030302020204" pitchFamily="66" charset="0"/>
              </a:rPr>
              <a:t>?</a:t>
            </a:r>
          </a:p>
          <a:p>
            <a:pPr lvl="1" eaLnBrk="1" hangingPunct="1"/>
            <a:r>
              <a:rPr lang="en-US" altLang="en-US" sz="2500" i="1" smtClean="0">
                <a:latin typeface="Comic Sans MS" panose="030F0702030302020204" pitchFamily="66" charset="0"/>
              </a:rPr>
              <a:t>Infectious diseases</a:t>
            </a:r>
            <a:r>
              <a:rPr lang="en-US" altLang="en-US" sz="2500" smtClean="0">
                <a:latin typeface="Comic Sans MS" panose="030F0702030302020204" pitchFamily="66" charset="0"/>
              </a:rPr>
              <a:t>: Diseases caused by a </a:t>
            </a:r>
            <a:r>
              <a:rPr lang="en-US" altLang="en-US" sz="2500" b="1" i="1" smtClean="0">
                <a:latin typeface="Comic Sans MS" panose="030F0702030302020204" pitchFamily="66" charset="0"/>
              </a:rPr>
              <a:t>pathogen</a:t>
            </a:r>
            <a:r>
              <a:rPr lang="en-US" altLang="en-US" sz="2500" b="1" smtClean="0">
                <a:latin typeface="Comic Sans MS" panose="030F0702030302020204" pitchFamily="66" charset="0"/>
              </a:rPr>
              <a:t> .</a:t>
            </a:r>
          </a:p>
          <a:p>
            <a:pPr eaLnBrk="1" hangingPunct="1"/>
            <a:r>
              <a:rPr lang="en-US" altLang="en-US" sz="2800" b="1" i="1" smtClean="0">
                <a:latin typeface="Comic Sans MS" panose="030F0702030302020204" pitchFamily="66" charset="0"/>
              </a:rPr>
              <a:t>What is a pathogen?</a:t>
            </a:r>
            <a:endParaRPr lang="en-US" altLang="en-US" sz="2800" i="1" smtClean="0">
              <a:latin typeface="Comic Sans MS" panose="030F0702030302020204" pitchFamily="66" charset="0"/>
            </a:endParaRPr>
          </a:p>
          <a:p>
            <a:pPr lvl="1" eaLnBrk="1" hangingPunct="1"/>
            <a:r>
              <a:rPr lang="en-US" altLang="en-US" sz="2500" smtClean="0">
                <a:latin typeface="Comic Sans MS" panose="030F0702030302020204" pitchFamily="66" charset="0"/>
              </a:rPr>
              <a:t>any microbe that causes disease.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/>
              <a:t>How are  Infectious Diseases Spread?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95400"/>
            <a:ext cx="8305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Comic Sans MS" panose="030F0702030302020204" pitchFamily="66" charset="0"/>
              </a:rPr>
              <a:t>Infectious disease can be spread through: 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>
                <a:latin typeface="Comic Sans MS" panose="030F0702030302020204" pitchFamily="66" charset="0"/>
              </a:rPr>
              <a:t>    1. </a:t>
            </a:r>
            <a:r>
              <a:rPr lang="en-US" altLang="en-US" b="1" smtClean="0">
                <a:latin typeface="Comic Sans MS" panose="030F0702030302020204" pitchFamily="66" charset="0"/>
              </a:rPr>
              <a:t>contact with an infected person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>
                <a:latin typeface="Comic Sans MS" panose="030F0702030302020204" pitchFamily="66" charset="0"/>
              </a:rPr>
              <a:t>        ex: Influenza (V)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>
                <a:latin typeface="Comic Sans MS" panose="030F0702030302020204" pitchFamily="66" charset="0"/>
              </a:rPr>
              <a:t>   2.  </a:t>
            </a:r>
            <a:r>
              <a:rPr lang="en-US" altLang="en-US" b="1" smtClean="0">
                <a:latin typeface="Comic Sans MS" panose="030F0702030302020204" pitchFamily="66" charset="0"/>
              </a:rPr>
              <a:t>contact with a contaminated object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>
                <a:latin typeface="Comic Sans MS" panose="030F0702030302020204" pitchFamily="66" charset="0"/>
              </a:rPr>
              <a:t>        ex: Athleteis foot (F) or Influenza (V)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>
                <a:latin typeface="Comic Sans MS" panose="030F0702030302020204" pitchFamily="66" charset="0"/>
              </a:rPr>
              <a:t>   3.  </a:t>
            </a:r>
            <a:r>
              <a:rPr lang="en-US" altLang="en-US" b="1" smtClean="0">
                <a:latin typeface="Comic Sans MS" panose="030F0702030302020204" pitchFamily="66" charset="0"/>
              </a:rPr>
              <a:t>contact with an infected animal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>
                <a:latin typeface="Comic Sans MS" panose="030F0702030302020204" pitchFamily="66" charset="0"/>
              </a:rPr>
              <a:t>      ex: Lyme Disease (B): Bite from infected tick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>
                <a:latin typeface="Comic Sans MS" panose="030F0702030302020204" pitchFamily="66" charset="0"/>
              </a:rPr>
              <a:t>    contact with an environmental source.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16287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Diseases Caused by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95800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i="1" dirty="0" smtClean="0"/>
              <a:t>How are bacterial infections cured or treated?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Use antibiotics to cure bacterial infections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i="1" dirty="0" smtClean="0">
                <a:latin typeface="Comic Sans MS" pitchFamily="66" charset="0"/>
              </a:rPr>
              <a:t>What are antibiotics?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latin typeface="Comic Sans MS" pitchFamily="66" charset="0"/>
              </a:rPr>
              <a:t> a chemical that can kill bacteria without harming a person’s cell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i="1" dirty="0" smtClean="0"/>
              <a:t>What is antibiotic resistance?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Bacteria can develop a resistance to antibiotic and will no longer kill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This is what happens when you do not take medicine completely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1600200"/>
            <a:ext cx="2670175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i="1" dirty="0" smtClean="0"/>
              <a:t>What are some examples of diseases caused by bacteria?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Anthrax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Lyme Disease  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Leprosy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Bacterial Meningitis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Strep Throat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 smtClean="0"/>
              <a:t>Tuberculosis</a:t>
            </a:r>
            <a:endParaRPr lang="en-US" b="1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/>
              <a:t>What are some examples of diseases caused by viruses?</a:t>
            </a:r>
            <a:endParaRPr lang="en-US" b="1" i="1" dirty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Rabies</a:t>
            </a:r>
          </a:p>
          <a:p>
            <a:pPr eaLnBrk="1" hangingPunct="1"/>
            <a:r>
              <a:rPr lang="en-US" altLang="en-US" smtClean="0"/>
              <a:t>Influenza</a:t>
            </a:r>
          </a:p>
          <a:p>
            <a:pPr eaLnBrk="1" hangingPunct="1"/>
            <a:r>
              <a:rPr lang="en-US" altLang="en-US" smtClean="0"/>
              <a:t>West Nile Virus</a:t>
            </a:r>
          </a:p>
          <a:p>
            <a:pPr eaLnBrk="1" hangingPunct="1"/>
            <a:r>
              <a:rPr lang="en-US" altLang="en-US" smtClean="0"/>
              <a:t>Viral Meningitis</a:t>
            </a:r>
          </a:p>
          <a:p>
            <a:pPr eaLnBrk="1" hangingPunct="1"/>
            <a:r>
              <a:rPr lang="en-US" altLang="en-US" smtClean="0"/>
              <a:t>Polio</a:t>
            </a:r>
          </a:p>
          <a:p>
            <a:pPr eaLnBrk="1" hangingPunct="1"/>
            <a:r>
              <a:rPr lang="en-US" altLang="en-US" smtClean="0"/>
              <a:t>Common Cold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9460" name="Content Placeholder 3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AIDS/HIV</a:t>
            </a:r>
          </a:p>
          <a:p>
            <a:pPr eaLnBrk="1" hangingPunct="1"/>
            <a:r>
              <a:rPr lang="en-US" altLang="en-US" smtClean="0"/>
              <a:t>Chicken Pox</a:t>
            </a:r>
          </a:p>
          <a:p>
            <a:pPr eaLnBrk="1" hangingPunct="1"/>
            <a:r>
              <a:rPr lang="en-US" altLang="en-US" smtClean="0"/>
              <a:t>Small Pox</a:t>
            </a:r>
          </a:p>
          <a:p>
            <a:pPr eaLnBrk="1" hangingPunct="1"/>
            <a:r>
              <a:rPr lang="en-US" altLang="en-US" smtClean="0"/>
              <a:t>Yellow Fever  </a:t>
            </a:r>
            <a:r>
              <a:rPr lang="en-US" altLang="en-US" b="1" smtClean="0"/>
              <a:t>*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Ebola</a:t>
            </a:r>
          </a:p>
          <a:p>
            <a:pPr eaLnBrk="1" hangingPunct="1"/>
            <a:r>
              <a:rPr lang="en-US" altLang="en-US" smtClean="0"/>
              <a:t>SARS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/>
              <a:t>How are diseases caused by viruses?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53000" cy="4953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Cause disease by either damaging or killing cells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First attaches itself to a healthy cell and then injects its DNA or RNA into cell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Then replicates once inside infected cell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No Cure, just prevention with vaccine.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i="1" dirty="0" smtClean="0"/>
              <a:t>What are vaccines?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i="1" dirty="0" smtClean="0"/>
              <a:t>Vaccines</a:t>
            </a:r>
            <a:r>
              <a:rPr lang="en-US" dirty="0" smtClean="0"/>
              <a:t>: a substance introduced into the body to stimulate the production of chemicals that destroy specific viruses or bacteria..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2209800"/>
            <a:ext cx="3243263" cy="3200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5971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609600" y="34290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/>
              <a:t>H1N1: Swine Flu</a:t>
            </a:r>
          </a:p>
        </p:txBody>
      </p:sp>
      <p:pic>
        <p:nvPicPr>
          <p:cNvPr id="21508" name="Picture 8" descr="View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23812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914400" y="6324600"/>
            <a:ext cx="1831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/>
              <a:t>H5N1: Avian Flu</a:t>
            </a:r>
          </a:p>
        </p:txBody>
      </p:sp>
      <p:pic>
        <p:nvPicPr>
          <p:cNvPr id="21510" name="Picture 11" descr="View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0"/>
            <a:ext cx="23717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12"/>
          <p:cNvSpPr>
            <a:spLocks noChangeArrowheads="1"/>
          </p:cNvSpPr>
          <p:nvPr/>
        </p:nvSpPr>
        <p:spPr bwMode="auto">
          <a:xfrm>
            <a:off x="5638800" y="381000"/>
            <a:ext cx="968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/>
              <a:t>Measles</a:t>
            </a:r>
          </a:p>
        </p:txBody>
      </p:sp>
      <p:pic>
        <p:nvPicPr>
          <p:cNvPr id="21512" name="Picture 14" descr="View Imag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3429000"/>
            <a:ext cx="23320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15"/>
          <p:cNvSpPr>
            <a:spLocks noChangeArrowheads="1"/>
          </p:cNvSpPr>
          <p:nvPr/>
        </p:nvSpPr>
        <p:spPr bwMode="auto">
          <a:xfrm>
            <a:off x="7315200" y="30480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/>
              <a:t>Hepatitis</a:t>
            </a:r>
          </a:p>
        </p:txBody>
      </p:sp>
      <p:pic>
        <p:nvPicPr>
          <p:cNvPr id="21514" name="Picture 17" descr="View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334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Rectangle 18"/>
          <p:cNvSpPr>
            <a:spLocks noChangeArrowheads="1"/>
          </p:cNvSpPr>
          <p:nvPr/>
        </p:nvSpPr>
        <p:spPr bwMode="auto">
          <a:xfrm>
            <a:off x="5486400" y="2438400"/>
            <a:ext cx="847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/>
              <a:t>Rabies</a:t>
            </a:r>
          </a:p>
        </p:txBody>
      </p:sp>
      <p:pic>
        <p:nvPicPr>
          <p:cNvPr id="21516" name="Picture 20" descr="West-Nile-W-4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76600"/>
            <a:ext cx="24384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Rectangle 21"/>
          <p:cNvSpPr>
            <a:spLocks noChangeArrowheads="1"/>
          </p:cNvSpPr>
          <p:nvPr/>
        </p:nvSpPr>
        <p:spPr bwMode="auto">
          <a:xfrm>
            <a:off x="3429000" y="5867400"/>
            <a:ext cx="1722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/>
              <a:t>West Nile Virus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/>
              <a:t>What are the Characteristics of </a:t>
            </a:r>
            <a:r>
              <a:rPr lang="en-US" b="1" i="1" dirty="0" smtClean="0"/>
              <a:t>Organisms or Living Things?</a:t>
            </a:r>
            <a:endParaRPr lang="en-US" b="1" i="1" dirty="0"/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514350" indent="-514350" eaLnBrk="1" hangingPunct="1">
              <a:buFont typeface="Century Schoolbook" panose="02040604050505020304" pitchFamily="18" charset="0"/>
              <a:buAutoNum type="arabicPeriod"/>
            </a:pPr>
            <a:r>
              <a:rPr lang="en-US" altLang="en-US" smtClean="0"/>
              <a:t>All living things are composed of cells</a:t>
            </a:r>
          </a:p>
          <a:p>
            <a:pPr marL="514350" indent="-514350" eaLnBrk="1" hangingPunct="1">
              <a:buFont typeface="Century Schoolbook" panose="02040604050505020304" pitchFamily="18" charset="0"/>
              <a:buAutoNum type="arabicPeriod"/>
            </a:pPr>
            <a:r>
              <a:rPr lang="en-US" altLang="en-US" smtClean="0"/>
              <a:t>All living things perform certain chemical processes such as growth and digestion</a:t>
            </a:r>
          </a:p>
          <a:p>
            <a:pPr marL="514350" indent="-514350" eaLnBrk="1" hangingPunct="1">
              <a:buFont typeface="Century Schoolbook" panose="02040604050505020304" pitchFamily="18" charset="0"/>
              <a:buAutoNum type="arabicPeriod"/>
            </a:pPr>
            <a:r>
              <a:rPr lang="en-US" altLang="en-US" smtClean="0"/>
              <a:t>All living things can reproduce</a:t>
            </a:r>
          </a:p>
          <a:p>
            <a:pPr marL="514350" indent="-514350" eaLnBrk="1" hangingPunct="1">
              <a:buFont typeface="Century Schoolbook" panose="02040604050505020304" pitchFamily="18" charset="0"/>
              <a:buAutoNum type="arabicPeriod"/>
            </a:pPr>
            <a:r>
              <a:rPr lang="en-US" altLang="en-US" smtClean="0"/>
              <a:t>All living things either make their own nutrients or ingest nutrients from the environment</a:t>
            </a:r>
          </a:p>
          <a:p>
            <a:pPr marL="514350" indent="-514350" eaLnBrk="1" hangingPunct="1">
              <a:buFont typeface="Century Schoolbook" panose="02040604050505020304" pitchFamily="18" charset="0"/>
              <a:buAutoNum type="arabicPeriod"/>
            </a:pPr>
            <a:r>
              <a:rPr lang="en-US" altLang="en-US" smtClean="0"/>
              <a:t>All living things respond to stimuli such as light and touch</a:t>
            </a:r>
          </a:p>
          <a:p>
            <a:pPr marL="514350" indent="-514350" eaLnBrk="1" hangingPunct="1">
              <a:buFont typeface="Century Schoolbook" panose="02040604050505020304" pitchFamily="18" charset="0"/>
              <a:buAutoNum type="arabicPeriod"/>
            </a:pPr>
            <a:endParaRPr lang="en-US" altLang="en-US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29175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82296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   </a:t>
            </a:r>
            <a:r>
              <a:rPr lang="en-US" b="1" i="1" dirty="0" smtClean="0">
                <a:latin typeface="Comic Sans MS" pitchFamily="66" charset="0"/>
              </a:rPr>
              <a:t>What are </a:t>
            </a:r>
            <a:r>
              <a:rPr lang="en-US" b="1" i="1" dirty="0" smtClean="0">
                <a:latin typeface="Comic Sans MS" pitchFamily="66" charset="0"/>
              </a:rPr>
              <a:t>Bacteria (Prokaryotes)?</a:t>
            </a:r>
            <a:endParaRPr lang="en-US" b="1" i="1" dirty="0" smtClean="0">
              <a:latin typeface="Comic Sans MS" pitchFamily="66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5029200" cy="46482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latin typeface="Comic Sans MS" pitchFamily="66" charset="0"/>
              </a:rPr>
              <a:t>Most microbes are </a:t>
            </a:r>
            <a:r>
              <a:rPr lang="en-US" dirty="0" smtClean="0">
                <a:latin typeface="Comic Sans MS" pitchFamily="66" charset="0"/>
              </a:rPr>
              <a:t>prokaryotes (no nucleus, no membrane-bound organelles)</a:t>
            </a:r>
            <a:endParaRPr lang="en-US" dirty="0" smtClean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latin typeface="Comic Sans MS" pitchFamily="66" charset="0"/>
              </a:rPr>
              <a:t>Exist almost every where on earth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latin typeface="Comic Sans MS" pitchFamily="66" charset="0"/>
              </a:rPr>
              <a:t>Cells that do not have a nucleus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latin typeface="Comic Sans MS" pitchFamily="66" charset="0"/>
              </a:rPr>
              <a:t>Contains a rigid cell wall, cytoplasm and </a:t>
            </a:r>
            <a:r>
              <a:rPr lang="en-US" dirty="0" err="1" smtClean="0">
                <a:latin typeface="Comic Sans MS" pitchFamily="66" charset="0"/>
              </a:rPr>
              <a:t>ribosomes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latin typeface="Comic Sans MS" pitchFamily="66" charset="0"/>
              </a:rPr>
              <a:t>Identifying Prokaryotes: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Comic Sans MS" pitchFamily="66" charset="0"/>
              </a:rPr>
              <a:t>       Cell Shape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Comic Sans MS" pitchFamily="66" charset="0"/>
              </a:rPr>
              <a:t>       Cell Wall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Comic Sans MS" pitchFamily="66" charset="0"/>
              </a:rPr>
              <a:t>       Movement</a:t>
            </a:r>
          </a:p>
        </p:txBody>
      </p:sp>
      <p:pic>
        <p:nvPicPr>
          <p:cNvPr id="10244" name="Picture 4" descr="so23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143000"/>
            <a:ext cx="3187700" cy="5410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/>
              <a:t>How are Bacteria Structured?</a:t>
            </a:r>
            <a:endParaRPr lang="en-US" b="1" i="1" dirty="0"/>
          </a:p>
        </p:txBody>
      </p:sp>
      <p:sp>
        <p:nvSpPr>
          <p:cNvPr id="12291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936171"/>
            <a:ext cx="3657600" cy="457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Enclosed by a cell wall</a:t>
            </a:r>
          </a:p>
          <a:p>
            <a:pPr eaLnBrk="1" hangingPunct="1"/>
            <a:r>
              <a:rPr lang="en-US" altLang="en-US" dirty="0" smtClean="0"/>
              <a:t>Contains cytoplasm and hereditary material of the cell</a:t>
            </a:r>
          </a:p>
          <a:p>
            <a:pPr eaLnBrk="1" hangingPunct="1"/>
            <a:r>
              <a:rPr lang="en-US" altLang="en-US" dirty="0" err="1" smtClean="0"/>
              <a:t>Ribsomes</a:t>
            </a:r>
            <a:r>
              <a:rPr lang="en-US" altLang="en-US" dirty="0" smtClean="0"/>
              <a:t> are the only organelle found in the cytoplasm </a:t>
            </a:r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371600"/>
            <a:ext cx="3657600" cy="4180114"/>
          </a:xfrm>
          <a:noFill/>
        </p:spPr>
      </p:pic>
      <p:pic>
        <p:nvPicPr>
          <p:cNvPr id="5" name="Picture 20" descr="imageT9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3200400" cy="28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ACT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"/>
            <a:ext cx="327183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609600" y="0"/>
            <a:ext cx="5213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Comic Sans MS" pitchFamily="66" charset="0"/>
              </a:rPr>
              <a:t>What are the different Bacterium Shapes?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81000" y="1219200"/>
            <a:ext cx="5638800" cy="48006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 b="1" i="1" dirty="0" smtClean="0">
                <a:latin typeface="Comic Sans MS" pitchFamily="66" charset="0"/>
              </a:rPr>
              <a:t>Cocci </a:t>
            </a:r>
            <a:r>
              <a:rPr lang="en-US" sz="2800" dirty="0" smtClean="0">
                <a:latin typeface="Comic Sans MS" pitchFamily="66" charset="0"/>
              </a:rPr>
              <a:t>~ Sphere shaped bacteria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28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 b="1" i="1" dirty="0" smtClean="0">
                <a:latin typeface="Comic Sans MS" pitchFamily="66" charset="0"/>
              </a:rPr>
              <a:t>Bacillus </a:t>
            </a:r>
            <a:r>
              <a:rPr lang="en-US" sz="2800" dirty="0" smtClean="0">
                <a:latin typeface="Comic Sans MS" pitchFamily="66" charset="0"/>
              </a:rPr>
              <a:t>~ Rod shaped bacteria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28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 b="1" i="1" dirty="0" err="1" smtClean="0">
                <a:latin typeface="Comic Sans MS" pitchFamily="66" charset="0"/>
              </a:rPr>
              <a:t>Spirrillium</a:t>
            </a:r>
            <a:r>
              <a:rPr lang="en-US" sz="2800" dirty="0" smtClean="0">
                <a:latin typeface="Comic Sans MS" pitchFamily="66" charset="0"/>
              </a:rPr>
              <a:t> ~ Spiral shaped bacteria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28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 b="1" i="1" dirty="0" smtClean="0">
                <a:latin typeface="Comic Sans MS" pitchFamily="66" charset="0"/>
              </a:rPr>
              <a:t>Flagella</a:t>
            </a:r>
            <a:r>
              <a:rPr lang="en-US" sz="2800" dirty="0" smtClean="0">
                <a:latin typeface="Comic Sans MS" pitchFamily="66" charset="0"/>
              </a:rPr>
              <a:t>~ Leg-like structures that help to propel the bacterium.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219200"/>
          </a:xfrm>
        </p:spPr>
        <p:txBody>
          <a:bodyPr/>
          <a:lstStyle/>
          <a:p>
            <a:r>
              <a:rPr lang="en-US" altLang="en-US" sz="4000"/>
              <a:t/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GB" altLang="en-US" sz="2800"/>
          </a:p>
        </p:txBody>
      </p:sp>
      <p:pic>
        <p:nvPicPr>
          <p:cNvPr id="187397" name="Picture 5" descr="img003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8100"/>
            <a:ext cx="9144000" cy="685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0" y="54102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Cellular organism copies it’s genetic information then splits into two identical daughter cells</a:t>
            </a:r>
          </a:p>
        </p:txBody>
      </p:sp>
    </p:spTree>
    <p:extLst>
      <p:ext uri="{BB962C8B-B14F-4D97-AF65-F5344CB8AC3E}">
        <p14:creationId xmlns:p14="http://schemas.microsoft.com/office/powerpoint/2010/main" val="35787206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Conjugation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/>
              <a:t>A type of Bacteria </a:t>
            </a:r>
            <a:r>
              <a:rPr lang="en-US" altLang="en-US" sz="2800" dirty="0" smtClean="0"/>
              <a:t>Reproduction</a:t>
            </a:r>
            <a:endParaRPr lang="en-US" altLang="en-US" sz="2800" dirty="0"/>
          </a:p>
          <a:p>
            <a:r>
              <a:rPr lang="en-US" altLang="en-US" sz="2800" dirty="0"/>
              <a:t>Two </a:t>
            </a:r>
            <a:r>
              <a:rPr lang="en-US" altLang="en-US" sz="2800" dirty="0" smtClean="0"/>
              <a:t>organisms </a:t>
            </a:r>
            <a:r>
              <a:rPr lang="en-US" altLang="en-US" sz="2800" dirty="0"/>
              <a:t>swap genetic information, that contains the information such as a resistance to </a:t>
            </a:r>
            <a:r>
              <a:rPr lang="en-US" altLang="en-US" sz="2800" dirty="0" smtClean="0"/>
              <a:t>penicillin (an antibiotic)</a:t>
            </a:r>
            <a:endParaRPr lang="en-US" altLang="en-US" sz="2800" dirty="0"/>
          </a:p>
        </p:txBody>
      </p:sp>
      <p:pic>
        <p:nvPicPr>
          <p:cNvPr id="208901" name="Picture 5" descr="conjugation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457200"/>
            <a:ext cx="4338638" cy="640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94665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19200" y="228600"/>
            <a:ext cx="7696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Comic Sans MS" pitchFamily="66" charset="0"/>
              </a:rPr>
              <a:t>What are Viruses?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219200"/>
            <a:ext cx="67818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 dirty="0" smtClean="0">
                <a:latin typeface="Comic Sans MS" panose="030F0702030302020204" pitchFamily="66" charset="0"/>
              </a:rPr>
              <a:t>A virus is a non-cellular particle made up of genetic material and protein that can invade living cells and reproduce.</a:t>
            </a:r>
          </a:p>
        </p:txBody>
      </p:sp>
      <p:pic>
        <p:nvPicPr>
          <p:cNvPr id="13316" name="Picture 4" descr="virus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00200"/>
            <a:ext cx="1752600" cy="2374900"/>
          </a:xfrm>
          <a:noFill/>
        </p:spPr>
      </p:pic>
      <p:pic>
        <p:nvPicPr>
          <p:cNvPr id="13317" name="Picture 6" descr="int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4389438"/>
            <a:ext cx="3352800" cy="2468562"/>
          </a:xfrm>
          <a:noFill/>
        </p:spPr>
      </p:pic>
      <p:pic>
        <p:nvPicPr>
          <p:cNvPr id="13318" name="Picture 8" descr="HIV-Stru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06875"/>
            <a:ext cx="32766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/>
              <a:t>What are Viruses? </a:t>
            </a:r>
            <a:endParaRPr lang="en-US" b="1" i="1" dirty="0"/>
          </a:p>
        </p:txBody>
      </p:sp>
      <p:sp>
        <p:nvSpPr>
          <p:cNvPr id="14339" name="Content Placeholder 11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With the ability to reproduce, viruses lack nearly every characteristic of life</a:t>
            </a:r>
          </a:p>
          <a:p>
            <a:pPr eaLnBrk="1" hangingPunct="1"/>
            <a:r>
              <a:rPr lang="en-US" altLang="en-US" smtClean="0"/>
              <a:t>Not composed of cells</a:t>
            </a:r>
          </a:p>
          <a:p>
            <a:pPr eaLnBrk="1" hangingPunct="1"/>
            <a:r>
              <a:rPr lang="en-US" altLang="en-US" smtClean="0"/>
              <a:t>Do not respond to stimuli</a:t>
            </a:r>
          </a:p>
          <a:p>
            <a:pPr eaLnBrk="1" hangingPunct="1"/>
            <a:r>
              <a:rPr lang="en-US" altLang="en-US" smtClean="0"/>
              <a:t>Do not use energy for growth and development</a:t>
            </a:r>
          </a:p>
          <a:p>
            <a:pPr eaLnBrk="1" hangingPunct="1"/>
            <a:r>
              <a:rPr lang="en-US" altLang="en-US" smtClean="0"/>
              <a:t>Need electron microscope to see</a:t>
            </a: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219200"/>
            <a:ext cx="4343400" cy="434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2285</TotalTime>
  <Words>665</Words>
  <Application>Microsoft Office PowerPoint</Application>
  <PresentationFormat>On-screen Show (4:3)</PresentationFormat>
  <Paragraphs>122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Garamond</vt:lpstr>
      <vt:lpstr>Arial</vt:lpstr>
      <vt:lpstr>Century Schoolbook</vt:lpstr>
      <vt:lpstr>Wingdings</vt:lpstr>
      <vt:lpstr>Wingdings 2</vt:lpstr>
      <vt:lpstr>Comic Sans MS</vt:lpstr>
      <vt:lpstr>Oriel</vt:lpstr>
      <vt:lpstr>Pixel</vt:lpstr>
      <vt:lpstr>Globe</vt:lpstr>
      <vt:lpstr>Bacteria &amp; Viruses</vt:lpstr>
      <vt:lpstr>What are the Characteristics of Organisms or Living Things?</vt:lpstr>
      <vt:lpstr>   What are Bacteria (Prokaryotes)?</vt:lpstr>
      <vt:lpstr>How are Bacteria Structured?</vt:lpstr>
      <vt:lpstr>What are the different Bacterium Shapes?</vt:lpstr>
      <vt:lpstr> </vt:lpstr>
      <vt:lpstr>Conjugation</vt:lpstr>
      <vt:lpstr>What are Viruses?</vt:lpstr>
      <vt:lpstr>What are Viruses? </vt:lpstr>
      <vt:lpstr>How is a virus structured?</vt:lpstr>
      <vt:lpstr>Cycle of Lytic and Lysogenic </vt:lpstr>
      <vt:lpstr>What is the definition of Disease?</vt:lpstr>
      <vt:lpstr>How are  Infectious Diseases Spread?</vt:lpstr>
      <vt:lpstr>Diseases Caused by Bacteria</vt:lpstr>
      <vt:lpstr>What are some examples of diseases caused by viruses?</vt:lpstr>
      <vt:lpstr>How are diseases caused by viruses?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Viruses &amp; Bacteria</dc:title>
  <dc:creator>Alisha Flores</dc:creator>
  <cp:lastModifiedBy>Jones Malissa S</cp:lastModifiedBy>
  <cp:revision>51</cp:revision>
  <dcterms:created xsi:type="dcterms:W3CDTF">2009-03-26T00:11:08Z</dcterms:created>
  <dcterms:modified xsi:type="dcterms:W3CDTF">2018-03-04T19:01:43Z</dcterms:modified>
</cp:coreProperties>
</file>