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55"/>
  </p:notesMasterIdLst>
  <p:sldIdLst>
    <p:sldId id="256" r:id="rId2"/>
    <p:sldId id="257" r:id="rId3"/>
    <p:sldId id="258" r:id="rId4"/>
    <p:sldId id="263" r:id="rId5"/>
    <p:sldId id="259" r:id="rId6"/>
    <p:sldId id="262" r:id="rId7"/>
    <p:sldId id="260" r:id="rId8"/>
    <p:sldId id="349" r:id="rId9"/>
    <p:sldId id="276" r:id="rId10"/>
    <p:sldId id="277" r:id="rId11"/>
    <p:sldId id="264" r:id="rId12"/>
    <p:sldId id="268" r:id="rId13"/>
    <p:sldId id="265" r:id="rId14"/>
    <p:sldId id="270" r:id="rId15"/>
    <p:sldId id="350" r:id="rId16"/>
    <p:sldId id="345" r:id="rId17"/>
    <p:sldId id="288" r:id="rId18"/>
    <p:sldId id="289" r:id="rId19"/>
    <p:sldId id="293" r:id="rId20"/>
    <p:sldId id="294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6" r:id="rId29"/>
    <p:sldId id="307" r:id="rId30"/>
    <p:sldId id="305" r:id="rId31"/>
    <p:sldId id="308" r:id="rId32"/>
    <p:sldId id="311" r:id="rId33"/>
    <p:sldId id="348" r:id="rId34"/>
    <p:sldId id="313" r:id="rId35"/>
    <p:sldId id="317" r:id="rId36"/>
    <p:sldId id="318" r:id="rId37"/>
    <p:sldId id="319" r:id="rId38"/>
    <p:sldId id="320" r:id="rId39"/>
    <p:sldId id="321" r:id="rId40"/>
    <p:sldId id="323" r:id="rId41"/>
    <p:sldId id="324" r:id="rId42"/>
    <p:sldId id="326" r:id="rId43"/>
    <p:sldId id="329" r:id="rId44"/>
    <p:sldId id="331" r:id="rId45"/>
    <p:sldId id="335" r:id="rId46"/>
    <p:sldId id="347" r:id="rId47"/>
    <p:sldId id="338" r:id="rId48"/>
    <p:sldId id="339" r:id="rId49"/>
    <p:sldId id="340" r:id="rId50"/>
    <p:sldId id="341" r:id="rId51"/>
    <p:sldId id="344" r:id="rId52"/>
    <p:sldId id="342" r:id="rId53"/>
    <p:sldId id="343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7" autoAdjust="0"/>
  </p:normalViewPr>
  <p:slideViewPr>
    <p:cSldViewPr>
      <p:cViewPr varScale="1">
        <p:scale>
          <a:sx n="65" d="100"/>
          <a:sy n="65" d="100"/>
        </p:scale>
        <p:origin x="131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16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4.xml"/><Relationship Id="rId1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48DEE-AF2B-4826-A516-B3213F54E6D2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E7C44-FE19-4E37-88A7-8C7D1FDC3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3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2DCA8-2400-4922-B27A-86C87257708C}" type="slidenum">
              <a:rPr lang="en-US" altLang="zh-TW" smtClean="0">
                <a:ea typeface="PMingLiU" pitchFamily="18" charset="-120"/>
              </a:rPr>
              <a:pPr/>
              <a:t>19</a:t>
            </a:fld>
            <a:endParaRPr lang="en-US" altLang="zh-TW" smtClean="0">
              <a:ea typeface="PMingLiU" pitchFamily="18" charset="-12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0203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157DB-18F4-4CC2-AFC2-8200A2C85144}" type="slidenum">
              <a:rPr lang="en-US" altLang="zh-TW" smtClean="0">
                <a:ea typeface="PMingLiU" pitchFamily="18" charset="-120"/>
              </a:rPr>
              <a:pPr/>
              <a:t>28</a:t>
            </a:fld>
            <a:endParaRPr lang="en-US" altLang="zh-TW" smtClean="0">
              <a:ea typeface="PMingLiU" pitchFamily="18" charset="-12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23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F1705-1110-4AA9-8D75-35306BF16AFA}" type="slidenum">
              <a:rPr lang="en-US" altLang="zh-TW" smtClean="0">
                <a:ea typeface="PMingLiU" pitchFamily="18" charset="-120"/>
              </a:rPr>
              <a:pPr/>
              <a:t>29</a:t>
            </a:fld>
            <a:endParaRPr lang="en-US" altLang="zh-TW" smtClean="0">
              <a:ea typeface="PMingLiU" pitchFamily="18" charset="-12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0340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04EDF7-6E58-4D40-9219-3125982C2CE0}" type="slidenum">
              <a:rPr lang="en-US" altLang="zh-TW" smtClean="0">
                <a:ea typeface="PMingLiU" pitchFamily="18" charset="-120"/>
              </a:rPr>
              <a:pPr/>
              <a:t>30</a:t>
            </a:fld>
            <a:endParaRPr lang="en-US" altLang="zh-TW" smtClean="0">
              <a:ea typeface="PMingLiU" pitchFamily="18" charset="-12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7264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46B9FE-C2F2-4ECF-924A-C6E14940EC80}" type="slidenum">
              <a:rPr lang="en-US" altLang="zh-TW" smtClean="0">
                <a:ea typeface="PMingLiU" pitchFamily="18" charset="-120"/>
              </a:rPr>
              <a:pPr/>
              <a:t>31</a:t>
            </a:fld>
            <a:endParaRPr lang="en-US" altLang="zh-TW" smtClean="0">
              <a:ea typeface="PMingLiU" pitchFamily="18" charset="-12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3091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5A3AD-E509-4069-A051-C4260FBCFCF0}" type="slidenum">
              <a:rPr lang="en-US" altLang="zh-TW" smtClean="0">
                <a:ea typeface="PMingLiU" pitchFamily="18" charset="-120"/>
              </a:rPr>
              <a:pPr/>
              <a:t>32</a:t>
            </a:fld>
            <a:endParaRPr lang="en-US" altLang="zh-TW" smtClean="0">
              <a:ea typeface="PMingLiU" pitchFamily="18" charset="-12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4101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830E80-2595-42DE-A103-E0A3CBC96AA0}" type="slidenum">
              <a:rPr lang="en-US" altLang="zh-TW" smtClean="0">
                <a:ea typeface="PMingLiU" pitchFamily="18" charset="-120"/>
              </a:rPr>
              <a:pPr/>
              <a:t>34</a:t>
            </a:fld>
            <a:endParaRPr lang="en-US" altLang="zh-TW" smtClean="0">
              <a:ea typeface="PMingLiU" pitchFamily="18" charset="-12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1945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DF043D-93AD-48A7-ACF4-3B999E6B2033}" type="slidenum">
              <a:rPr lang="en-US" altLang="zh-TW" smtClean="0">
                <a:ea typeface="PMingLiU" pitchFamily="18" charset="-120"/>
              </a:rPr>
              <a:pPr/>
              <a:t>35</a:t>
            </a:fld>
            <a:endParaRPr lang="en-US" altLang="zh-TW" smtClean="0">
              <a:ea typeface="PMingLiU" pitchFamily="18" charset="-12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5371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574BF-FB10-426A-AB7C-A8F945A01D73}" type="slidenum">
              <a:rPr lang="en-US" altLang="zh-TW" smtClean="0">
                <a:ea typeface="PMingLiU" pitchFamily="18" charset="-120"/>
              </a:rPr>
              <a:pPr/>
              <a:t>36</a:t>
            </a:fld>
            <a:endParaRPr lang="en-US" altLang="zh-TW" smtClean="0">
              <a:ea typeface="PMingLiU" pitchFamily="18" charset="-12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1076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7DAAA2-2607-4B56-A6FC-14AFA0278B39}" type="slidenum">
              <a:rPr lang="en-US" altLang="zh-TW" smtClean="0">
                <a:ea typeface="PMingLiU" pitchFamily="18" charset="-120"/>
              </a:rPr>
              <a:pPr/>
              <a:t>37</a:t>
            </a:fld>
            <a:endParaRPr lang="en-US" altLang="zh-TW" smtClean="0">
              <a:ea typeface="PMingLiU" pitchFamily="18" charset="-12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81534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38C4E9-652D-4667-BD0D-3B0D43010508}" type="slidenum">
              <a:rPr lang="en-US" altLang="zh-TW" smtClean="0">
                <a:ea typeface="PMingLiU" pitchFamily="18" charset="-120"/>
              </a:rPr>
              <a:pPr/>
              <a:t>38</a:t>
            </a:fld>
            <a:endParaRPr lang="en-US" altLang="zh-TW" smtClean="0">
              <a:ea typeface="PMingLiU" pitchFamily="18" charset="-12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69220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C728F1-6FF6-4470-B9F2-B76D821314D8}" type="slidenum">
              <a:rPr lang="en-US" altLang="zh-TW" smtClean="0">
                <a:ea typeface="PMingLiU" pitchFamily="18" charset="-120"/>
              </a:rPr>
              <a:pPr/>
              <a:t>20</a:t>
            </a:fld>
            <a:endParaRPr lang="en-US" altLang="zh-TW" smtClean="0">
              <a:ea typeface="PMingLiU" pitchFamily="18" charset="-12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1829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DC1923-4C90-46FB-AD11-5391CD986522}" type="slidenum">
              <a:rPr lang="en-US" altLang="zh-TW" smtClean="0">
                <a:ea typeface="PMingLiU" pitchFamily="18" charset="-120"/>
              </a:rPr>
              <a:pPr/>
              <a:t>39</a:t>
            </a:fld>
            <a:endParaRPr lang="en-US" altLang="zh-TW" smtClean="0">
              <a:ea typeface="PMingLiU" pitchFamily="18" charset="-12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38576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B09B5D-EB28-4933-B15C-E3470C2CCB1C}" type="slidenum">
              <a:rPr lang="en-US" altLang="zh-TW" smtClean="0">
                <a:ea typeface="PMingLiU" pitchFamily="18" charset="-120"/>
              </a:rPr>
              <a:pPr/>
              <a:t>40</a:t>
            </a:fld>
            <a:endParaRPr lang="en-US" altLang="zh-TW" smtClean="0">
              <a:ea typeface="PMingLiU" pitchFamily="18" charset="-12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99289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C9114-42F9-424A-8521-431A545B0662}" type="slidenum">
              <a:rPr lang="en-US" altLang="zh-TW" smtClean="0">
                <a:ea typeface="PMingLiU" pitchFamily="18" charset="-120"/>
              </a:rPr>
              <a:pPr/>
              <a:t>41</a:t>
            </a:fld>
            <a:endParaRPr lang="en-US" altLang="zh-TW" smtClean="0">
              <a:ea typeface="PMingLiU" pitchFamily="18" charset="-12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56244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8037F-EC2A-4181-B8C5-5DB9D6BE5A86}" type="slidenum">
              <a:rPr lang="en-US" altLang="zh-TW" smtClean="0">
                <a:ea typeface="PMingLiU" pitchFamily="18" charset="-120"/>
              </a:rPr>
              <a:pPr/>
              <a:t>42</a:t>
            </a:fld>
            <a:endParaRPr lang="en-US" altLang="zh-TW" smtClean="0">
              <a:ea typeface="PMingLiU" pitchFamily="18" charset="-12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00874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E903C-297F-42FF-B462-8B9C78031239}" type="slidenum">
              <a:rPr lang="en-US" altLang="zh-TW" smtClean="0">
                <a:ea typeface="PMingLiU" pitchFamily="18" charset="-120"/>
              </a:rPr>
              <a:pPr/>
              <a:t>43</a:t>
            </a:fld>
            <a:endParaRPr lang="en-US" altLang="zh-TW" smtClean="0">
              <a:ea typeface="PMingLiU" pitchFamily="18" charset="-12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56209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19EC77-2FE7-48E1-8779-2E4A4AD959C5}" type="slidenum">
              <a:rPr lang="en-US" altLang="zh-TW" smtClean="0">
                <a:ea typeface="PMingLiU" pitchFamily="18" charset="-120"/>
              </a:rPr>
              <a:pPr/>
              <a:t>44</a:t>
            </a:fld>
            <a:endParaRPr lang="en-US" altLang="zh-TW" smtClean="0">
              <a:ea typeface="PMingLiU" pitchFamily="18" charset="-12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85897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2BFB24-CE9E-48BD-A158-5FCE318EE9CF}" type="slidenum">
              <a:rPr lang="en-US" altLang="zh-TW" smtClean="0">
                <a:ea typeface="PMingLiU" pitchFamily="18" charset="-120"/>
              </a:rPr>
              <a:pPr/>
              <a:t>45</a:t>
            </a:fld>
            <a:endParaRPr lang="en-US" altLang="zh-TW" smtClean="0">
              <a:ea typeface="PMingLiU" pitchFamily="18" charset="-12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13535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F8CBC4-5D05-4FF9-9643-691B0F50FCBC}" type="slidenum">
              <a:rPr lang="en-US" altLang="zh-TW" smtClean="0">
                <a:ea typeface="PMingLiU" pitchFamily="18" charset="-120"/>
              </a:rPr>
              <a:pPr/>
              <a:t>47</a:t>
            </a:fld>
            <a:endParaRPr lang="en-US" altLang="zh-TW" smtClean="0">
              <a:ea typeface="PMingLiU" pitchFamily="18" charset="-12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36249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F7A2D-CB23-466E-B911-A648FC9F2A89}" type="slidenum">
              <a:rPr lang="en-US" altLang="zh-TW" smtClean="0">
                <a:ea typeface="PMingLiU" pitchFamily="18" charset="-120"/>
              </a:rPr>
              <a:pPr/>
              <a:t>48</a:t>
            </a:fld>
            <a:endParaRPr lang="en-US" altLang="zh-TW" smtClean="0">
              <a:ea typeface="PMingLiU" pitchFamily="18" charset="-12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7396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77E34B-EDE2-4744-AE82-85C527DAA711}" type="slidenum">
              <a:rPr lang="en-US" altLang="zh-TW" smtClean="0">
                <a:ea typeface="PMingLiU" pitchFamily="18" charset="-120"/>
              </a:rPr>
              <a:pPr/>
              <a:t>49</a:t>
            </a:fld>
            <a:endParaRPr lang="en-US" altLang="zh-TW" smtClean="0">
              <a:ea typeface="PMingLiU" pitchFamily="18" charset="-12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9079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2AB10D-4070-41D6-A7FE-F7A2AC6DB4DD}" type="slidenum">
              <a:rPr lang="en-US" altLang="zh-TW" smtClean="0">
                <a:ea typeface="PMingLiU" pitchFamily="18" charset="-120"/>
              </a:rPr>
              <a:pPr/>
              <a:t>21</a:t>
            </a:fld>
            <a:endParaRPr lang="en-US" altLang="zh-TW" smtClean="0">
              <a:ea typeface="PMingLiU" pitchFamily="18" charset="-12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59545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FB0A4A-7AC2-4429-9A53-07359A379F7A}" type="slidenum">
              <a:rPr lang="en-US" altLang="zh-TW" smtClean="0">
                <a:ea typeface="PMingLiU" pitchFamily="18" charset="-120"/>
              </a:rPr>
              <a:pPr/>
              <a:t>50</a:t>
            </a:fld>
            <a:endParaRPr lang="en-US" altLang="zh-TW" smtClean="0">
              <a:ea typeface="PMingLiU" pitchFamily="18" charset="-12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66148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9FC29B-C5C4-4445-AF5C-D9EFF10B549A}" type="slidenum">
              <a:rPr lang="en-US" altLang="zh-TW" smtClean="0">
                <a:ea typeface="PMingLiU" pitchFamily="18" charset="-120"/>
              </a:rPr>
              <a:pPr/>
              <a:t>51</a:t>
            </a:fld>
            <a:endParaRPr lang="en-US" altLang="zh-TW" smtClean="0">
              <a:ea typeface="PMingLiU" pitchFamily="18" charset="-12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25150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6C95C4-3C64-4A74-8FD8-C922B4B7BDC9}" type="slidenum">
              <a:rPr lang="en-US" altLang="zh-TW" smtClean="0">
                <a:ea typeface="PMingLiU" pitchFamily="18" charset="-120"/>
              </a:rPr>
              <a:pPr/>
              <a:t>52</a:t>
            </a:fld>
            <a:endParaRPr lang="en-US" altLang="zh-TW" smtClean="0">
              <a:ea typeface="PMingLiU" pitchFamily="18" charset="-12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12511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A8F2D5-8A98-4056-B4B8-FFE2A0D8A54F}" type="slidenum">
              <a:rPr lang="en-US" altLang="zh-TW" smtClean="0">
                <a:ea typeface="PMingLiU" pitchFamily="18" charset="-120"/>
              </a:rPr>
              <a:pPr/>
              <a:t>53</a:t>
            </a:fld>
            <a:endParaRPr lang="en-US" altLang="zh-TW" smtClean="0">
              <a:ea typeface="PMingLiU" pitchFamily="18" charset="-12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6968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F8325-6131-471E-9535-895F08EC6BFA}" type="slidenum">
              <a:rPr lang="en-US" altLang="zh-TW" smtClean="0">
                <a:ea typeface="PMingLiU" pitchFamily="18" charset="-120"/>
              </a:rPr>
              <a:pPr/>
              <a:t>22</a:t>
            </a:fld>
            <a:endParaRPr lang="en-US" altLang="zh-TW" smtClean="0">
              <a:ea typeface="PMingLiU" pitchFamily="18" charset="-12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6802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97C62D-8FC1-4B35-B7A6-286B875138EA}" type="slidenum">
              <a:rPr lang="en-US" altLang="zh-TW" smtClean="0">
                <a:ea typeface="PMingLiU" pitchFamily="18" charset="-120"/>
              </a:rPr>
              <a:pPr/>
              <a:t>23</a:t>
            </a:fld>
            <a:endParaRPr lang="en-US" altLang="zh-TW" smtClean="0">
              <a:ea typeface="PMingLiU" pitchFamily="18" charset="-12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7738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42FCC4-8197-4251-B73F-E3C32D193D89}" type="slidenum">
              <a:rPr lang="en-US" altLang="zh-TW" smtClean="0">
                <a:ea typeface="PMingLiU" pitchFamily="18" charset="-120"/>
              </a:rPr>
              <a:pPr/>
              <a:t>24</a:t>
            </a:fld>
            <a:endParaRPr lang="en-US" altLang="zh-TW" smtClean="0">
              <a:ea typeface="PMingLiU" pitchFamily="18" charset="-12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5451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5F1507-4749-417D-A190-5350D85049D3}" type="slidenum">
              <a:rPr lang="en-US" altLang="zh-TW" smtClean="0">
                <a:ea typeface="PMingLiU" pitchFamily="18" charset="-120"/>
              </a:rPr>
              <a:pPr/>
              <a:t>25</a:t>
            </a:fld>
            <a:endParaRPr lang="en-US" altLang="zh-TW" smtClean="0">
              <a:ea typeface="PMingLiU" pitchFamily="18" charset="-12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6623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C5EDB-35E2-4D2B-8BAC-63319AE0DB16}" type="slidenum">
              <a:rPr lang="en-US" altLang="zh-TW" smtClean="0">
                <a:ea typeface="PMingLiU" pitchFamily="18" charset="-120"/>
              </a:rPr>
              <a:pPr/>
              <a:t>26</a:t>
            </a:fld>
            <a:endParaRPr lang="en-US" altLang="zh-TW" smtClean="0">
              <a:ea typeface="PMingLiU" pitchFamily="18" charset="-12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7171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332090-96AF-4339-BCD5-C62B9802FD38}" type="slidenum">
              <a:rPr lang="en-US" altLang="zh-TW" smtClean="0">
                <a:ea typeface="PMingLiU" pitchFamily="18" charset="-120"/>
              </a:rPr>
              <a:pPr/>
              <a:t>27</a:t>
            </a:fld>
            <a:endParaRPr lang="en-US" altLang="zh-TW" smtClean="0">
              <a:ea typeface="PMingLiU" pitchFamily="18" charset="-12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961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7A97BC9-8C00-4140-8AC3-FE502553701F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259B27F-617C-4B9C-82D1-A1F018CB0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7BC9-8C00-4140-8AC3-FE502553701F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B27F-617C-4B9C-82D1-A1F018CB0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7BC9-8C00-4140-8AC3-FE502553701F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B27F-617C-4B9C-82D1-A1F018CB0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7162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752600" y="1143000"/>
            <a:ext cx="350520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0200" y="1143000"/>
            <a:ext cx="3505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25202-5A8E-4547-9250-4AD3DF58F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7162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2600" y="1143000"/>
            <a:ext cx="3505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410200" y="1143000"/>
            <a:ext cx="350520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D9E3F-AA11-4C79-BFBA-AF134C865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7162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2600" y="1143000"/>
            <a:ext cx="3505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143000"/>
            <a:ext cx="3505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DAA18-F3C4-4F3B-8B1F-2E56A6532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A97BC9-8C00-4140-8AC3-FE502553701F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59B27F-617C-4B9C-82D1-A1F018CB06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7A97BC9-8C00-4140-8AC3-FE502553701F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259B27F-617C-4B9C-82D1-A1F018CB0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7BC9-8C00-4140-8AC3-FE502553701F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B27F-617C-4B9C-82D1-A1F018CB06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7BC9-8C00-4140-8AC3-FE502553701F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B27F-617C-4B9C-82D1-A1F018CB06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A97BC9-8C00-4140-8AC3-FE502553701F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59B27F-617C-4B9C-82D1-A1F018CB06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7BC9-8C00-4140-8AC3-FE502553701F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B27F-617C-4B9C-82D1-A1F018CB0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A97BC9-8C00-4140-8AC3-FE502553701F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59B27F-617C-4B9C-82D1-A1F018CB06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A97BC9-8C00-4140-8AC3-FE502553701F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59B27F-617C-4B9C-82D1-A1F018CB06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A97BC9-8C00-4140-8AC3-FE502553701F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259B27F-617C-4B9C-82D1-A1F018CB0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cmassengale\Application%20Data\Microsoft\Media%20Catalog\Copy%20of%20cell%5b1%5d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sgahscience.com/holmescc/module4/pro_eukar.swf" TargetMode="External"/><Relationship Id="rId2" Type="http://schemas.openxmlformats.org/officeDocument/2006/relationships/hyperlink" Target="http://dsc.discovery.com/tv-shows/other-shows/videos/assignment-discovery-shorts-eukaryote-prokaryotes.h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OpBylwH9D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video" Target="file:///C:\Documents%20and%20Settings\cmassengale\Application%20Data\Microsoft\Media%20Catalog\Nucleolus%5b1%5d.jpg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nicolellawhhs.weebly.com/unit-2-chapter-3-cell-structure-and-function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6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ed.ted.com/lessons/the-wacky-history-of-cell-theor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Structure and Function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7</a:t>
            </a:r>
            <a:endParaRPr lang="en-US" dirty="0" smtClean="0"/>
          </a:p>
          <a:p>
            <a:r>
              <a:rPr lang="en-US" dirty="0" smtClean="0"/>
              <a:t>Day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Number of Cells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Although ALL living things are made of cells, organisms may be:</a:t>
            </a:r>
          </a:p>
          <a:p>
            <a:r>
              <a:rPr kumimoji="1" lang="en-US" b="1" i="1" dirty="0" smtClean="0">
                <a:solidFill>
                  <a:srgbClr val="FF0000"/>
                </a:solidFill>
                <a:latin typeface="Comic Sans MS" pitchFamily="66" charset="0"/>
              </a:rPr>
              <a:t>Unicellular</a:t>
            </a:r>
            <a:r>
              <a:rPr kumimoji="1" lang="en-US" dirty="0" smtClean="0">
                <a:latin typeface="Comic Sans MS" pitchFamily="66" charset="0"/>
              </a:rPr>
              <a:t> – </a:t>
            </a:r>
            <a:r>
              <a:rPr kumimoji="1" lang="en-US" sz="2800" dirty="0" smtClean="0">
                <a:latin typeface="Comic Sans MS" pitchFamily="66" charset="0"/>
              </a:rPr>
              <a:t>composed of one cell</a:t>
            </a:r>
          </a:p>
          <a:p>
            <a:r>
              <a:rPr kumimoji="1" lang="en-US" b="1" i="1" dirty="0" smtClean="0">
                <a:solidFill>
                  <a:srgbClr val="FF0000"/>
                </a:solidFill>
                <a:latin typeface="Comic Sans MS" pitchFamily="66" charset="0"/>
              </a:rPr>
              <a:t>Multicellular</a:t>
            </a:r>
            <a:r>
              <a:rPr kumimoji="1" lang="en-US" dirty="0" smtClean="0">
                <a:latin typeface="Comic Sans MS" pitchFamily="66" charset="0"/>
              </a:rPr>
              <a:t>- </a:t>
            </a:r>
            <a:r>
              <a:rPr kumimoji="1" lang="en-US" sz="2800" dirty="0" smtClean="0">
                <a:latin typeface="Comic Sans MS" pitchFamily="66" charset="0"/>
              </a:rPr>
              <a:t>composed of many cells that may organize into tissues, etc.</a:t>
            </a:r>
            <a:endParaRPr lang="en-US" sz="2800" dirty="0" smtClean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73730" name="Picture 2" descr="https://encrypted-tbn3.gstatic.com/images?q=tbn:ANd9GcRKiqGDxkZKSQMs7ApjTXneeMG9WOzcOINs_2KU4XCFs12J_6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524000"/>
            <a:ext cx="2543175" cy="1800225"/>
          </a:xfrm>
          <a:prstGeom prst="rect">
            <a:avLst/>
          </a:prstGeom>
          <a:noFill/>
        </p:spPr>
      </p:pic>
      <p:pic>
        <p:nvPicPr>
          <p:cNvPr id="73732" name="Picture 4" descr="https://encrypted-tbn1.gstatic.com/images?q=tbn:ANd9GcT7NiDYLj6sUHgly1G8M4h9vdjxnT21KsZhLy1zsYnFfD1Jr-X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810000"/>
            <a:ext cx="2143125" cy="2143125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5029200" y="2819400"/>
            <a:ext cx="1066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86400" y="4419600"/>
            <a:ext cx="838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itchFamily="66" charset="0"/>
              </a:rPr>
              <a:t>Simple versus Complex Cells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Prokaryotes were the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first</a:t>
            </a:r>
            <a:r>
              <a:rPr lang="en-US" dirty="0" smtClean="0">
                <a:latin typeface="Comic Sans MS" pitchFamily="66" charset="0"/>
              </a:rPr>
              <a:t> cells</a:t>
            </a:r>
          </a:p>
          <a:p>
            <a:r>
              <a:rPr lang="en-US" dirty="0" smtClean="0">
                <a:latin typeface="Comic Sans MS" pitchFamily="66" charset="0"/>
              </a:rPr>
              <a:t>Prefix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“pro” </a:t>
            </a:r>
            <a:r>
              <a:rPr lang="en-US" dirty="0" smtClean="0">
                <a:latin typeface="Comic Sans MS" pitchFamily="66" charset="0"/>
              </a:rPr>
              <a:t>means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NO</a:t>
            </a:r>
          </a:p>
          <a:p>
            <a:r>
              <a:rPr kumimoji="1" lang="en-US" dirty="0">
                <a:latin typeface="Comic Sans MS" pitchFamily="66" charset="0"/>
              </a:rPr>
              <a:t>Cells that </a:t>
            </a:r>
            <a:r>
              <a:rPr kumimoji="1" lang="en-US" b="1" dirty="0">
                <a:solidFill>
                  <a:srgbClr val="FF0000"/>
                </a:solidFill>
                <a:latin typeface="Comic Sans MS" pitchFamily="66" charset="0"/>
              </a:rPr>
              <a:t>lack </a:t>
            </a:r>
            <a:r>
              <a:rPr kumimoji="1" lang="en-US" dirty="0">
                <a:latin typeface="Comic Sans MS" pitchFamily="66" charset="0"/>
              </a:rPr>
              <a:t>a nucleus or membrane-bound organelles</a:t>
            </a:r>
          </a:p>
          <a:p>
            <a:r>
              <a:rPr kumimoji="1" lang="en-US" dirty="0">
                <a:latin typeface="Comic Sans MS" pitchFamily="66" charset="0"/>
              </a:rPr>
              <a:t>Includes </a:t>
            </a:r>
            <a:r>
              <a:rPr kumimoji="1" lang="en-US" b="1" dirty="0">
                <a:solidFill>
                  <a:srgbClr val="FF0000"/>
                </a:solidFill>
                <a:latin typeface="Comic Sans MS" pitchFamily="66" charset="0"/>
              </a:rPr>
              <a:t>bacteria</a:t>
            </a:r>
          </a:p>
          <a:p>
            <a:r>
              <a:rPr kumimoji="1" lang="en-US" dirty="0">
                <a:latin typeface="Comic Sans MS" pitchFamily="66" charset="0"/>
              </a:rPr>
              <a:t>Simplest type of cell</a:t>
            </a:r>
          </a:p>
          <a:p>
            <a:r>
              <a:rPr kumimoji="1" lang="en-US" dirty="0">
                <a:latin typeface="Comic Sans MS" pitchFamily="66" charset="0"/>
              </a:rPr>
              <a:t>Single,</a:t>
            </a:r>
            <a:r>
              <a:rPr kumimoji="1"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kumimoji="1" lang="en-US" dirty="0">
                <a:latin typeface="Comic Sans MS" pitchFamily="66" charset="0"/>
              </a:rPr>
              <a:t>circular chromosome</a:t>
            </a:r>
          </a:p>
          <a:p>
            <a:endParaRPr lang="en-US" dirty="0"/>
          </a:p>
        </p:txBody>
      </p:sp>
      <p:pic>
        <p:nvPicPr>
          <p:cNvPr id="61442" name="Picture 2" descr="https://encrypted-tbn1.gstatic.com/images?q=tbn:ANd9GcTs9wBlh7h9w2yBqHh77TC9rNeZjEIzFy0_AwwROWdd8wJli54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286000"/>
            <a:ext cx="3251078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/>
          </a:bodyPr>
          <a:lstStyle/>
          <a:p>
            <a:r>
              <a:rPr kumimoji="1"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Nucleoid</a:t>
            </a:r>
            <a:r>
              <a:rPr kumimoji="1" lang="en-US" b="1" dirty="0" smtClean="0">
                <a:solidFill>
                  <a:srgbClr val="FF0000"/>
                </a:solidFill>
                <a:latin typeface="Comic Sans MS" pitchFamily="66" charset="0"/>
              </a:rPr>
              <a:t> region </a:t>
            </a:r>
            <a:r>
              <a:rPr kumimoji="1" lang="en-US" dirty="0" smtClean="0">
                <a:latin typeface="Comic Sans MS" pitchFamily="66" charset="0"/>
              </a:rPr>
              <a:t>(center) contains the DNA</a:t>
            </a:r>
          </a:p>
          <a:p>
            <a:r>
              <a:rPr kumimoji="1" lang="en-US" dirty="0" smtClean="0">
                <a:latin typeface="Comic Sans MS" pitchFamily="66" charset="0"/>
              </a:rPr>
              <a:t>Surrounded by cell membrane &amp; cell wall (peptidoglycan)</a:t>
            </a:r>
          </a:p>
          <a:p>
            <a:r>
              <a:rPr kumimoji="1" lang="en-US" dirty="0" smtClean="0">
                <a:latin typeface="Comic Sans MS" pitchFamily="66" charset="0"/>
              </a:rPr>
              <a:t>Contain </a:t>
            </a:r>
            <a:r>
              <a:rPr kumimoji="1"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ribosomes</a:t>
            </a:r>
            <a:r>
              <a:rPr kumimoji="1" lang="en-US" dirty="0" smtClean="0">
                <a:latin typeface="Comic Sans MS" pitchFamily="66" charset="0"/>
              </a:rPr>
              <a:t> (no membrane) in their cytoplasm to </a:t>
            </a:r>
            <a:r>
              <a:rPr kumimoji="1" lang="en-US" b="1" dirty="0" smtClean="0">
                <a:solidFill>
                  <a:srgbClr val="FF0000"/>
                </a:solidFill>
                <a:latin typeface="Comic Sans MS" pitchFamily="66" charset="0"/>
              </a:rPr>
              <a:t>make proteins</a:t>
            </a:r>
          </a:p>
          <a:p>
            <a:endParaRPr lang="en-US" dirty="0"/>
          </a:p>
        </p:txBody>
      </p:sp>
      <p:pic>
        <p:nvPicPr>
          <p:cNvPr id="4" name="Copy of cell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371600"/>
            <a:ext cx="33496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itchFamily="66" charset="0"/>
              </a:rPr>
              <a:t>Simple versus Complex Cells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91000" cy="48737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en-US" dirty="0" smtClean="0">
                <a:latin typeface="Comic Sans MS" pitchFamily="66" charset="0"/>
              </a:rPr>
              <a:t>Being a complex cell means having </a:t>
            </a:r>
            <a:r>
              <a:rPr kumimoji="1" lang="en-US" b="1" dirty="0" smtClean="0">
                <a:solidFill>
                  <a:srgbClr val="FF0000"/>
                </a:solidFill>
                <a:latin typeface="Comic Sans MS" pitchFamily="66" charset="0"/>
              </a:rPr>
              <a:t>membrane-bound organelles</a:t>
            </a:r>
          </a:p>
          <a:p>
            <a:pPr>
              <a:lnSpc>
                <a:spcPct val="90000"/>
              </a:lnSpc>
            </a:pPr>
            <a:r>
              <a:rPr kumimoji="1" lang="en-US" dirty="0" smtClean="0">
                <a:latin typeface="Comic Sans MS" pitchFamily="66" charset="0"/>
              </a:rPr>
              <a:t>An example is a </a:t>
            </a:r>
            <a:r>
              <a:rPr kumimoji="1" lang="en-US" b="1" dirty="0" smtClean="0">
                <a:solidFill>
                  <a:srgbClr val="FF0000"/>
                </a:solidFill>
                <a:latin typeface="Comic Sans MS" pitchFamily="66" charset="0"/>
              </a:rPr>
              <a:t>eukaryote</a:t>
            </a:r>
          </a:p>
          <a:p>
            <a:pPr>
              <a:lnSpc>
                <a:spcPct val="90000"/>
              </a:lnSpc>
            </a:pPr>
            <a:r>
              <a:rPr kumimoji="1" lang="en-US" dirty="0" smtClean="0">
                <a:latin typeface="Comic Sans MS" pitchFamily="66" charset="0"/>
              </a:rPr>
              <a:t>Prefix </a:t>
            </a:r>
            <a:r>
              <a:rPr kumimoji="1" lang="en-US" b="1" dirty="0" smtClean="0">
                <a:solidFill>
                  <a:srgbClr val="FF0000"/>
                </a:solidFill>
                <a:latin typeface="Comic Sans MS" pitchFamily="66" charset="0"/>
              </a:rPr>
              <a:t>“</a:t>
            </a:r>
            <a:r>
              <a:rPr kumimoji="1"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eu</a:t>
            </a:r>
            <a:r>
              <a:rPr kumimoji="1" lang="en-US" b="1" dirty="0" smtClean="0">
                <a:solidFill>
                  <a:srgbClr val="FF0000"/>
                </a:solidFill>
                <a:latin typeface="Comic Sans MS" pitchFamily="66" charset="0"/>
              </a:rPr>
              <a:t>” </a:t>
            </a:r>
            <a:r>
              <a:rPr kumimoji="1" lang="en-US" dirty="0" smtClean="0">
                <a:latin typeface="Comic Sans MS" pitchFamily="66" charset="0"/>
              </a:rPr>
              <a:t>– means </a:t>
            </a:r>
            <a:r>
              <a:rPr kumimoji="1" lang="en-US" b="1" dirty="0" smtClean="0">
                <a:solidFill>
                  <a:srgbClr val="FF0000"/>
                </a:solidFill>
                <a:latin typeface="Comic Sans MS" pitchFamily="66" charset="0"/>
              </a:rPr>
              <a:t>true</a:t>
            </a:r>
          </a:p>
          <a:p>
            <a:pPr>
              <a:lnSpc>
                <a:spcPct val="90000"/>
              </a:lnSpc>
            </a:pPr>
            <a:r>
              <a:rPr kumimoji="1" lang="en-US" dirty="0" smtClean="0">
                <a:latin typeface="Comic Sans MS" pitchFamily="66" charset="0"/>
              </a:rPr>
              <a:t>Cells </a:t>
            </a:r>
            <a:r>
              <a:rPr kumimoji="1" lang="en-US" dirty="0">
                <a:latin typeface="Comic Sans MS" pitchFamily="66" charset="0"/>
              </a:rPr>
              <a:t>that </a:t>
            </a:r>
            <a:r>
              <a:rPr kumimoji="1" lang="en-US" b="1" dirty="0">
                <a:solidFill>
                  <a:srgbClr val="FF0000"/>
                </a:solidFill>
                <a:latin typeface="Comic Sans MS" pitchFamily="66" charset="0"/>
              </a:rPr>
              <a:t>HAVE</a:t>
            </a:r>
            <a:r>
              <a:rPr kumimoji="1" lang="en-US" dirty="0">
                <a:latin typeface="Comic Sans MS" pitchFamily="66" charset="0"/>
              </a:rPr>
              <a:t> a nucleus and membrane-bound organelles</a:t>
            </a:r>
          </a:p>
          <a:p>
            <a:pPr>
              <a:lnSpc>
                <a:spcPct val="90000"/>
              </a:lnSpc>
            </a:pPr>
            <a:r>
              <a:rPr kumimoji="1" lang="en-US" dirty="0">
                <a:latin typeface="Comic Sans MS" pitchFamily="66" charset="0"/>
              </a:rPr>
              <a:t>Includes </a:t>
            </a:r>
            <a:r>
              <a:rPr kumimoji="1" lang="en-US" b="1" dirty="0" err="1">
                <a:solidFill>
                  <a:srgbClr val="FF0000"/>
                </a:solidFill>
                <a:latin typeface="Comic Sans MS" pitchFamily="66" charset="0"/>
              </a:rPr>
              <a:t>protists</a:t>
            </a:r>
            <a:r>
              <a:rPr kumimoji="1" lang="en-US" b="1" dirty="0">
                <a:solidFill>
                  <a:srgbClr val="FF0000"/>
                </a:solidFill>
                <a:latin typeface="Comic Sans MS" pitchFamily="66" charset="0"/>
              </a:rPr>
              <a:t>, fungi, plants, and animals</a:t>
            </a:r>
          </a:p>
          <a:p>
            <a:pPr>
              <a:lnSpc>
                <a:spcPct val="90000"/>
              </a:lnSpc>
            </a:pPr>
            <a:r>
              <a:rPr kumimoji="1" lang="en-US" dirty="0">
                <a:latin typeface="Comic Sans MS" pitchFamily="66" charset="0"/>
              </a:rPr>
              <a:t>More complex type of cells</a:t>
            </a:r>
          </a:p>
          <a:p>
            <a:endParaRPr lang="en-US" dirty="0"/>
          </a:p>
        </p:txBody>
      </p:sp>
      <p:pic>
        <p:nvPicPr>
          <p:cNvPr id="59394" name="Picture 2" descr="https://encrypted-tbn3.gstatic.com/images?q=tbn:ANd9GcSuUvYQFJfYZfmQuyNR_LCaCa6qnKDKMMVVXxPSpIr6AaWUL2d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362200"/>
            <a:ext cx="3931918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Eukaryotic Cell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buClr>
                <a:srgbClr val="333399"/>
              </a:buClr>
              <a:buNone/>
            </a:pPr>
            <a:r>
              <a:rPr lang="en-US" dirty="0" smtClean="0">
                <a:latin typeface="Comic Sans MS" pitchFamily="66" charset="0"/>
              </a:rPr>
              <a:t>Contain 3 basic cell structures:</a:t>
            </a:r>
          </a:p>
          <a:p>
            <a:pPr>
              <a:buClr>
                <a:srgbClr val="333399"/>
              </a:buClr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Nucleus</a:t>
            </a:r>
          </a:p>
          <a:p>
            <a:pPr>
              <a:buClr>
                <a:srgbClr val="333399"/>
              </a:buClr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Cell Membrane</a:t>
            </a:r>
          </a:p>
          <a:p>
            <a:pPr>
              <a:buClr>
                <a:srgbClr val="333399"/>
              </a:buClr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Cytoplasm with organelles</a:t>
            </a:r>
          </a:p>
          <a:p>
            <a:endParaRPr lang="en-US" dirty="0"/>
          </a:p>
        </p:txBody>
      </p:sp>
      <p:pic>
        <p:nvPicPr>
          <p:cNvPr id="4" name="Picture 7" descr="euCel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905000"/>
            <a:ext cx="384016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Prokaryotes </a:t>
            </a:r>
            <a:r>
              <a:rPr lang="en-US" dirty="0" err="1" smtClean="0"/>
              <a:t>vs</a:t>
            </a:r>
            <a:r>
              <a:rPr lang="en-US" dirty="0" smtClean="0"/>
              <a:t> Eukaryotes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Prokaryotes vs Eukaryotes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Prokaryotes vs Eukaryotes</a:t>
            </a:r>
            <a:r>
              <a:rPr lang="en-US" dirty="0" smtClean="0"/>
              <a:t> - Animation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8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YouTube Video:  </a:t>
            </a:r>
            <a:r>
              <a:rPr lang="en-US" dirty="0" smtClean="0"/>
              <a:t>The Grand Cell Tour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hlinkClick r:id="rId2"/>
              </a:rPr>
              <a:t>The Grand Cell Tour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Click the link above or copy and paste the </a:t>
            </a:r>
            <a:r>
              <a:rPr lang="en-US" dirty="0" err="1" smtClean="0"/>
              <a:t>url</a:t>
            </a:r>
            <a:r>
              <a:rPr lang="en-US" dirty="0" smtClean="0"/>
              <a:t> into your web browser.</a:t>
            </a:r>
            <a:endParaRPr lang="en-US" dirty="0"/>
          </a:p>
          <a:p>
            <a:pPr algn="ctr">
              <a:buNone/>
            </a:pPr>
            <a:r>
              <a:rPr lang="en-US" dirty="0"/>
              <a:t>https://www.youtube.com/watch?v=4OpBylwH9DU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Structure and Function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</a:p>
          <a:p>
            <a:r>
              <a:rPr lang="en-US" dirty="0" smtClean="0"/>
              <a:t>Day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Organelles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Very small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(microscopic) </a:t>
            </a:r>
            <a:r>
              <a:rPr lang="en-US" dirty="0" smtClean="0">
                <a:latin typeface="Comic Sans MS" pitchFamily="66" charset="0"/>
              </a:rPr>
              <a:t>and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Perform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various functions </a:t>
            </a:r>
            <a:r>
              <a:rPr lang="en-US" dirty="0" smtClean="0">
                <a:latin typeface="Comic Sans MS" pitchFamily="66" charset="0"/>
              </a:rPr>
              <a:t>for a cell</a:t>
            </a:r>
          </a:p>
          <a:p>
            <a:r>
              <a:rPr lang="en-US" dirty="0" smtClean="0">
                <a:latin typeface="Comic Sans MS" pitchFamily="66" charset="0"/>
              </a:rPr>
              <a:t>Found in the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cytoplasm</a:t>
            </a:r>
          </a:p>
          <a:p>
            <a:r>
              <a:rPr lang="en-US" dirty="0" smtClean="0">
                <a:latin typeface="Comic Sans MS" pitchFamily="66" charset="0"/>
              </a:rPr>
              <a:t>May or may not be membrane-bound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5" descr="centriole edi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752600"/>
            <a:ext cx="274320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Comic Sans MS" pitchFamily="66" charset="0"/>
              </a:rPr>
              <a:t>Cell or 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Plasma Membra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</a:t>
            </a:r>
          </a:p>
        </p:txBody>
      </p:sp>
      <p:sp>
        <p:nvSpPr>
          <p:cNvPr id="256015" name="Rectangle 15"/>
          <p:cNvSpPr>
            <a:spLocks noGrp="1" noChangeArrowheads="1"/>
          </p:cNvSpPr>
          <p:nvPr>
            <p:ph sz="quarter" idx="1"/>
          </p:nvPr>
        </p:nvSpPr>
        <p:spPr>
          <a:xfrm>
            <a:off x="304800" y="1143000"/>
            <a:ext cx="86106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Composed of double layer of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phospholipids and proteins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Surrounds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outside</a:t>
            </a:r>
            <a:r>
              <a:rPr lang="en-US" sz="2800" dirty="0" smtClean="0">
                <a:latin typeface="Comic Sans MS" pitchFamily="66" charset="0"/>
              </a:rPr>
              <a:t> of ALL cells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Controls what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enters or leaves </a:t>
            </a:r>
            <a:r>
              <a:rPr lang="en-US" sz="2800" dirty="0" smtClean="0">
                <a:latin typeface="Comic Sans MS" pitchFamily="66" charset="0"/>
              </a:rPr>
              <a:t>the cell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Living layer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435350"/>
            <a:ext cx="7834313" cy="3422650"/>
            <a:chOff x="268" y="1124"/>
            <a:chExt cx="4935" cy="2156"/>
          </a:xfrm>
        </p:grpSpPr>
        <p:pic>
          <p:nvPicPr>
            <p:cNvPr id="49159" name="Picture 6" descr="sb4834a0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6" y="1272"/>
              <a:ext cx="4647" cy="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0" name="Text Box 7"/>
            <p:cNvSpPr txBox="1">
              <a:spLocks noChangeArrowheads="1"/>
            </p:cNvSpPr>
            <p:nvPr/>
          </p:nvSpPr>
          <p:spPr bwMode="auto">
            <a:xfrm>
              <a:off x="334" y="1124"/>
              <a:ext cx="652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lnSpc>
                  <a:spcPct val="80000"/>
                </a:lnSpc>
              </a:pPr>
              <a:r>
                <a:rPr kumimoji="0" lang="en-US" sz="1800" dirty="0">
                  <a:solidFill>
                    <a:schemeClr val="tx1"/>
                  </a:solidFill>
                  <a:latin typeface="Arial" charset="0"/>
                </a:rPr>
                <a:t>Outside</a:t>
              </a:r>
            </a:p>
            <a:p>
              <a:pPr algn="l" eaLnBrk="0" hangingPunct="0">
                <a:lnSpc>
                  <a:spcPct val="80000"/>
                </a:lnSpc>
              </a:pPr>
              <a:r>
                <a:rPr kumimoji="0" lang="en-US" sz="1800" dirty="0">
                  <a:solidFill>
                    <a:schemeClr val="tx1"/>
                  </a:solidFill>
                  <a:latin typeface="Arial" charset="0"/>
                </a:rPr>
                <a:t>of cell</a:t>
              </a:r>
            </a:p>
          </p:txBody>
        </p:sp>
        <p:sp>
          <p:nvSpPr>
            <p:cNvPr id="49161" name="Text Box 8"/>
            <p:cNvSpPr txBox="1">
              <a:spLocks noChangeArrowheads="1"/>
            </p:cNvSpPr>
            <p:nvPr/>
          </p:nvSpPr>
          <p:spPr bwMode="auto">
            <a:xfrm>
              <a:off x="358" y="2732"/>
              <a:ext cx="924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lnSpc>
                  <a:spcPct val="80000"/>
                </a:lnSpc>
              </a:pPr>
              <a:r>
                <a:rPr kumimoji="0" lang="en-US" sz="1800" dirty="0">
                  <a:solidFill>
                    <a:schemeClr val="tx1"/>
                  </a:solidFill>
                  <a:latin typeface="Arial" charset="0"/>
                </a:rPr>
                <a:t>Inside</a:t>
              </a:r>
            </a:p>
            <a:p>
              <a:pPr algn="l" eaLnBrk="0" hangingPunct="0">
                <a:lnSpc>
                  <a:spcPct val="80000"/>
                </a:lnSpc>
              </a:pPr>
              <a:r>
                <a:rPr kumimoji="0" lang="en-US" sz="1800" dirty="0">
                  <a:solidFill>
                    <a:schemeClr val="tx1"/>
                  </a:solidFill>
                  <a:latin typeface="Arial" charset="0"/>
                </a:rPr>
                <a:t>of cell</a:t>
              </a:r>
            </a:p>
            <a:p>
              <a:pPr algn="l" eaLnBrk="0" hangingPunct="0">
                <a:lnSpc>
                  <a:spcPct val="80000"/>
                </a:lnSpc>
              </a:pPr>
              <a:r>
                <a:rPr kumimoji="0" lang="en-US" sz="1800" dirty="0">
                  <a:solidFill>
                    <a:schemeClr val="tx1"/>
                  </a:solidFill>
                  <a:latin typeface="Arial" charset="0"/>
                </a:rPr>
                <a:t>(cytoplasm)</a:t>
              </a:r>
            </a:p>
          </p:txBody>
        </p:sp>
        <p:sp>
          <p:nvSpPr>
            <p:cNvPr id="49162" name="Text Box 9"/>
            <p:cNvSpPr txBox="1">
              <a:spLocks noChangeArrowheads="1"/>
            </p:cNvSpPr>
            <p:nvPr/>
          </p:nvSpPr>
          <p:spPr bwMode="auto">
            <a:xfrm>
              <a:off x="268" y="1997"/>
              <a:ext cx="728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lnSpc>
                  <a:spcPct val="80000"/>
                </a:lnSpc>
              </a:pPr>
              <a:r>
                <a:rPr kumimoji="0" lang="en-US" sz="1600" b="0" dirty="0">
                  <a:solidFill>
                    <a:schemeClr val="tx1"/>
                  </a:solidFill>
                  <a:latin typeface="Arial" charset="0"/>
                </a:rPr>
                <a:t>Cell</a:t>
              </a:r>
            </a:p>
            <a:p>
              <a:pPr algn="l" eaLnBrk="0" hangingPunct="0">
                <a:lnSpc>
                  <a:spcPct val="80000"/>
                </a:lnSpc>
              </a:pPr>
              <a:r>
                <a:rPr kumimoji="0" lang="en-US" sz="1600" b="0" dirty="0">
                  <a:solidFill>
                    <a:schemeClr val="tx1"/>
                  </a:solidFill>
                  <a:latin typeface="Arial" charset="0"/>
                </a:rPr>
                <a:t>membrane</a:t>
              </a:r>
              <a:endParaRPr kumimoji="0" lang="en-US" sz="1800" b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9163" name="Text Box 10"/>
            <p:cNvSpPr txBox="1">
              <a:spLocks noChangeArrowheads="1"/>
            </p:cNvSpPr>
            <p:nvPr/>
          </p:nvSpPr>
          <p:spPr bwMode="auto">
            <a:xfrm>
              <a:off x="2826" y="1763"/>
              <a:ext cx="585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lnSpc>
                  <a:spcPct val="80000"/>
                </a:lnSpc>
              </a:pPr>
              <a:r>
                <a:rPr kumimoji="0" lang="en-US" sz="1600" b="0">
                  <a:solidFill>
                    <a:schemeClr val="tx1"/>
                  </a:solidFill>
                  <a:latin typeface="Arial" charset="0"/>
                </a:rPr>
                <a:t>Proteins</a:t>
              </a:r>
              <a:endParaRPr kumimoji="0" lang="en-US" sz="18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9164" name="Text Box 11"/>
            <p:cNvSpPr txBox="1">
              <a:spLocks noChangeArrowheads="1"/>
            </p:cNvSpPr>
            <p:nvPr/>
          </p:nvSpPr>
          <p:spPr bwMode="auto">
            <a:xfrm>
              <a:off x="1598" y="2899"/>
              <a:ext cx="563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lnSpc>
                  <a:spcPct val="80000"/>
                </a:lnSpc>
              </a:pPr>
              <a:r>
                <a:rPr kumimoji="0" lang="en-US" sz="1600" b="0">
                  <a:solidFill>
                    <a:schemeClr val="tx1"/>
                  </a:solidFill>
                  <a:latin typeface="Arial" charset="0"/>
                </a:rPr>
                <a:t>Protein</a:t>
              </a:r>
            </a:p>
            <a:p>
              <a:pPr algn="l" eaLnBrk="0" hangingPunct="0">
                <a:lnSpc>
                  <a:spcPct val="80000"/>
                </a:lnSpc>
              </a:pPr>
              <a:r>
                <a:rPr kumimoji="0" lang="en-US" sz="1600" b="0">
                  <a:solidFill>
                    <a:schemeClr val="tx1"/>
                  </a:solidFill>
                  <a:latin typeface="Arial" charset="0"/>
                </a:rPr>
                <a:t>channel</a:t>
              </a:r>
              <a:endParaRPr kumimoji="0" lang="en-US" sz="18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9165" name="Text Box 12"/>
            <p:cNvSpPr txBox="1">
              <a:spLocks noChangeArrowheads="1"/>
            </p:cNvSpPr>
            <p:nvPr/>
          </p:nvSpPr>
          <p:spPr bwMode="auto">
            <a:xfrm>
              <a:off x="3832" y="2983"/>
              <a:ext cx="79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lnSpc>
                  <a:spcPct val="80000"/>
                </a:lnSpc>
              </a:pPr>
              <a:r>
                <a:rPr kumimoji="0" lang="en-US" sz="1600" b="0">
                  <a:solidFill>
                    <a:schemeClr val="tx1"/>
                  </a:solidFill>
                  <a:latin typeface="Arial" charset="0"/>
                </a:rPr>
                <a:t>Lipid bilayer</a:t>
              </a:r>
              <a:endParaRPr kumimoji="0" lang="en-US" sz="18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9166" name="Text Box 13"/>
            <p:cNvSpPr txBox="1">
              <a:spLocks noChangeArrowheads="1"/>
            </p:cNvSpPr>
            <p:nvPr/>
          </p:nvSpPr>
          <p:spPr bwMode="auto">
            <a:xfrm>
              <a:off x="4248" y="1561"/>
              <a:ext cx="891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lnSpc>
                  <a:spcPct val="80000"/>
                </a:lnSpc>
              </a:pPr>
              <a:r>
                <a:rPr kumimoji="0" lang="en-US" sz="1600" b="0">
                  <a:solidFill>
                    <a:schemeClr val="tx1"/>
                  </a:solidFill>
                  <a:latin typeface="Arial" charset="0"/>
                </a:rPr>
                <a:t>Carbohydrate</a:t>
              </a:r>
            </a:p>
            <a:p>
              <a:pPr algn="l" eaLnBrk="0" hangingPunct="0">
                <a:lnSpc>
                  <a:spcPct val="80000"/>
                </a:lnSpc>
              </a:pPr>
              <a:r>
                <a:rPr kumimoji="0" lang="en-US" sz="1600" b="0">
                  <a:solidFill>
                    <a:schemeClr val="tx1"/>
                  </a:solidFill>
                  <a:latin typeface="Arial" charset="0"/>
                </a:rPr>
                <a:t>chains</a:t>
              </a:r>
              <a:endParaRPr kumimoji="0" lang="en-US" sz="1800" b="0">
                <a:solidFill>
                  <a:schemeClr val="tx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6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History of Cells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5105400" cy="5410200"/>
          </a:xfrm>
        </p:spPr>
        <p:txBody>
          <a:bodyPr>
            <a:normAutofit fontScale="92500"/>
          </a:bodyPr>
          <a:lstStyle/>
          <a:p>
            <a:r>
              <a:rPr lang="en-US" sz="3000" dirty="0" smtClean="0">
                <a:latin typeface="Comic Sans MS" pitchFamily="66" charset="0"/>
              </a:rPr>
              <a:t>In 1665, </a:t>
            </a:r>
            <a:r>
              <a:rPr lang="en-US" sz="3000" b="1" dirty="0" smtClean="0">
                <a:solidFill>
                  <a:srgbClr val="FF0000"/>
                </a:solidFill>
                <a:latin typeface="Comic Sans MS" pitchFamily="66" charset="0"/>
              </a:rPr>
              <a:t>Robert Hooke </a:t>
            </a:r>
            <a:r>
              <a:rPr lang="en-US" sz="3000" dirty="0" smtClean="0">
                <a:latin typeface="Comic Sans MS" pitchFamily="66" charset="0"/>
              </a:rPr>
              <a:t>used a microscope to </a:t>
            </a:r>
            <a:br>
              <a:rPr lang="en-US" sz="3000" dirty="0" smtClean="0">
                <a:latin typeface="Comic Sans MS" pitchFamily="66" charset="0"/>
              </a:rPr>
            </a:br>
            <a:r>
              <a:rPr lang="en-US" sz="3000" dirty="0" smtClean="0">
                <a:latin typeface="Comic Sans MS" pitchFamily="66" charset="0"/>
              </a:rPr>
              <a:t>examine a thin slice of </a:t>
            </a:r>
            <a:r>
              <a:rPr lang="en-US" sz="3000" b="1" dirty="0" smtClean="0">
                <a:solidFill>
                  <a:srgbClr val="FF0000"/>
                </a:solidFill>
                <a:latin typeface="Comic Sans MS" pitchFamily="66" charset="0"/>
              </a:rPr>
              <a:t>cork </a:t>
            </a:r>
            <a:r>
              <a:rPr lang="en-US" sz="3000" dirty="0" smtClean="0">
                <a:latin typeface="Comic Sans MS" pitchFamily="66" charset="0"/>
              </a:rPr>
              <a:t>(dead plant cell walls)</a:t>
            </a:r>
          </a:p>
          <a:p>
            <a:r>
              <a:rPr lang="en-US" sz="3000" dirty="0" smtClean="0">
                <a:latin typeface="Comic Sans MS" pitchFamily="66" charset="0"/>
              </a:rPr>
              <a:t>What he saw looked like </a:t>
            </a:r>
            <a:r>
              <a:rPr lang="en-US" sz="3000" b="1" dirty="0" smtClean="0">
                <a:solidFill>
                  <a:srgbClr val="FF0000"/>
                </a:solidFill>
                <a:latin typeface="Comic Sans MS" pitchFamily="66" charset="0"/>
              </a:rPr>
              <a:t>small boxes</a:t>
            </a:r>
          </a:p>
          <a:p>
            <a:pPr>
              <a:spcBef>
                <a:spcPct val="0"/>
              </a:spcBef>
            </a:pPr>
            <a:r>
              <a:rPr lang="en-US" sz="3000" dirty="0" smtClean="0">
                <a:latin typeface="Comic Sans MS" pitchFamily="66" charset="0"/>
              </a:rPr>
              <a:t>Hooke is responsible for </a:t>
            </a:r>
            <a:r>
              <a:rPr lang="en-US" sz="3000" b="1" dirty="0" smtClean="0">
                <a:solidFill>
                  <a:srgbClr val="FF0000"/>
                </a:solidFill>
                <a:latin typeface="Comic Sans MS" pitchFamily="66" charset="0"/>
              </a:rPr>
              <a:t>naming cells</a:t>
            </a:r>
          </a:p>
          <a:p>
            <a:pPr>
              <a:spcBef>
                <a:spcPct val="0"/>
              </a:spcBef>
            </a:pPr>
            <a:r>
              <a:rPr lang="en-US" sz="3000" dirty="0" smtClean="0">
                <a:latin typeface="Comic Sans MS" pitchFamily="66" charset="0"/>
              </a:rPr>
              <a:t>Hooke called them “CELLS” because they looked like the </a:t>
            </a:r>
            <a:r>
              <a:rPr lang="en-US" sz="3000" b="1" dirty="0" smtClean="0">
                <a:solidFill>
                  <a:srgbClr val="FF0000"/>
                </a:solidFill>
                <a:latin typeface="Comic Sans MS" pitchFamily="66" charset="0"/>
              </a:rPr>
              <a:t>small rooms </a:t>
            </a:r>
            <a:r>
              <a:rPr lang="en-US" sz="3000" dirty="0" smtClean="0">
                <a:latin typeface="Comic Sans MS" pitchFamily="66" charset="0"/>
              </a:rPr>
              <a:t>that monks lived in</a:t>
            </a:r>
            <a:r>
              <a:rPr lang="en-US" sz="3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000" dirty="0" smtClean="0">
                <a:latin typeface="Comic Sans MS" pitchFamily="66" charset="0"/>
              </a:rPr>
              <a:t>called cells </a:t>
            </a:r>
          </a:p>
          <a:p>
            <a:endParaRPr lang="en-US" sz="2800" b="1" dirty="0" smtClean="0"/>
          </a:p>
        </p:txBody>
      </p:sp>
      <p:pic>
        <p:nvPicPr>
          <p:cNvPr id="1030" name="Picture 6" descr="https://encrypted-tbn3.gstatic.com/images?q=tbn:ANd9GcTMm_rD9Ne0A-t8lUzHJvtQgzrGRGcxbhAASZ4sOqUwDypmF1zRs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24680">
            <a:off x="5749462" y="4748501"/>
            <a:ext cx="2245173" cy="1681714"/>
          </a:xfrm>
          <a:prstGeom prst="rect">
            <a:avLst/>
          </a:prstGeom>
          <a:noFill/>
        </p:spPr>
      </p:pic>
      <p:pic>
        <p:nvPicPr>
          <p:cNvPr id="1028" name="Picture 4" descr="https://encrypted-tbn3.gstatic.com/images?q=tbn:ANd9GcS2WTOwJQ1-BJqaMx738uZPLymp1AiRvVGClOHWQZgt27Byq2Q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99669">
            <a:off x="6775514" y="2734113"/>
            <a:ext cx="2152650" cy="2124075"/>
          </a:xfrm>
          <a:prstGeom prst="rect">
            <a:avLst/>
          </a:prstGeom>
          <a:noFill/>
        </p:spPr>
      </p:pic>
      <p:pic>
        <p:nvPicPr>
          <p:cNvPr id="1026" name="Picture 2" descr="https://encrypted-tbn2.gstatic.com/images?q=tbn:ANd9GcRT-wo2F3Et0SWyWKShkumlXGxNdCWYnkZmnFSwdHnqdG6BZEs50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80633">
            <a:off x="6709910" y="683141"/>
            <a:ext cx="1905000" cy="240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latin typeface="Comic Sans MS" pitchFamily="66" charset="0"/>
              </a:rPr>
              <a:t>Phospholipids</a:t>
            </a:r>
          </a:p>
        </p:txBody>
      </p:sp>
      <p:sp>
        <p:nvSpPr>
          <p:cNvPr id="258056" name="Rectangle 8"/>
          <p:cNvSpPr>
            <a:spLocks noGrp="1" noChangeArrowheads="1"/>
          </p:cNvSpPr>
          <p:nvPr>
            <p:ph sz="quarter" idx="1"/>
          </p:nvPr>
        </p:nvSpPr>
        <p:spPr>
          <a:xfrm>
            <a:off x="304800" y="1143000"/>
            <a:ext cx="6400800" cy="5181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000" dirty="0" smtClean="0">
                <a:latin typeface="Comic Sans MS" pitchFamily="66" charset="0"/>
              </a:rPr>
              <a:t>Heads contain </a:t>
            </a:r>
            <a:r>
              <a:rPr lang="en-US" sz="3000" b="1" dirty="0" smtClean="0">
                <a:solidFill>
                  <a:srgbClr val="FF0000"/>
                </a:solidFill>
                <a:latin typeface="Comic Sans MS" pitchFamily="66" charset="0"/>
              </a:rPr>
              <a:t>glycerol &amp; phosphate</a:t>
            </a:r>
            <a:r>
              <a:rPr lang="en-US" sz="3000" dirty="0" smtClean="0">
                <a:latin typeface="Comic Sans MS" pitchFamily="66" charset="0"/>
              </a:rPr>
              <a:t> and are </a:t>
            </a:r>
            <a:r>
              <a:rPr lang="en-US" sz="3000" b="1" dirty="0" smtClean="0">
                <a:solidFill>
                  <a:srgbClr val="FF0000"/>
                </a:solidFill>
                <a:latin typeface="Comic Sans MS" pitchFamily="66" charset="0"/>
              </a:rPr>
              <a:t>hydrophilic</a:t>
            </a:r>
            <a:r>
              <a:rPr lang="en-US" sz="3000" dirty="0" smtClean="0">
                <a:latin typeface="Comic Sans MS" pitchFamily="66" charset="0"/>
              </a:rPr>
              <a:t> (attract water)</a:t>
            </a:r>
          </a:p>
          <a:p>
            <a:pPr eaLnBrk="1" hangingPunct="1"/>
            <a:r>
              <a:rPr lang="en-US" sz="3000" dirty="0" smtClean="0">
                <a:latin typeface="Comic Sans MS" pitchFamily="66" charset="0"/>
              </a:rPr>
              <a:t>Tails are made of </a:t>
            </a:r>
            <a:r>
              <a:rPr lang="en-US" sz="3000" b="1" dirty="0" smtClean="0">
                <a:solidFill>
                  <a:srgbClr val="FF0000"/>
                </a:solidFill>
                <a:latin typeface="Comic Sans MS" pitchFamily="66" charset="0"/>
              </a:rPr>
              <a:t>fatty acids </a:t>
            </a:r>
            <a:r>
              <a:rPr lang="en-US" sz="3000" dirty="0" smtClean="0">
                <a:latin typeface="Comic Sans MS" pitchFamily="66" charset="0"/>
              </a:rPr>
              <a:t>and are </a:t>
            </a:r>
            <a:r>
              <a:rPr lang="en-US" sz="3000" b="1" dirty="0" smtClean="0">
                <a:solidFill>
                  <a:srgbClr val="FF0000"/>
                </a:solidFill>
                <a:latin typeface="Comic Sans MS" pitchFamily="66" charset="0"/>
              </a:rPr>
              <a:t>hydrophobic</a:t>
            </a:r>
            <a:r>
              <a:rPr lang="en-US" sz="3000" dirty="0" smtClean="0">
                <a:latin typeface="Comic Sans MS" pitchFamily="66" charset="0"/>
              </a:rPr>
              <a:t> (repel water)</a:t>
            </a:r>
          </a:p>
          <a:p>
            <a:pPr eaLnBrk="1" hangingPunct="1"/>
            <a:r>
              <a:rPr lang="en-US" sz="3000" dirty="0" smtClean="0">
                <a:latin typeface="Comic Sans MS" pitchFamily="66" charset="0"/>
              </a:rPr>
              <a:t>Make up a </a:t>
            </a:r>
            <a:r>
              <a:rPr lang="en-US" sz="3000" b="1" dirty="0" err="1" smtClean="0">
                <a:solidFill>
                  <a:srgbClr val="FF0000"/>
                </a:solidFill>
                <a:latin typeface="Comic Sans MS" pitchFamily="66" charset="0"/>
              </a:rPr>
              <a:t>bilayer</a:t>
            </a:r>
            <a:r>
              <a:rPr lang="en-US" sz="3000" dirty="0" smtClean="0">
                <a:latin typeface="Comic Sans MS" pitchFamily="66" charset="0"/>
              </a:rPr>
              <a:t> where tails point </a:t>
            </a:r>
            <a:r>
              <a:rPr lang="en-US" sz="3000" b="1" dirty="0" smtClean="0">
                <a:solidFill>
                  <a:srgbClr val="FF0000"/>
                </a:solidFill>
                <a:latin typeface="Comic Sans MS" pitchFamily="66" charset="0"/>
              </a:rPr>
              <a:t>inward</a:t>
            </a:r>
            <a:r>
              <a:rPr lang="en-US" sz="3000" dirty="0" smtClean="0">
                <a:latin typeface="Comic Sans MS" pitchFamily="66" charset="0"/>
              </a:rPr>
              <a:t> toward each other</a:t>
            </a:r>
          </a:p>
          <a:p>
            <a:pPr eaLnBrk="1" hangingPunct="1"/>
            <a:r>
              <a:rPr lang="en-US" sz="3000" dirty="0" smtClean="0">
                <a:latin typeface="Comic Sans MS" pitchFamily="66" charset="0"/>
              </a:rPr>
              <a:t>Can move laterally to allow small molecules (O</a:t>
            </a:r>
            <a:r>
              <a:rPr lang="en-US" sz="3000" baseline="-25000" dirty="0" smtClean="0">
                <a:latin typeface="Comic Sans MS" pitchFamily="66" charset="0"/>
              </a:rPr>
              <a:t>2</a:t>
            </a:r>
            <a:r>
              <a:rPr lang="en-US" sz="3000" dirty="0" smtClean="0">
                <a:latin typeface="Comic Sans MS" pitchFamily="66" charset="0"/>
              </a:rPr>
              <a:t>, CO</a:t>
            </a:r>
            <a:r>
              <a:rPr lang="en-US" sz="3000" baseline="-25000" dirty="0" smtClean="0">
                <a:latin typeface="Comic Sans MS" pitchFamily="66" charset="0"/>
              </a:rPr>
              <a:t>2</a:t>
            </a:r>
            <a:r>
              <a:rPr lang="en-US" sz="3000" dirty="0" smtClean="0">
                <a:latin typeface="Comic Sans MS" pitchFamily="66" charset="0"/>
              </a:rPr>
              <a:t>, &amp; H</a:t>
            </a:r>
            <a:r>
              <a:rPr lang="en-US" sz="3000" baseline="-25000" dirty="0" smtClean="0">
                <a:latin typeface="Comic Sans MS" pitchFamily="66" charset="0"/>
              </a:rPr>
              <a:t>2</a:t>
            </a:r>
            <a:r>
              <a:rPr lang="en-US" sz="3000" dirty="0" smtClean="0">
                <a:latin typeface="Comic Sans MS" pitchFamily="66" charset="0"/>
              </a:rPr>
              <a:t>O to enter)</a:t>
            </a:r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8153400" y="33528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kumimoji="0" lang="en-US" sz="36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50181" name="Picture 6" descr="phospholip purple label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381000"/>
            <a:ext cx="18859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9" descr="cell_membra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3434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8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8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8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8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2" descr="plant 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1313" y="1752600"/>
            <a:ext cx="3417887" cy="4343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sp>
        <p:nvSpPr>
          <p:cNvPr id="412675" name="Rectangle 3"/>
          <p:cNvSpPr>
            <a:spLocks noChangeArrowheads="1"/>
          </p:cNvSpPr>
          <p:nvPr/>
        </p:nvSpPr>
        <p:spPr bwMode="auto">
          <a:xfrm>
            <a:off x="228600" y="1600200"/>
            <a:ext cx="4724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84188" lvl="1" indent="-293688" algn="l">
              <a:buFontTx/>
              <a:buChar char="•"/>
            </a:pPr>
            <a:r>
              <a:rPr lang="en-US" altLang="zh-TW" sz="3600" dirty="0">
                <a:latin typeface="Comic Sans MS" pitchFamily="66" charset="0"/>
              </a:rPr>
              <a:t>Lies immediately against the </a:t>
            </a:r>
            <a:r>
              <a:rPr lang="en-US" altLang="zh-TW" sz="3600" b="1" dirty="0">
                <a:solidFill>
                  <a:srgbClr val="FF0000"/>
                </a:solidFill>
                <a:latin typeface="Comic Sans MS" pitchFamily="66" charset="0"/>
              </a:rPr>
              <a:t>cell wall</a:t>
            </a:r>
            <a:r>
              <a:rPr lang="en-US" altLang="zh-TW" sz="3600" dirty="0">
                <a:latin typeface="Comic Sans MS" pitchFamily="66" charset="0"/>
              </a:rPr>
              <a:t> in plant cells</a:t>
            </a:r>
          </a:p>
          <a:p>
            <a:pPr marL="484188" lvl="1" indent="-293688" algn="l">
              <a:buFontTx/>
              <a:buChar char="•"/>
            </a:pPr>
            <a:r>
              <a:rPr lang="en-US" altLang="zh-TW" sz="3600" dirty="0">
                <a:latin typeface="Comic Sans MS" pitchFamily="66" charset="0"/>
                <a:sym typeface="Symbol" pitchFamily="18" charset="2"/>
              </a:rPr>
              <a:t>Pushes out against the cell wall to </a:t>
            </a:r>
            <a:r>
              <a:rPr lang="en-US" altLang="zh-TW" sz="3600" b="1" dirty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maintain cell shape</a:t>
            </a:r>
          </a:p>
        </p:txBody>
      </p:sp>
      <p:sp>
        <p:nvSpPr>
          <p:cNvPr id="412679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924800" cy="609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dirty="0" smtClean="0">
                <a:latin typeface="Comic Sans MS" pitchFamily="66" charset="0"/>
                <a:ea typeface="新細明體" pitchFamily="18" charset="-120"/>
              </a:rPr>
              <a:t>Cell Membrane in Plants</a:t>
            </a:r>
          </a:p>
        </p:txBody>
      </p:sp>
      <p:sp>
        <p:nvSpPr>
          <p:cNvPr id="54278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Text Box 11"/>
          <p:cNvSpPr txBox="1">
            <a:spLocks noChangeArrowheads="1"/>
          </p:cNvSpPr>
          <p:nvPr/>
        </p:nvSpPr>
        <p:spPr bwMode="auto">
          <a:xfrm>
            <a:off x="5638800" y="1143000"/>
            <a:ext cx="2590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omic Sans MS" pitchFamily="66" charset="0"/>
              </a:rPr>
              <a:t>Cell membrane</a:t>
            </a:r>
          </a:p>
        </p:txBody>
      </p:sp>
      <p:sp>
        <p:nvSpPr>
          <p:cNvPr id="54282" name="Line 12"/>
          <p:cNvSpPr>
            <a:spLocks noChangeShapeType="1"/>
          </p:cNvSpPr>
          <p:nvPr/>
        </p:nvSpPr>
        <p:spPr bwMode="auto">
          <a:xfrm>
            <a:off x="7696200" y="1524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 bldLvl="2" autoUpdateAnimBg="0"/>
      <p:bldP spid="41267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ChangeArrowheads="1"/>
          </p:cNvSpPr>
          <p:nvPr/>
        </p:nvSpPr>
        <p:spPr bwMode="auto">
          <a:xfrm>
            <a:off x="228600" y="1295400"/>
            <a:ext cx="4572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84188" lvl="1" indent="-293688" algn="l">
              <a:buFontTx/>
              <a:buChar char="•"/>
            </a:pPr>
            <a:r>
              <a:rPr lang="en-US" altLang="zh-TW" sz="3400" b="1" dirty="0">
                <a:solidFill>
                  <a:srgbClr val="FF0000"/>
                </a:solidFill>
                <a:latin typeface="Comic Sans MS" pitchFamily="66" charset="0"/>
              </a:rPr>
              <a:t>Nonliving</a:t>
            </a:r>
            <a:r>
              <a:rPr lang="en-US" altLang="zh-TW" sz="3400" dirty="0">
                <a:latin typeface="Comic Sans MS" pitchFamily="66" charset="0"/>
              </a:rPr>
              <a:t> layer</a:t>
            </a:r>
          </a:p>
          <a:p>
            <a:pPr marL="484188" lvl="1" indent="-293688" algn="l">
              <a:buFontTx/>
              <a:buChar char="•"/>
            </a:pPr>
            <a:r>
              <a:rPr lang="en-US" altLang="zh-TW" sz="3400" dirty="0">
                <a:latin typeface="Comic Sans MS" pitchFamily="66" charset="0"/>
              </a:rPr>
              <a:t>Found in </a:t>
            </a:r>
            <a:r>
              <a:rPr lang="en-US" altLang="zh-TW" sz="3400" b="1" dirty="0">
                <a:solidFill>
                  <a:srgbClr val="FF0000"/>
                </a:solidFill>
                <a:latin typeface="Comic Sans MS" pitchFamily="66" charset="0"/>
              </a:rPr>
              <a:t>plants, fungi, &amp; bacteria</a:t>
            </a:r>
          </a:p>
          <a:p>
            <a:pPr marL="484188" lvl="1" indent="-293688" algn="l">
              <a:buFontTx/>
              <a:buChar char="•"/>
            </a:pPr>
            <a:r>
              <a:rPr lang="en-US" altLang="zh-TW" sz="3400" dirty="0">
                <a:latin typeface="Comic Sans MS" pitchFamily="66" charset="0"/>
              </a:rPr>
              <a:t>Made of </a:t>
            </a:r>
            <a:r>
              <a:rPr lang="en-US" altLang="zh-TW" sz="3400" b="1" dirty="0">
                <a:solidFill>
                  <a:srgbClr val="FF0000"/>
                </a:solidFill>
                <a:latin typeface="Comic Sans MS" pitchFamily="66" charset="0"/>
              </a:rPr>
              <a:t>cellulose</a:t>
            </a:r>
            <a:r>
              <a:rPr lang="en-US" altLang="zh-TW" sz="3400" dirty="0">
                <a:latin typeface="Comic Sans MS" pitchFamily="66" charset="0"/>
              </a:rPr>
              <a:t> in plants</a:t>
            </a:r>
          </a:p>
          <a:p>
            <a:pPr marL="484188" lvl="1" indent="-293688" algn="l">
              <a:buFontTx/>
              <a:buChar char="•"/>
            </a:pPr>
            <a:r>
              <a:rPr lang="en-US" altLang="zh-TW" sz="3400" dirty="0">
                <a:latin typeface="Comic Sans MS" pitchFamily="66" charset="0"/>
              </a:rPr>
              <a:t>Made of </a:t>
            </a:r>
            <a:r>
              <a:rPr lang="en-US" altLang="zh-TW" sz="3400" dirty="0" err="1">
                <a:latin typeface="Comic Sans MS" pitchFamily="66" charset="0"/>
              </a:rPr>
              <a:t>peptidoglycan</a:t>
            </a:r>
            <a:r>
              <a:rPr lang="en-US" altLang="zh-TW" sz="3400" dirty="0">
                <a:latin typeface="Comic Sans MS" pitchFamily="66" charset="0"/>
              </a:rPr>
              <a:t> in bacteria</a:t>
            </a:r>
          </a:p>
          <a:p>
            <a:pPr marL="484188" lvl="1" indent="-293688" algn="l">
              <a:buFontTx/>
              <a:buChar char="•"/>
            </a:pPr>
            <a:r>
              <a:rPr lang="en-US" altLang="zh-TW" sz="3400" dirty="0">
                <a:latin typeface="Comic Sans MS" pitchFamily="66" charset="0"/>
              </a:rPr>
              <a:t>Made of chitin in </a:t>
            </a:r>
            <a:r>
              <a:rPr lang="en-US" altLang="zh-TW" sz="3400" dirty="0" smtClean="0">
                <a:latin typeface="Comic Sans MS" pitchFamily="66" charset="0"/>
              </a:rPr>
              <a:t>fungi</a:t>
            </a:r>
            <a:endParaRPr lang="en-US" altLang="zh-TW" sz="3400" dirty="0">
              <a:latin typeface="Comic Sans MS" pitchFamily="66" charset="0"/>
            </a:endParaRPr>
          </a:p>
        </p:txBody>
      </p:sp>
      <p:pic>
        <p:nvPicPr>
          <p:cNvPr id="55300" name="Picture 3" descr="plant 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752600"/>
            <a:ext cx="3417888" cy="4343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6629400" y="762000"/>
            <a:ext cx="213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zh-TW" sz="2400">
                <a:solidFill>
                  <a:schemeClr val="tx1"/>
                </a:solidFill>
              </a:rPr>
              <a:t>Cell wall</a:t>
            </a:r>
          </a:p>
        </p:txBody>
      </p:sp>
      <p:sp>
        <p:nvSpPr>
          <p:cNvPr id="41677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9154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TW" sz="4800" dirty="0" smtClean="0">
                <a:latin typeface="Comic Sans MS" pitchFamily="66" charset="0"/>
                <a:ea typeface="新細明體" pitchFamily="18" charset="-120"/>
              </a:rPr>
              <a:t>Cell Wall</a:t>
            </a:r>
          </a:p>
        </p:txBody>
      </p:sp>
      <p:sp>
        <p:nvSpPr>
          <p:cNvPr id="55303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flipH="1">
            <a:off x="7086600" y="1143000"/>
            <a:ext cx="304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16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416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416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416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416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0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153400" cy="609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Cell Wall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47244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Supports and protects </a:t>
            </a:r>
            <a:r>
              <a:rPr lang="en-US" sz="3200" dirty="0" smtClean="0">
                <a:latin typeface="Comic Sans MS" pitchFamily="66" charset="0"/>
              </a:rPr>
              <a:t>cell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latin typeface="Comic Sans MS" pitchFamily="66" charset="0"/>
              </a:rPr>
              <a:t>Found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outside</a:t>
            </a:r>
            <a:r>
              <a:rPr lang="en-US" sz="3200" dirty="0" smtClean="0">
                <a:latin typeface="Comic Sans MS" pitchFamily="66" charset="0"/>
              </a:rPr>
              <a:t> of the cell membrane</a:t>
            </a:r>
          </a:p>
        </p:txBody>
      </p:sp>
      <p:pic>
        <p:nvPicPr>
          <p:cNvPr id="56325" name="Picture 9" descr="plantcellw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905000"/>
            <a:ext cx="2776538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11" descr="GeneralBacteri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8F7"/>
              </a:clrFrom>
              <a:clrTo>
                <a:srgbClr val="F6F8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429000"/>
            <a:ext cx="3282950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2" descr="plant 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1313" y="1752600"/>
            <a:ext cx="3417887" cy="4343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sp>
        <p:nvSpPr>
          <p:cNvPr id="418819" name="Rectangle 3"/>
          <p:cNvSpPr>
            <a:spLocks noChangeArrowheads="1"/>
          </p:cNvSpPr>
          <p:nvPr/>
        </p:nvSpPr>
        <p:spPr bwMode="auto">
          <a:xfrm>
            <a:off x="228600" y="2133600"/>
            <a:ext cx="5105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lvl="1" indent="-277813" algn="l">
              <a:buFontTx/>
              <a:buChar char="•"/>
            </a:pPr>
            <a:r>
              <a:rPr lang="en-US" altLang="zh-TW" sz="3600" b="1" dirty="0">
                <a:solidFill>
                  <a:srgbClr val="FF0000"/>
                </a:solidFill>
                <a:latin typeface="Comic Sans MS" pitchFamily="66" charset="0"/>
              </a:rPr>
              <a:t>Jelly-like substance </a:t>
            </a:r>
            <a:r>
              <a:rPr lang="en-US" altLang="zh-TW" sz="3600" dirty="0">
                <a:latin typeface="Comic Sans MS" pitchFamily="66" charset="0"/>
              </a:rPr>
              <a:t>enclosed by cell membrane</a:t>
            </a:r>
          </a:p>
          <a:p>
            <a:pPr marL="571500" lvl="1" indent="-277813" algn="l">
              <a:buFontTx/>
              <a:buChar char="•"/>
            </a:pPr>
            <a:r>
              <a:rPr lang="en-US" altLang="zh-TW" sz="3600" dirty="0">
                <a:latin typeface="Comic Sans MS" pitchFamily="66" charset="0"/>
              </a:rPr>
              <a:t>Provides a medium for </a:t>
            </a:r>
            <a:r>
              <a:rPr lang="en-US" altLang="zh-TW" sz="3600" b="1" dirty="0">
                <a:solidFill>
                  <a:srgbClr val="FF0000"/>
                </a:solidFill>
                <a:latin typeface="Comic Sans MS" pitchFamily="66" charset="0"/>
              </a:rPr>
              <a:t>chemical reactions </a:t>
            </a:r>
            <a:r>
              <a:rPr lang="en-US" altLang="zh-TW" sz="3600" dirty="0">
                <a:latin typeface="Comic Sans MS" pitchFamily="66" charset="0"/>
              </a:rPr>
              <a:t>to take place</a:t>
            </a:r>
          </a:p>
        </p:txBody>
      </p:sp>
      <p:sp>
        <p:nvSpPr>
          <p:cNvPr id="418823" name="Rectangle 7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5638800" cy="609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dirty="0" smtClean="0">
                <a:latin typeface="Comic Sans MS" pitchFamily="66" charset="0"/>
                <a:ea typeface="新細明體" pitchFamily="18" charset="-120"/>
              </a:rPr>
              <a:t>Cytoplasm of a Cell </a:t>
            </a:r>
          </a:p>
        </p:txBody>
      </p:sp>
      <p:sp>
        <p:nvSpPr>
          <p:cNvPr id="57350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Text Box 11"/>
          <p:cNvSpPr txBox="1">
            <a:spLocks noChangeArrowheads="1"/>
          </p:cNvSpPr>
          <p:nvPr/>
        </p:nvSpPr>
        <p:spPr bwMode="auto">
          <a:xfrm>
            <a:off x="2819400" y="1447800"/>
            <a:ext cx="21336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cytoplasm</a:t>
            </a:r>
          </a:p>
        </p:txBody>
      </p:sp>
      <p:sp>
        <p:nvSpPr>
          <p:cNvPr id="57354" name="Line 12"/>
          <p:cNvSpPr>
            <a:spLocks noChangeShapeType="1"/>
          </p:cNvSpPr>
          <p:nvPr/>
        </p:nvSpPr>
        <p:spPr bwMode="auto">
          <a:xfrm>
            <a:off x="4572000" y="1905000"/>
            <a:ext cx="2133600" cy="12954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</p:spPr>
        <p:txBody>
          <a:bodyPr anchor="b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 build="p" bldLvl="3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ChangeArrowheads="1"/>
          </p:cNvSpPr>
          <p:nvPr/>
        </p:nvSpPr>
        <p:spPr bwMode="auto">
          <a:xfrm>
            <a:off x="304800" y="2209800"/>
            <a:ext cx="5105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lvl="1" indent="-277813" algn="l">
              <a:buFontTx/>
              <a:buChar char="•"/>
            </a:pPr>
            <a:r>
              <a:rPr lang="en-US" altLang="zh-TW" sz="3600" dirty="0">
                <a:latin typeface="Comic Sans MS" pitchFamily="66" charset="0"/>
              </a:rPr>
              <a:t>Contains organelles to </a:t>
            </a:r>
            <a:r>
              <a:rPr lang="en-US" altLang="zh-TW" sz="3600" b="1" dirty="0">
                <a:solidFill>
                  <a:srgbClr val="FF0000"/>
                </a:solidFill>
                <a:latin typeface="Comic Sans MS" pitchFamily="66" charset="0"/>
              </a:rPr>
              <a:t>carry out specific jobs</a:t>
            </a:r>
          </a:p>
          <a:p>
            <a:pPr marL="571500" lvl="1" indent="-277813" algn="l">
              <a:buFontTx/>
              <a:buChar char="•"/>
            </a:pPr>
            <a:r>
              <a:rPr lang="en-US" altLang="zh-TW" sz="3600" dirty="0">
                <a:latin typeface="Comic Sans MS" pitchFamily="66" charset="0"/>
              </a:rPr>
              <a:t>Found in </a:t>
            </a:r>
            <a:r>
              <a:rPr lang="en-US" altLang="zh-TW" sz="3600" b="1" dirty="0">
                <a:solidFill>
                  <a:srgbClr val="FF0000"/>
                </a:solidFill>
                <a:latin typeface="Comic Sans MS" pitchFamily="66" charset="0"/>
              </a:rPr>
              <a:t>ALL</a:t>
            </a:r>
            <a:r>
              <a:rPr lang="en-US" altLang="zh-TW" sz="3600" dirty="0">
                <a:latin typeface="Comic Sans MS" pitchFamily="66" charset="0"/>
              </a:rPr>
              <a:t> cells</a:t>
            </a:r>
          </a:p>
          <a:p>
            <a:pPr marL="571500" lvl="1" indent="-277813" algn="l">
              <a:buFontTx/>
              <a:buChar char="•"/>
            </a:pPr>
            <a:endParaRPr lang="en-US" altLang="zh-TW" sz="3600" dirty="0">
              <a:solidFill>
                <a:schemeClr val="accent1"/>
              </a:solidFill>
            </a:endParaRPr>
          </a:p>
        </p:txBody>
      </p:sp>
      <p:pic>
        <p:nvPicPr>
          <p:cNvPr id="58372" name="Picture 3" descr="plant 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1313" y="1752600"/>
            <a:ext cx="3417887" cy="4343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sp>
        <p:nvSpPr>
          <p:cNvPr id="420870" name="Rectangle 6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6934200" cy="609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dirty="0" smtClean="0">
                <a:latin typeface="Comic Sans MS" pitchFamily="66" charset="0"/>
                <a:ea typeface="新細明體" pitchFamily="18" charset="-120"/>
              </a:rPr>
              <a:t>More on Cytoplasm</a:t>
            </a:r>
          </a:p>
        </p:txBody>
      </p:sp>
      <p:sp>
        <p:nvSpPr>
          <p:cNvPr id="58374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Text Box 10"/>
          <p:cNvSpPr txBox="1">
            <a:spLocks noChangeArrowheads="1"/>
          </p:cNvSpPr>
          <p:nvPr/>
        </p:nvSpPr>
        <p:spPr bwMode="auto">
          <a:xfrm>
            <a:off x="2971800" y="1371600"/>
            <a:ext cx="21336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omic Sans MS" pitchFamily="66" charset="0"/>
              </a:rPr>
              <a:t>cytoplasm</a:t>
            </a:r>
          </a:p>
        </p:txBody>
      </p:sp>
      <p:sp>
        <p:nvSpPr>
          <p:cNvPr id="58378" name="Line 11"/>
          <p:cNvSpPr>
            <a:spLocks noChangeShapeType="1"/>
          </p:cNvSpPr>
          <p:nvPr/>
        </p:nvSpPr>
        <p:spPr bwMode="auto">
          <a:xfrm>
            <a:off x="4572000" y="1752600"/>
            <a:ext cx="2133600" cy="12954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</p:spPr>
        <p:txBody>
          <a:bodyPr anchor="b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20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420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6" grpId="0" build="p" bldLvl="3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ChangeArrowheads="1"/>
          </p:cNvSpPr>
          <p:nvPr/>
        </p:nvSpPr>
        <p:spPr bwMode="auto">
          <a:xfrm>
            <a:off x="533400" y="1066800"/>
            <a:ext cx="5181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84188" lvl="1" indent="-293688" algn="l">
              <a:buFontTx/>
              <a:buChar char="•"/>
            </a:pPr>
            <a:r>
              <a:rPr lang="en-US" altLang="zh-TW" sz="3200" dirty="0">
                <a:latin typeface="Comic Sans MS" pitchFamily="66" charset="0"/>
              </a:rPr>
              <a:t>Controls the </a:t>
            </a:r>
            <a:r>
              <a:rPr lang="en-US" altLang="zh-TW" sz="3200" b="1" dirty="0">
                <a:solidFill>
                  <a:srgbClr val="FF0000"/>
                </a:solidFill>
                <a:latin typeface="Comic Sans MS" pitchFamily="66" charset="0"/>
              </a:rPr>
              <a:t>normal                                        activities</a:t>
            </a:r>
            <a:r>
              <a:rPr lang="en-US" altLang="zh-TW" sz="3200" dirty="0">
                <a:latin typeface="Comic Sans MS" pitchFamily="66" charset="0"/>
              </a:rPr>
              <a:t> of the </a:t>
            </a:r>
            <a:r>
              <a:rPr lang="en-US" altLang="zh-TW" sz="3200" dirty="0" smtClean="0">
                <a:latin typeface="Comic Sans MS" pitchFamily="66" charset="0"/>
              </a:rPr>
              <a:t>cell</a:t>
            </a:r>
          </a:p>
          <a:p>
            <a:pPr marL="484188" lvl="1" indent="-293688" algn="l">
              <a:buFontTx/>
              <a:buChar char="•"/>
            </a:pPr>
            <a:r>
              <a:rPr lang="en-US" altLang="zh-TW" sz="3200" b="1" dirty="0" smtClean="0">
                <a:solidFill>
                  <a:srgbClr val="FF0000"/>
                </a:solidFill>
                <a:latin typeface="Comic Sans MS" pitchFamily="66" charset="0"/>
              </a:rPr>
              <a:t>“Brain” </a:t>
            </a:r>
            <a:r>
              <a:rPr lang="en-US" altLang="zh-TW" sz="3200" dirty="0" smtClean="0">
                <a:latin typeface="Comic Sans MS" pitchFamily="66" charset="0"/>
              </a:rPr>
              <a:t>- Headquarters</a:t>
            </a:r>
            <a:endParaRPr lang="en-US" altLang="zh-TW" sz="3200" dirty="0">
              <a:latin typeface="Comic Sans MS" pitchFamily="66" charset="0"/>
            </a:endParaRPr>
          </a:p>
          <a:p>
            <a:pPr marL="484188" lvl="1" indent="-293688" algn="l">
              <a:buFontTx/>
              <a:buChar char="•"/>
            </a:pPr>
            <a:r>
              <a:rPr lang="en-US" altLang="zh-TW" sz="3200" dirty="0">
                <a:latin typeface="Comic Sans MS" pitchFamily="66" charset="0"/>
              </a:rPr>
              <a:t>Contains the </a:t>
            </a:r>
            <a:r>
              <a:rPr lang="en-US" altLang="zh-TW" sz="3200" b="1" dirty="0">
                <a:solidFill>
                  <a:srgbClr val="FF0000"/>
                </a:solidFill>
                <a:latin typeface="Comic Sans MS" pitchFamily="66" charset="0"/>
              </a:rPr>
              <a:t>DNA</a:t>
            </a:r>
            <a:r>
              <a:rPr lang="en-US" altLang="zh-TW" sz="3200" dirty="0">
                <a:latin typeface="Comic Sans MS" pitchFamily="66" charset="0"/>
              </a:rPr>
              <a:t> in chromosomes</a:t>
            </a:r>
          </a:p>
          <a:p>
            <a:pPr marL="484188" lvl="1" indent="-293688" algn="l">
              <a:buFontTx/>
              <a:buChar char="•"/>
            </a:pPr>
            <a:r>
              <a:rPr lang="en-US" altLang="zh-TW" sz="3200" dirty="0">
                <a:latin typeface="Comic Sans MS" pitchFamily="66" charset="0"/>
              </a:rPr>
              <a:t>Bounded  by a                                                           </a:t>
            </a:r>
            <a:r>
              <a:rPr lang="en-US" altLang="zh-TW" sz="3200" b="1" dirty="0">
                <a:solidFill>
                  <a:srgbClr val="FF0000"/>
                </a:solidFill>
                <a:latin typeface="Comic Sans MS" pitchFamily="66" charset="0"/>
              </a:rPr>
              <a:t>nuclear envelope </a:t>
            </a:r>
            <a:r>
              <a:rPr lang="en-US" altLang="zh-TW" sz="3200" dirty="0">
                <a:latin typeface="Comic Sans MS" pitchFamily="66" charset="0"/>
              </a:rPr>
              <a:t>(membrane) with pores</a:t>
            </a:r>
          </a:p>
          <a:p>
            <a:pPr marL="484188" lvl="1" indent="-293688" algn="l">
              <a:buFontTx/>
              <a:buChar char="•"/>
            </a:pPr>
            <a:r>
              <a:rPr lang="en-US" altLang="zh-TW" sz="3200" dirty="0">
                <a:latin typeface="Comic Sans MS" pitchFamily="66" charset="0"/>
              </a:rPr>
              <a:t>Usually the largest organelle</a:t>
            </a:r>
            <a:endParaRPr lang="en-US" altLang="zh-TW" sz="3200" i="1" u="sng" dirty="0">
              <a:latin typeface="Comic Sans MS" pitchFamily="66" charset="0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6553200" y="1219200"/>
          <a:ext cx="19812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name="點陣圖影像" r:id="rId4" imgW="2029001" imgH="2638436" progId="">
                  <p:embed/>
                </p:oleObj>
              </mc:Choice>
              <mc:Fallback>
                <p:oleObj name="點陣圖影像" r:id="rId4" imgW="2029001" imgH="2638436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219200"/>
                        <a:ext cx="1981200" cy="1981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2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TW" sz="4000" dirty="0" smtClean="0">
                <a:latin typeface="Comic Sans MS" pitchFamily="66" charset="0"/>
                <a:ea typeface="新細明體" pitchFamily="18" charset="-120"/>
              </a:rPr>
              <a:t>The Control Organelle - Nucleus</a:t>
            </a:r>
          </a:p>
        </p:txBody>
      </p:sp>
      <p:sp>
        <p:nvSpPr>
          <p:cNvPr id="2054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7" name="Picture 15" descr="5031050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3200400"/>
            <a:ext cx="3324225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Line 16"/>
          <p:cNvSpPr>
            <a:spLocks noChangeShapeType="1"/>
          </p:cNvSpPr>
          <p:nvPr/>
        </p:nvSpPr>
        <p:spPr bwMode="auto">
          <a:xfrm>
            <a:off x="7467600" y="2971800"/>
            <a:ext cx="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anchor="b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40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440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440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440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440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2" grpId="0" build="p" bldLvl="4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ChangeArrowheads="1"/>
          </p:cNvSpPr>
          <p:nvPr/>
        </p:nvSpPr>
        <p:spPr bwMode="auto">
          <a:xfrm>
            <a:off x="304800" y="2819400"/>
            <a:ext cx="4953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84188" lvl="1" indent="-293688" algn="l">
              <a:buFontTx/>
              <a:buChar char="•"/>
            </a:pPr>
            <a:r>
              <a:rPr lang="en-US" altLang="zh-TW" sz="3600" dirty="0">
                <a:latin typeface="Comic Sans MS" pitchFamily="66" charset="0"/>
              </a:rPr>
              <a:t>Each cell has fixed                                                      number of chromosomes that carry genes</a:t>
            </a:r>
          </a:p>
          <a:p>
            <a:pPr marL="484188" lvl="1" indent="-293688" algn="l">
              <a:buFontTx/>
              <a:buChar char="•"/>
            </a:pPr>
            <a:r>
              <a:rPr lang="en-US" altLang="zh-TW" sz="3600" dirty="0">
                <a:latin typeface="Comic Sans MS" pitchFamily="66" charset="0"/>
              </a:rPr>
              <a:t>Genes control </a:t>
            </a:r>
            <a:r>
              <a:rPr lang="en-US" altLang="zh-TW" sz="3600" b="1" dirty="0">
                <a:solidFill>
                  <a:srgbClr val="FF0000"/>
                </a:solidFill>
                <a:latin typeface="Comic Sans MS" pitchFamily="66" charset="0"/>
              </a:rPr>
              <a:t>cell characteristics</a:t>
            </a:r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3962400" y="18288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zh-TW" sz="2400" dirty="0">
                <a:solidFill>
                  <a:schemeClr val="tx1"/>
                </a:solidFill>
                <a:latin typeface="Comic Sans MS" pitchFamily="66" charset="0"/>
              </a:rPr>
              <a:t>Nucleus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381000" y="457200"/>
          <a:ext cx="19812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7" name="點陣圖影像" r:id="rId4" imgW="2029001" imgH="2638436" progId="">
                  <p:embed/>
                </p:oleObj>
              </mc:Choice>
              <mc:Fallback>
                <p:oleObj name="點陣圖影像" r:id="rId4" imgW="2029001" imgH="2638436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57200"/>
                        <a:ext cx="1981200" cy="1981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5" descr="plant ce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1313" y="1752600"/>
            <a:ext cx="3417887" cy="4343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sp>
        <p:nvSpPr>
          <p:cNvPr id="442374" name="Rectangle 6"/>
          <p:cNvSpPr>
            <a:spLocks noGrp="1" noChangeArrowheads="1"/>
          </p:cNvSpPr>
          <p:nvPr>
            <p:ph type="title"/>
          </p:nvPr>
        </p:nvSpPr>
        <p:spPr>
          <a:xfrm>
            <a:off x="2819400" y="304800"/>
            <a:ext cx="6019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latin typeface="Comic Sans MS" pitchFamily="66" charset="0"/>
                <a:ea typeface="新細明體" pitchFamily="18" charset="-120"/>
              </a:rPr>
              <a:t>More on the Nucleus</a:t>
            </a:r>
          </a:p>
        </p:txBody>
      </p:sp>
      <p:sp>
        <p:nvSpPr>
          <p:cNvPr id="3080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Line 11"/>
          <p:cNvSpPr>
            <a:spLocks noChangeShapeType="1"/>
          </p:cNvSpPr>
          <p:nvPr/>
        </p:nvSpPr>
        <p:spPr bwMode="auto">
          <a:xfrm>
            <a:off x="4953000" y="2209800"/>
            <a:ext cx="12192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42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442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0" grpId="0" build="p" bldLvl="4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Inside the Nucleus -</a:t>
            </a:r>
          </a:p>
        </p:txBody>
      </p:sp>
      <p:sp>
        <p:nvSpPr>
          <p:cNvPr id="284675" name="Text Box 3"/>
          <p:cNvSpPr txBox="1">
            <a:spLocks noChangeArrowheads="1"/>
          </p:cNvSpPr>
          <p:nvPr/>
        </p:nvSpPr>
        <p:spPr bwMode="auto">
          <a:xfrm>
            <a:off x="304800" y="838200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sz="3200" dirty="0">
                <a:solidFill>
                  <a:schemeClr val="tx1"/>
                </a:solidFill>
                <a:latin typeface="Comic Sans MS" pitchFamily="66" charset="0"/>
              </a:rPr>
              <a:t>The </a:t>
            </a:r>
            <a:r>
              <a:rPr kumimoji="0" lang="en-US" sz="3200" b="1" dirty="0">
                <a:solidFill>
                  <a:srgbClr val="FF0000"/>
                </a:solidFill>
                <a:latin typeface="Comic Sans MS" pitchFamily="66" charset="0"/>
              </a:rPr>
              <a:t>genetic material (DNA) </a:t>
            </a:r>
            <a:r>
              <a:rPr kumimoji="0" lang="en-US" sz="3200" dirty="0">
                <a:solidFill>
                  <a:schemeClr val="tx1"/>
                </a:solidFill>
                <a:latin typeface="Comic Sans MS" pitchFamily="66" charset="0"/>
              </a:rPr>
              <a:t>is </a:t>
            </a:r>
            <a:r>
              <a:rPr kumimoji="0" lang="en-US" sz="3200" dirty="0" smtClean="0">
                <a:solidFill>
                  <a:schemeClr val="tx1"/>
                </a:solidFill>
                <a:latin typeface="Comic Sans MS" pitchFamily="66" charset="0"/>
              </a:rPr>
              <a:t>found here</a:t>
            </a:r>
            <a:endParaRPr kumimoji="0" lang="en-US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0421" name="Rectangle 4"/>
          <p:cNvSpPr>
            <a:spLocks noChangeArrowheads="1"/>
          </p:cNvSpPr>
          <p:nvPr/>
        </p:nvSpPr>
        <p:spPr bwMode="auto">
          <a:xfrm>
            <a:off x="4514850" y="13716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kumimoji="0" lang="en-US" sz="120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60422" name="Picture 5" descr="chromatin%20chromosom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981200"/>
            <a:ext cx="51816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4678" name="Text Box 6"/>
          <p:cNvSpPr txBox="1">
            <a:spLocks noChangeArrowheads="1"/>
          </p:cNvSpPr>
          <p:nvPr/>
        </p:nvSpPr>
        <p:spPr bwMode="auto">
          <a:xfrm>
            <a:off x="457200" y="4495800"/>
            <a:ext cx="3886200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sz="2400" dirty="0">
                <a:latin typeface="Comic Sans MS" pitchFamily="66" charset="0"/>
              </a:rPr>
              <a:t>DNA is spread out </a:t>
            </a:r>
          </a:p>
          <a:p>
            <a:r>
              <a:rPr kumimoji="0" lang="en-US" sz="2400" dirty="0">
                <a:latin typeface="Comic Sans MS" pitchFamily="66" charset="0"/>
              </a:rPr>
              <a:t>And appears as </a:t>
            </a:r>
            <a:r>
              <a:rPr kumimoji="0" lang="en-US" sz="2400" b="1" dirty="0">
                <a:solidFill>
                  <a:srgbClr val="FF0000"/>
                </a:solidFill>
                <a:latin typeface="Comic Sans MS" pitchFamily="66" charset="0"/>
              </a:rPr>
              <a:t>CHROMATIN</a:t>
            </a:r>
            <a:r>
              <a:rPr kumimoji="0" lang="en-US" sz="2400" dirty="0">
                <a:latin typeface="Comic Sans MS" pitchFamily="66" charset="0"/>
              </a:rPr>
              <a:t/>
            </a:r>
            <a:br>
              <a:rPr kumimoji="0" lang="en-US" sz="2400" dirty="0">
                <a:latin typeface="Comic Sans MS" pitchFamily="66" charset="0"/>
              </a:rPr>
            </a:br>
            <a:r>
              <a:rPr kumimoji="0" lang="en-US" sz="2400" dirty="0">
                <a:latin typeface="Comic Sans MS" pitchFamily="66" charset="0"/>
              </a:rPr>
              <a:t>in non-dividing cells</a:t>
            </a:r>
          </a:p>
        </p:txBody>
      </p:sp>
      <p:sp>
        <p:nvSpPr>
          <p:cNvPr id="284679" name="Rectangle 7"/>
          <p:cNvSpPr>
            <a:spLocks noChangeArrowheads="1"/>
          </p:cNvSpPr>
          <p:nvPr/>
        </p:nvSpPr>
        <p:spPr bwMode="auto">
          <a:xfrm>
            <a:off x="4800600" y="4419600"/>
            <a:ext cx="3886200" cy="193899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sz="2400" dirty="0">
                <a:solidFill>
                  <a:schemeClr val="tx1"/>
                </a:solidFill>
                <a:latin typeface="Comic Sans MS" pitchFamily="66" charset="0"/>
              </a:rPr>
              <a:t>DNA is </a:t>
            </a:r>
            <a:r>
              <a:rPr kumimoji="0" lang="en-US" sz="2400" b="1" dirty="0">
                <a:solidFill>
                  <a:srgbClr val="FF0000"/>
                </a:solidFill>
                <a:latin typeface="Comic Sans MS" pitchFamily="66" charset="0"/>
              </a:rPr>
              <a:t>condensed &amp; wrapped </a:t>
            </a:r>
            <a:r>
              <a:rPr kumimoji="0" lang="en-US" sz="2400" dirty="0">
                <a:solidFill>
                  <a:schemeClr val="tx1"/>
                </a:solidFill>
                <a:latin typeface="Comic Sans MS" pitchFamily="66" charset="0"/>
              </a:rPr>
              <a:t>around proteins forming </a:t>
            </a:r>
          </a:p>
          <a:p>
            <a:r>
              <a:rPr kumimoji="0" lang="en-US" sz="2400" dirty="0">
                <a:solidFill>
                  <a:schemeClr val="tx1"/>
                </a:solidFill>
                <a:latin typeface="Comic Sans MS" pitchFamily="66" charset="0"/>
              </a:rPr>
              <a:t>as </a:t>
            </a:r>
            <a:r>
              <a:rPr kumimoji="0" lang="en-US" sz="2400" b="1" dirty="0">
                <a:solidFill>
                  <a:srgbClr val="FF0000"/>
                </a:solidFill>
                <a:latin typeface="Comic Sans MS" pitchFamily="66" charset="0"/>
              </a:rPr>
              <a:t>CHROMOSOMES </a:t>
            </a:r>
            <a:r>
              <a:rPr kumimoji="0" lang="en-US" sz="24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kumimoji="0" lang="en-US" sz="24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kumimoji="0" lang="en-US" sz="2400" dirty="0">
                <a:solidFill>
                  <a:schemeClr val="tx1"/>
                </a:solidFill>
                <a:latin typeface="Comic Sans MS" pitchFamily="66" charset="0"/>
              </a:rPr>
              <a:t>in dividing cells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/>
      <p:bldP spid="284678" grpId="0" animBg="1"/>
      <p:bldP spid="28467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What Does DNA do?</a:t>
            </a:r>
          </a:p>
        </p:txBody>
      </p:sp>
      <p:pic>
        <p:nvPicPr>
          <p:cNvPr id="61445" name="Picture 4" descr="matrix code"/>
          <p:cNvPicPr>
            <a:picLocks noGrp="1" noChangeAspect="1" noChangeArrowheads="1" noCrop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447800"/>
            <a:ext cx="3962400" cy="2286000"/>
          </a:xfrm>
          <a:noFill/>
        </p:spPr>
      </p:pic>
      <p:sp>
        <p:nvSpPr>
          <p:cNvPr id="286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148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latin typeface="Comic Sans MS" pitchFamily="66" charset="0"/>
              </a:rPr>
              <a:t>DNA is the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hereditary material</a:t>
            </a:r>
            <a:r>
              <a:rPr lang="en-US" sz="2800" b="1" dirty="0" smtClean="0">
                <a:latin typeface="Comic Sans MS" pitchFamily="66" charset="0"/>
              </a:rPr>
              <a:t> of the cell</a:t>
            </a:r>
          </a:p>
        </p:txBody>
      </p:sp>
      <p:sp>
        <p:nvSpPr>
          <p:cNvPr id="286726" name="Text Box 6"/>
          <p:cNvSpPr txBox="1">
            <a:spLocks noChangeArrowheads="1"/>
          </p:cNvSpPr>
          <p:nvPr/>
        </p:nvSpPr>
        <p:spPr bwMode="auto">
          <a:xfrm>
            <a:off x="609600" y="4038600"/>
            <a:ext cx="6172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kumimoji="0" lang="en-US" sz="3200" dirty="0">
                <a:latin typeface="Comic Sans MS" pitchFamily="66" charset="0"/>
              </a:rPr>
              <a:t>Genes that make up the DNA molecule code for </a:t>
            </a:r>
            <a:r>
              <a:rPr kumimoji="0" lang="en-US" sz="3200" b="1" dirty="0">
                <a:solidFill>
                  <a:srgbClr val="FF0000"/>
                </a:solidFill>
                <a:latin typeface="Comic Sans MS" pitchFamily="66" charset="0"/>
              </a:rPr>
              <a:t>different proteins</a:t>
            </a:r>
          </a:p>
        </p:txBody>
      </p:sp>
      <p:pic>
        <p:nvPicPr>
          <p:cNvPr id="61447" name="Picture 7" descr="dna heli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514600"/>
            <a:ext cx="20034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/>
      <p:bldP spid="2867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History of Cells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876800" cy="4525963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sz="3000" dirty="0" smtClean="0">
                <a:latin typeface="Comic Sans MS" pitchFamily="66" charset="0"/>
              </a:rPr>
              <a:t>In 1673, </a:t>
            </a:r>
            <a:r>
              <a:rPr lang="en-US" sz="3000" b="1" dirty="0" smtClean="0">
                <a:solidFill>
                  <a:srgbClr val="FF0000"/>
                </a:solidFill>
                <a:latin typeface="Comic Sans MS" pitchFamily="66" charset="0"/>
              </a:rPr>
              <a:t>Anton Von Leeuwenhoek </a:t>
            </a:r>
            <a:r>
              <a:rPr lang="en-US" sz="3000" dirty="0" smtClean="0">
                <a:latin typeface="Comic Sans MS" pitchFamily="66" charset="0"/>
              </a:rPr>
              <a:t>(a Dutch microscope maker), was first to view an organism</a:t>
            </a:r>
            <a:r>
              <a:rPr lang="en-US" sz="3000" b="1" dirty="0" smtClean="0">
                <a:solidFill>
                  <a:srgbClr val="FF0000"/>
                </a:solidFill>
                <a:latin typeface="Comic Sans MS" pitchFamily="66" charset="0"/>
              </a:rPr>
              <a:t> (living things)</a:t>
            </a:r>
          </a:p>
          <a:p>
            <a:pPr>
              <a:spcBef>
                <a:spcPct val="0"/>
              </a:spcBef>
            </a:pPr>
            <a:r>
              <a:rPr lang="en-US" sz="3000" dirty="0" smtClean="0">
                <a:latin typeface="Comic Sans MS" pitchFamily="66" charset="0"/>
              </a:rPr>
              <a:t>Leeuwenhoek used a simple, handheld microscope to view </a:t>
            </a:r>
            <a:r>
              <a:rPr lang="en-US" sz="3000" b="1" dirty="0" smtClean="0">
                <a:solidFill>
                  <a:srgbClr val="FF0000"/>
                </a:solidFill>
                <a:latin typeface="Comic Sans MS" pitchFamily="66" charset="0"/>
              </a:rPr>
              <a:t>pond water </a:t>
            </a:r>
            <a:r>
              <a:rPr lang="en-US" sz="3000" dirty="0" smtClean="0">
                <a:latin typeface="Comic Sans MS" pitchFamily="66" charset="0"/>
              </a:rPr>
              <a:t>&amp; scrapings from his teeth</a:t>
            </a:r>
          </a:p>
          <a:p>
            <a:pPr>
              <a:spcBef>
                <a:spcPct val="0"/>
              </a:spcBef>
            </a:pPr>
            <a:r>
              <a:rPr lang="en-US" sz="3000" dirty="0" smtClean="0">
                <a:latin typeface="Comic Sans MS" pitchFamily="66" charset="0"/>
              </a:rPr>
              <a:t>Called these </a:t>
            </a:r>
            <a:r>
              <a:rPr lang="en-US" sz="3000" b="1" dirty="0" smtClean="0">
                <a:solidFill>
                  <a:srgbClr val="FF0000"/>
                </a:solidFill>
                <a:latin typeface="Comic Sans MS" pitchFamily="66" charset="0"/>
              </a:rPr>
              <a:t>“animalcules”</a:t>
            </a:r>
          </a:p>
        </p:txBody>
      </p:sp>
      <p:pic>
        <p:nvPicPr>
          <p:cNvPr id="15364" name="Picture 4" descr="https://encrypted-tbn3.gstatic.com/images?q=tbn:ANd9GcSdlAuuMO4Esf4FzP6oy2DEeDqmWhRz5TDWNGIHku6ZB1Kiqil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200400"/>
            <a:ext cx="2676525" cy="3342327"/>
          </a:xfrm>
          <a:prstGeom prst="rect">
            <a:avLst/>
          </a:prstGeom>
          <a:noFill/>
        </p:spPr>
      </p:pic>
      <p:pic>
        <p:nvPicPr>
          <p:cNvPr id="15362" name="Picture 2" descr="https://encrypted-tbn0.gstatic.com/images?q=tbn:ANd9GcSPRhwkt7qMmUN5Ejp4ozIfKhd5qdXv0icOsyMfkNKXkZxdIa1jT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8708">
            <a:off x="6482542" y="1187412"/>
            <a:ext cx="2266950" cy="2019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Nuclear Envelope</a:t>
            </a:r>
          </a:p>
        </p:txBody>
      </p:sp>
      <p:pic>
        <p:nvPicPr>
          <p:cNvPr id="59401" name="Picture 10" descr="nucleus diagram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368" t="30157"/>
          <a:stretch>
            <a:fillRect/>
          </a:stretch>
        </p:blipFill>
        <p:spPr>
          <a:xfrm>
            <a:off x="533400" y="4876800"/>
            <a:ext cx="2057400" cy="1754188"/>
          </a:xfrm>
          <a:noFill/>
        </p:spPr>
      </p:pic>
      <p:sp>
        <p:nvSpPr>
          <p:cNvPr id="280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295400"/>
            <a:ext cx="64008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Double membrane </a:t>
            </a:r>
            <a:r>
              <a:rPr lang="en-US" sz="3200" dirty="0" smtClean="0">
                <a:latin typeface="Comic Sans MS" pitchFamily="66" charset="0"/>
              </a:rPr>
              <a:t>surrounding nucleus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latin typeface="Comic Sans MS" pitchFamily="66" charset="0"/>
              </a:rPr>
              <a:t>Also called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nuclear membrane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latin typeface="Comic Sans MS" pitchFamily="66" charset="0"/>
              </a:rPr>
              <a:t>Contains nuclear pores for materials to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enter &amp; leave nucleus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latin typeface="Comic Sans MS" pitchFamily="66" charset="0"/>
              </a:rPr>
              <a:t>Connected to the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rough ER</a:t>
            </a:r>
          </a:p>
        </p:txBody>
      </p:sp>
      <p:pic>
        <p:nvPicPr>
          <p:cNvPr id="59397" name="Picture 4" descr="5_11"/>
          <p:cNvPicPr>
            <a:picLocks noChangeAspect="1" noChangeArrowheads="1"/>
          </p:cNvPicPr>
          <p:nvPr/>
        </p:nvPicPr>
        <p:blipFill>
          <a:blip r:embed="rId4" cstate="print"/>
          <a:srcRect l="41844" r="34428"/>
          <a:stretch>
            <a:fillRect/>
          </a:stretch>
        </p:blipFill>
        <p:spPr bwMode="auto">
          <a:xfrm>
            <a:off x="7162800" y="762000"/>
            <a:ext cx="17526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7" descr="A6figur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4897438"/>
            <a:ext cx="2538413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9" name="Text Box 8"/>
          <p:cNvSpPr txBox="1">
            <a:spLocks noChangeArrowheads="1"/>
          </p:cNvSpPr>
          <p:nvPr/>
        </p:nvSpPr>
        <p:spPr bwMode="auto">
          <a:xfrm>
            <a:off x="2743200" y="5486400"/>
            <a:ext cx="12192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Nuclear pores</a:t>
            </a:r>
          </a:p>
        </p:txBody>
      </p:sp>
      <p:sp>
        <p:nvSpPr>
          <p:cNvPr id="59400" name="Line 9"/>
          <p:cNvSpPr>
            <a:spLocks noChangeShapeType="1"/>
          </p:cNvSpPr>
          <p:nvPr/>
        </p:nvSpPr>
        <p:spPr bwMode="auto">
          <a:xfrm>
            <a:off x="3886200" y="58674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/>
          <a:p>
            <a:endParaRPr lang="en-US"/>
          </a:p>
        </p:txBody>
      </p:sp>
      <p:sp>
        <p:nvSpPr>
          <p:cNvPr id="59402" name="Line 11"/>
          <p:cNvSpPr>
            <a:spLocks noChangeShapeType="1"/>
          </p:cNvSpPr>
          <p:nvPr/>
        </p:nvSpPr>
        <p:spPr bwMode="auto">
          <a:xfrm flipH="1" flipV="1">
            <a:off x="2362200" y="5791200"/>
            <a:ext cx="6096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772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dirty="0" smtClean="0">
                <a:latin typeface="Comic Sans MS" pitchFamily="66" charset="0"/>
              </a:rPr>
              <a:t>Nucleolus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4958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Comic Sans MS" pitchFamily="66" charset="0"/>
              </a:rPr>
              <a:t>Inside 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nucleus</a:t>
            </a:r>
          </a:p>
          <a:p>
            <a:pPr eaLnBrk="1" hangingPunct="1">
              <a:defRPr/>
            </a:pPr>
            <a:r>
              <a:rPr lang="en-US" sz="3600" dirty="0" smtClean="0">
                <a:latin typeface="Comic Sans MS" pitchFamily="66" charset="0"/>
              </a:rPr>
              <a:t>Cell may have 1 to 3 nucleoli</a:t>
            </a:r>
          </a:p>
          <a:p>
            <a:pPr eaLnBrk="1" hangingPunct="1">
              <a:defRPr/>
            </a:pPr>
            <a:r>
              <a:rPr lang="en-US" sz="3600" dirty="0" smtClean="0">
                <a:latin typeface="Comic Sans MS" pitchFamily="66" charset="0"/>
              </a:rPr>
              <a:t>Disappears when 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cell divides</a:t>
            </a:r>
          </a:p>
          <a:p>
            <a:pPr eaLnBrk="1" hangingPunct="1">
              <a:defRPr/>
            </a:pPr>
            <a:r>
              <a:rPr lang="en-US" sz="3600" dirty="0" smtClean="0">
                <a:latin typeface="Comic Sans MS" pitchFamily="66" charset="0"/>
              </a:rPr>
              <a:t>Makes </a:t>
            </a:r>
            <a:r>
              <a:rPr lang="en-US" sz="3600" b="1" dirty="0" err="1" smtClean="0">
                <a:solidFill>
                  <a:srgbClr val="FF0000"/>
                </a:solidFill>
                <a:latin typeface="Comic Sans MS" pitchFamily="66" charset="0"/>
              </a:rPr>
              <a:t>ribosomes</a:t>
            </a:r>
            <a:r>
              <a:rPr lang="en-US" sz="3600" dirty="0" smtClean="0">
                <a:latin typeface="Comic Sans MS" pitchFamily="66" charset="0"/>
              </a:rPr>
              <a:t> that make proteins</a:t>
            </a:r>
          </a:p>
        </p:txBody>
      </p:sp>
      <p:pic>
        <p:nvPicPr>
          <p:cNvPr id="444420" name="Nucleolus[1].jpg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29200" y="1381125"/>
            <a:ext cx="3733800" cy="2800350"/>
          </a:xfrm>
        </p:spPr>
      </p:pic>
      <p:pic>
        <p:nvPicPr>
          <p:cNvPr id="62470" name="Picture 7" descr="nucleus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800600"/>
            <a:ext cx="25146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4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4444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420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4420"/>
                </p:tgtEl>
              </p:cMediaNode>
            </p:video>
          </p:childTnLst>
        </p:cTn>
      </p:par>
    </p:tnLst>
    <p:bldLst>
      <p:bldP spid="44441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924800" cy="609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err="1" smtClean="0">
                <a:latin typeface="Comic Sans MS" pitchFamily="66" charset="0"/>
              </a:rPr>
              <a:t>Centrioles</a:t>
            </a:r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65542" name="Picture 5" descr="centriole edited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4267200"/>
            <a:ext cx="2438400" cy="2376488"/>
          </a:xfrm>
          <a:noFill/>
        </p:spPr>
      </p:pic>
      <p:sp>
        <p:nvSpPr>
          <p:cNvPr id="2969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43000"/>
            <a:ext cx="4191000" cy="5181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Found only in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animal cells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Paired structures near nucleus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Made of bundle of microtubules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Appear during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cell division </a:t>
            </a:r>
            <a:r>
              <a:rPr lang="en-US" dirty="0" smtClean="0">
                <a:latin typeface="Comic Sans MS" pitchFamily="66" charset="0"/>
              </a:rPr>
              <a:t>forming mitotic spindle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Help to pull chromosome pairs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apart to opposite ends of the cell</a:t>
            </a:r>
          </a:p>
        </p:txBody>
      </p:sp>
      <p:pic>
        <p:nvPicPr>
          <p:cNvPr id="65541" name="Picture 4" descr="tug of w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43000"/>
            <a:ext cx="3916363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Cell organelles - </a:t>
            </a:r>
            <a:r>
              <a:rPr lang="en-US" dirty="0" err="1" smtClean="0"/>
              <a:t>Youtube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hlinkClick r:id="rId2"/>
              </a:rPr>
              <a:t>Cell Organelles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Comic Sans MS" pitchFamily="66" charset="0"/>
              </a:rPr>
              <a:t>Mitochondrion</a:t>
            </a:r>
            <a:br>
              <a:rPr lang="en-US" sz="4000" dirty="0" smtClean="0">
                <a:latin typeface="Comic Sans MS" pitchFamily="66" charset="0"/>
              </a:rPr>
            </a:br>
            <a:r>
              <a:rPr lang="en-US" sz="4000" dirty="0" smtClean="0">
                <a:latin typeface="Comic Sans MS" pitchFamily="66" charset="0"/>
              </a:rPr>
              <a:t>(plural = mitochondria)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828800"/>
            <a:ext cx="5181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“Powerhouse” </a:t>
            </a:r>
            <a:r>
              <a:rPr lang="en-US" sz="2800" dirty="0" smtClean="0">
                <a:latin typeface="Comic Sans MS" pitchFamily="66" charset="0"/>
              </a:rPr>
              <a:t>of the cell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Generate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cellular energy (ATP)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More active cells like muscle cells have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MORE</a:t>
            </a:r>
            <a:r>
              <a:rPr lang="en-US" sz="2800" dirty="0" smtClean="0">
                <a:latin typeface="Comic Sans MS" pitchFamily="66" charset="0"/>
              </a:rPr>
              <a:t> mitochondria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Both</a:t>
            </a:r>
            <a:r>
              <a:rPr lang="en-US" sz="2800" dirty="0" smtClean="0">
                <a:latin typeface="Comic Sans MS" pitchFamily="66" charset="0"/>
              </a:rPr>
              <a:t> plants &amp; animal cells have mitochondria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Site of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CELLULAR RESPIRATION </a:t>
            </a:r>
            <a:r>
              <a:rPr lang="en-US" sz="2800" dirty="0" smtClean="0">
                <a:latin typeface="Comic Sans MS" pitchFamily="66" charset="0"/>
              </a:rPr>
              <a:t>(burning glucose)</a:t>
            </a:r>
          </a:p>
        </p:txBody>
      </p:sp>
      <p:sp>
        <p:nvSpPr>
          <p:cNvPr id="675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C51934-68A5-4DD1-A0EA-ABD99E85DC78}" type="slidenum">
              <a:rPr lang="en-US" smtClean="0">
                <a:ea typeface="PMingLiU" pitchFamily="18" charset="-120"/>
              </a:rPr>
              <a:pPr/>
              <a:t>34</a:t>
            </a:fld>
            <a:endParaRPr lang="en-US" smtClean="0">
              <a:ea typeface="PMingLiU" pitchFamily="18" charset="-120"/>
            </a:endParaRPr>
          </a:p>
        </p:txBody>
      </p:sp>
      <p:pic>
        <p:nvPicPr>
          <p:cNvPr id="67589" name="Picture 5" descr="mitochondria"/>
          <p:cNvPicPr>
            <a:picLocks noChangeAspect="1" noChangeArrowheads="1"/>
          </p:cNvPicPr>
          <p:nvPr/>
        </p:nvPicPr>
        <p:blipFill>
          <a:blip r:embed="rId3" cstate="print"/>
          <a:srcRect r="28566"/>
          <a:stretch>
            <a:fillRect/>
          </a:stretch>
        </p:blipFill>
        <p:spPr bwMode="auto">
          <a:xfrm>
            <a:off x="5715000" y="1752600"/>
            <a:ext cx="30511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What do mitochondria do?</a:t>
            </a:r>
          </a:p>
        </p:txBody>
      </p:sp>
      <p:pic>
        <p:nvPicPr>
          <p:cNvPr id="70660" name="Picture 3" descr="mito_guybuzz"/>
          <p:cNvPicPr>
            <a:picLocks noGrp="1" noChangeAspect="1" noChangeArrowheads="1" noCrop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990600"/>
            <a:ext cx="2514600" cy="2514600"/>
          </a:xfrm>
          <a:noFill/>
        </p:spPr>
      </p:pic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1676400" y="3505200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sz="3200" dirty="0">
                <a:solidFill>
                  <a:schemeClr val="tx1"/>
                </a:solidFill>
                <a:latin typeface="Comic Sans MS" pitchFamily="66" charset="0"/>
              </a:rPr>
              <a:t>Burns </a:t>
            </a:r>
            <a:r>
              <a:rPr kumimoji="0" lang="en-US" sz="3200" dirty="0">
                <a:latin typeface="Comic Sans MS" pitchFamily="66" charset="0"/>
              </a:rPr>
              <a:t>glucose to </a:t>
            </a:r>
          </a:p>
          <a:p>
            <a:pPr algn="ctr"/>
            <a:r>
              <a:rPr kumimoji="0" lang="en-US" sz="3200" dirty="0">
                <a:latin typeface="Comic Sans MS" pitchFamily="66" charset="0"/>
              </a:rPr>
              <a:t>release energy</a:t>
            </a:r>
            <a:r>
              <a:rPr kumimoji="0" lang="en-US" sz="3200" b="1" dirty="0">
                <a:solidFill>
                  <a:srgbClr val="FF0000"/>
                </a:solidFill>
                <a:latin typeface="Comic Sans MS" pitchFamily="66" charset="0"/>
              </a:rPr>
              <a:t> (ATP) </a:t>
            </a:r>
          </a:p>
        </p:txBody>
      </p:sp>
      <p:sp>
        <p:nvSpPr>
          <p:cNvPr id="309253" name="Rectangle 5"/>
          <p:cNvSpPr>
            <a:spLocks noChangeArrowheads="1"/>
          </p:cNvSpPr>
          <p:nvPr/>
        </p:nvSpPr>
        <p:spPr bwMode="auto">
          <a:xfrm>
            <a:off x="3505200" y="5791200"/>
            <a:ext cx="45881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sz="3200" dirty="0">
                <a:latin typeface="Comic Sans MS" pitchFamily="66" charset="0"/>
              </a:rPr>
              <a:t>Stores energy as</a:t>
            </a:r>
            <a:r>
              <a:rPr kumimoji="0" lang="en-US" sz="3200" b="1" dirty="0">
                <a:solidFill>
                  <a:srgbClr val="FF0000"/>
                </a:solidFill>
                <a:latin typeface="Comic Sans MS" pitchFamily="66" charset="0"/>
              </a:rPr>
              <a:t> ATP</a:t>
            </a:r>
          </a:p>
        </p:txBody>
      </p:sp>
      <p:sp>
        <p:nvSpPr>
          <p:cNvPr id="309254" name="Rectangle 6"/>
          <p:cNvSpPr>
            <a:spLocks noChangeArrowheads="1"/>
          </p:cNvSpPr>
          <p:nvPr/>
        </p:nvSpPr>
        <p:spPr bwMode="auto">
          <a:xfrm>
            <a:off x="2819400" y="1676400"/>
            <a:ext cx="3048000" cy="89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kumimoji="0" lang="en-US" sz="3200" b="1" dirty="0">
                <a:solidFill>
                  <a:srgbClr val="FF0000"/>
                </a:solidFill>
                <a:latin typeface="Comic Sans MS" pitchFamily="66" charset="0"/>
              </a:rPr>
              <a:t>“Power plant” </a:t>
            </a:r>
            <a:r>
              <a:rPr kumimoji="0" lang="en-US" sz="3200" dirty="0">
                <a:latin typeface="Comic Sans MS" pitchFamily="66" charset="0"/>
              </a:rPr>
              <a:t>of the cell</a:t>
            </a:r>
          </a:p>
        </p:txBody>
      </p:sp>
      <p:pic>
        <p:nvPicPr>
          <p:cNvPr id="70664" name="Picture 8" descr="glucose no d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2971800"/>
            <a:ext cx="2428875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5" name="Picture 10" descr="AT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5154"/>
          <a:stretch>
            <a:fillRect/>
          </a:stretch>
        </p:blipFill>
        <p:spPr bwMode="auto">
          <a:xfrm>
            <a:off x="533400" y="4724400"/>
            <a:ext cx="37258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896367">
            <a:off x="6490493" y="443707"/>
            <a:ext cx="15732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2" grpId="0"/>
      <p:bldP spid="309253" grpId="0"/>
      <p:bldP spid="30925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609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Endoplasmic Reticulum - ER</a:t>
            </a:r>
          </a:p>
        </p:txBody>
      </p:sp>
      <p:sp>
        <p:nvSpPr>
          <p:cNvPr id="313352" name="Rectangle 8"/>
          <p:cNvSpPr>
            <a:spLocks noGrp="1" noChangeArrowheads="1"/>
          </p:cNvSpPr>
          <p:nvPr>
            <p:ph sz="quarter" idx="1"/>
          </p:nvPr>
        </p:nvSpPr>
        <p:spPr>
          <a:xfrm>
            <a:off x="533400" y="1143000"/>
            <a:ext cx="8382000" cy="434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omic Sans MS" pitchFamily="66" charset="0"/>
              </a:rPr>
              <a:t>Network of hollow membrane tubules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Connects to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nuclear envelope &amp; cell membrane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latin typeface="Comic Sans MS" pitchFamily="66" charset="0"/>
              </a:rPr>
              <a:t>Functions in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synthesis</a:t>
            </a:r>
            <a:r>
              <a:rPr lang="en-US" sz="2800" dirty="0" smtClean="0">
                <a:latin typeface="Comic Sans MS" pitchFamily="66" charset="0"/>
              </a:rPr>
              <a:t> of cell products &amp; transport</a:t>
            </a:r>
          </a:p>
          <a:p>
            <a:pPr eaLnBrk="1" hangingPunct="1"/>
            <a:endParaRPr lang="en-US" sz="2800" b="1" dirty="0" smtClean="0">
              <a:solidFill>
                <a:srgbClr val="990000"/>
              </a:solidFill>
            </a:endParaRPr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381000" y="936625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kumimoji="0" lang="en-US" sz="1000">
              <a:solidFill>
                <a:srgbClr val="CC3399"/>
              </a:solidFill>
              <a:latin typeface="Arial" charset="0"/>
            </a:endParaRPr>
          </a:p>
        </p:txBody>
      </p:sp>
      <p:sp>
        <p:nvSpPr>
          <p:cNvPr id="71685" name="Text Box 4"/>
          <p:cNvSpPr txBox="1">
            <a:spLocks noChangeArrowheads="1"/>
          </p:cNvSpPr>
          <p:nvPr/>
        </p:nvSpPr>
        <p:spPr bwMode="auto">
          <a:xfrm>
            <a:off x="914400" y="609600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dirty="0">
                <a:solidFill>
                  <a:schemeClr val="tx1"/>
                </a:solidFill>
                <a:latin typeface="Comic Sans MS" pitchFamily="66" charset="0"/>
              </a:rPr>
              <a:t>Two kinds of ER ---ROUGH &amp; SMOOTH</a:t>
            </a:r>
          </a:p>
        </p:txBody>
      </p:sp>
      <p:pic>
        <p:nvPicPr>
          <p:cNvPr id="71686" name="Picture 5" descr="smooth and rough"/>
          <p:cNvPicPr>
            <a:picLocks noChangeAspect="1" noChangeArrowheads="1"/>
          </p:cNvPicPr>
          <p:nvPr/>
        </p:nvPicPr>
        <p:blipFill>
          <a:blip r:embed="rId3" cstate="print"/>
          <a:srcRect t="24713" b="23563"/>
          <a:stretch>
            <a:fillRect/>
          </a:stretch>
        </p:blipFill>
        <p:spPr bwMode="auto">
          <a:xfrm>
            <a:off x="2971800" y="32766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6"/>
          <p:cNvSpPr>
            <a:spLocks noChangeArrowheads="1"/>
          </p:cNvSpPr>
          <p:nvPr/>
        </p:nvSpPr>
        <p:spPr bwMode="auto">
          <a:xfrm>
            <a:off x="533400" y="10668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endParaRPr kumimoji="0" lang="en-US" sz="3200">
              <a:solidFill>
                <a:srgbClr val="990000"/>
              </a:solidFill>
            </a:endParaRPr>
          </a:p>
          <a:p>
            <a:pPr algn="l">
              <a:buFontTx/>
              <a:buChar char="•"/>
            </a:pPr>
            <a:endParaRPr kumimoji="0" lang="en-US" sz="320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3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3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3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 smtClean="0">
                <a:latin typeface="Comic Sans MS" pitchFamily="66" charset="0"/>
              </a:rPr>
              <a:t>Rough Endoplasmic Reticulum (Rough ER)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981200"/>
            <a:ext cx="3886200" cy="1828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Has </a:t>
            </a:r>
            <a:r>
              <a:rPr lang="en-US" sz="2800" b="1" dirty="0" err="1" smtClean="0">
                <a:solidFill>
                  <a:srgbClr val="FF0000"/>
                </a:solidFill>
                <a:latin typeface="Comic Sans MS" pitchFamily="66" charset="0"/>
              </a:rPr>
              <a:t>ribosomes</a:t>
            </a:r>
            <a:r>
              <a:rPr lang="en-US" sz="2800" dirty="0" smtClean="0">
                <a:latin typeface="Comic Sans MS" pitchFamily="66" charset="0"/>
              </a:rPr>
              <a:t> on its surface 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Makes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membrane proteins </a:t>
            </a:r>
            <a:r>
              <a:rPr lang="en-US" sz="2800" dirty="0" smtClean="0">
                <a:latin typeface="Comic Sans MS" pitchFamily="66" charset="0"/>
              </a:rPr>
              <a:t>and proteins for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EXPORT</a:t>
            </a:r>
            <a:r>
              <a:rPr lang="en-US" sz="2800" dirty="0" smtClean="0">
                <a:latin typeface="Comic Sans MS" pitchFamily="66" charset="0"/>
              </a:rPr>
              <a:t> out of cell</a:t>
            </a:r>
          </a:p>
        </p:txBody>
      </p:sp>
      <p:pic>
        <p:nvPicPr>
          <p:cNvPr id="72709" name="Picture 5" descr="rough 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61"/>
          <a:stretch>
            <a:fillRect/>
          </a:stretch>
        </p:blipFill>
        <p:spPr bwMode="auto">
          <a:xfrm>
            <a:off x="609600" y="2133600"/>
            <a:ext cx="41148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Comic Sans MS" pitchFamily="66" charset="0"/>
              </a:rPr>
              <a:t>Smooth Endoplasmic Reticulum</a:t>
            </a:r>
          </a:p>
        </p:txBody>
      </p:sp>
      <p:sp>
        <p:nvSpPr>
          <p:cNvPr id="45056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81000" y="1905000"/>
            <a:ext cx="4495800" cy="4343400"/>
          </a:xfrm>
        </p:spPr>
        <p:txBody>
          <a:bodyPr/>
          <a:lstStyle/>
          <a:p>
            <a:pPr eaLnBrk="1" hangingPunct="1"/>
            <a:r>
              <a:rPr kumimoji="1" lang="en-US" sz="3000" i="1" dirty="0" smtClean="0">
                <a:latin typeface="Comic Sans MS" pitchFamily="66" charset="0"/>
              </a:rPr>
              <a:t>Smooth ER</a:t>
            </a:r>
            <a:r>
              <a:rPr kumimoji="1" lang="en-US" sz="3000" dirty="0" smtClean="0">
                <a:latin typeface="Comic Sans MS" pitchFamily="66" charset="0"/>
              </a:rPr>
              <a:t> </a:t>
            </a:r>
            <a:r>
              <a:rPr kumimoji="1" lang="en-US" sz="3000" b="1" dirty="0" smtClean="0">
                <a:solidFill>
                  <a:srgbClr val="FF0000"/>
                </a:solidFill>
                <a:latin typeface="Comic Sans MS" pitchFamily="66" charset="0"/>
              </a:rPr>
              <a:t>lacks</a:t>
            </a:r>
            <a:r>
              <a:rPr kumimoji="1" lang="en-US" sz="3000" dirty="0" smtClean="0">
                <a:latin typeface="Comic Sans MS" pitchFamily="66" charset="0"/>
              </a:rPr>
              <a:t> </a:t>
            </a:r>
            <a:r>
              <a:rPr kumimoji="1" lang="en-US" sz="3000" dirty="0" err="1" smtClean="0">
                <a:latin typeface="Comic Sans MS" pitchFamily="66" charset="0"/>
              </a:rPr>
              <a:t>ribosomes</a:t>
            </a:r>
            <a:r>
              <a:rPr kumimoji="1" lang="en-US" sz="3000" dirty="0" smtClean="0">
                <a:latin typeface="Comic Sans MS" pitchFamily="66" charset="0"/>
              </a:rPr>
              <a:t> on its surface</a:t>
            </a:r>
          </a:p>
          <a:p>
            <a:pPr eaLnBrk="1" hangingPunct="1"/>
            <a:r>
              <a:rPr kumimoji="1" lang="en-US" sz="3000" dirty="0" smtClean="0">
                <a:latin typeface="Comic Sans MS" pitchFamily="66" charset="0"/>
              </a:rPr>
              <a:t>Is </a:t>
            </a:r>
            <a:r>
              <a:rPr kumimoji="1" lang="en-US" sz="3000" b="1" dirty="0" smtClean="0">
                <a:solidFill>
                  <a:srgbClr val="FF0000"/>
                </a:solidFill>
                <a:latin typeface="Comic Sans MS" pitchFamily="66" charset="0"/>
              </a:rPr>
              <a:t>attached to the ends</a:t>
            </a:r>
            <a:r>
              <a:rPr kumimoji="1" lang="en-US" sz="3000" dirty="0" smtClean="0">
                <a:latin typeface="Comic Sans MS" pitchFamily="66" charset="0"/>
              </a:rPr>
              <a:t> of rough ER</a:t>
            </a:r>
          </a:p>
          <a:p>
            <a:pPr eaLnBrk="1" hangingPunct="1"/>
            <a:r>
              <a:rPr kumimoji="1" lang="en-US" sz="3000" dirty="0" smtClean="0">
                <a:latin typeface="Comic Sans MS" pitchFamily="66" charset="0"/>
              </a:rPr>
              <a:t>Makes cell products that are </a:t>
            </a:r>
            <a:r>
              <a:rPr kumimoji="1" lang="en-US" sz="3000" b="1" dirty="0" smtClean="0">
                <a:solidFill>
                  <a:srgbClr val="FF0000"/>
                </a:solidFill>
                <a:latin typeface="Comic Sans MS" pitchFamily="66" charset="0"/>
              </a:rPr>
              <a:t>USED INSIDE </a:t>
            </a:r>
            <a:r>
              <a:rPr kumimoji="1" lang="en-US" sz="3000" dirty="0" smtClean="0">
                <a:latin typeface="Comic Sans MS" pitchFamily="66" charset="0"/>
              </a:rPr>
              <a:t>the cell</a:t>
            </a:r>
          </a:p>
        </p:txBody>
      </p:sp>
      <p:pic>
        <p:nvPicPr>
          <p:cNvPr id="74756" name="Picture 3" descr="er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905000"/>
            <a:ext cx="3582988" cy="4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0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0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Comic Sans MS" pitchFamily="66" charset="0"/>
              </a:rPr>
              <a:t>Functions of the Smooth ER</a:t>
            </a:r>
          </a:p>
        </p:txBody>
      </p:sp>
      <p:pic>
        <p:nvPicPr>
          <p:cNvPr id="75782" name="Picture 6" descr="smooth%20er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3276600"/>
            <a:ext cx="3581400" cy="3108325"/>
          </a:xfrm>
        </p:spPr>
      </p:pic>
      <p:sp>
        <p:nvSpPr>
          <p:cNvPr id="3215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2057400"/>
            <a:ext cx="4495800" cy="3048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600" dirty="0" smtClean="0">
                <a:latin typeface="Comic Sans MS" pitchFamily="66" charset="0"/>
              </a:rPr>
              <a:t>Makes 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membrane lipids (steroids)</a:t>
            </a:r>
          </a:p>
          <a:p>
            <a:pPr eaLnBrk="1" hangingPunct="1"/>
            <a:r>
              <a:rPr lang="en-US" sz="3600" dirty="0" smtClean="0">
                <a:latin typeface="Comic Sans MS" pitchFamily="66" charset="0"/>
              </a:rPr>
              <a:t>Regulates 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calcium</a:t>
            </a:r>
            <a:r>
              <a:rPr lang="en-US" sz="3600" dirty="0" smtClean="0">
                <a:latin typeface="Comic Sans MS" pitchFamily="66" charset="0"/>
              </a:rPr>
              <a:t> (muscle cells)</a:t>
            </a:r>
          </a:p>
          <a:p>
            <a:pPr eaLnBrk="1" hangingPunct="1"/>
            <a:r>
              <a:rPr lang="en-US" sz="3600" dirty="0" smtClean="0">
                <a:latin typeface="Comic Sans MS" pitchFamily="66" charset="0"/>
              </a:rPr>
              <a:t>Destroys 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toxic substances </a:t>
            </a:r>
            <a:r>
              <a:rPr lang="en-US" sz="3600" dirty="0" smtClean="0">
                <a:latin typeface="Comic Sans MS" pitchFamily="66" charset="0"/>
              </a:rPr>
              <a:t>(liver)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381000" y="4953000"/>
            <a:ext cx="81534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kumimoji="0" lang="en-US">
              <a:solidFill>
                <a:schemeClr val="tx1"/>
              </a:solidFill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endParaRPr kumimoji="0" lang="en-US">
              <a:solidFill>
                <a:schemeClr val="tx1"/>
              </a:solidFill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endParaRPr kumimoji="0" lang="en-US">
              <a:solidFill>
                <a:schemeClr val="tx1"/>
              </a:solidFill>
            </a:endParaRPr>
          </a:p>
        </p:txBody>
      </p:sp>
      <p:pic>
        <p:nvPicPr>
          <p:cNvPr id="75783" name="Picture 7" descr="se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600200"/>
            <a:ext cx="21939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History of Cells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In 1838, a German botanist named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Matthias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Schleiden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concluded that all plants were made of cells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latin typeface="Comic Sans MS" pitchFamily="66" charset="0"/>
              </a:rPr>
              <a:t>Schleiden</a:t>
            </a:r>
            <a:r>
              <a:rPr lang="en-US" dirty="0" smtClean="0">
                <a:latin typeface="Comic Sans MS" pitchFamily="66" charset="0"/>
              </a:rPr>
              <a:t> is a cofounder of the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cell theory</a:t>
            </a:r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724400" y="2286000"/>
            <a:ext cx="12192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4" name="Picture 2" descr="https://encrypted-tbn1.gstatic.com/images?q=tbn:ANd9GcR30u8DctTe8gi43IqkICKS_Aa2SQARsQyheErFANWqDwkyzVe3X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0275"/>
            <a:ext cx="2257657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Comic Sans MS" pitchFamily="66" charset="0"/>
              </a:rPr>
              <a:t>Ribosomes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371600"/>
            <a:ext cx="8077200" cy="35814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Comic Sans MS" pitchFamily="66" charset="0"/>
              </a:rPr>
              <a:t>Made of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PROTEINS and 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 pitchFamily="66" charset="0"/>
              </a:rPr>
              <a:t>rRNA</a:t>
            </a:r>
            <a:endParaRPr lang="en-US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“Protein factories” </a:t>
            </a:r>
            <a:r>
              <a:rPr lang="en-US" sz="3200" dirty="0" smtClean="0">
                <a:latin typeface="Comic Sans MS" pitchFamily="66" charset="0"/>
              </a:rPr>
              <a:t>for cell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Join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amino acids </a:t>
            </a:r>
            <a:r>
              <a:rPr lang="en-US" sz="2800" dirty="0" smtClean="0">
                <a:latin typeface="Comic Sans MS" pitchFamily="66" charset="0"/>
              </a:rPr>
              <a:t>to make proteins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Process called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protein synthesis</a:t>
            </a:r>
          </a:p>
          <a:p>
            <a:pPr eaLnBrk="1" hangingPunct="1">
              <a:buFontTx/>
              <a:buNone/>
            </a:pPr>
            <a:endParaRPr lang="en-US" sz="2800" dirty="0" smtClean="0">
              <a:latin typeface="Comic Sans MS" pitchFamily="66" charset="0"/>
            </a:endParaRPr>
          </a:p>
        </p:txBody>
      </p:sp>
      <p:pic>
        <p:nvPicPr>
          <p:cNvPr id="77829" name="Picture 5" descr="protein seq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0CFF0"/>
              </a:clrFrom>
              <a:clrTo>
                <a:srgbClr val="90CF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3810000"/>
            <a:ext cx="4057650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6" descr="aminoacidpain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114800"/>
            <a:ext cx="1960563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3352800" y="4572000"/>
            <a:ext cx="1120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kumimoji="0" lang="en-US" sz="60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kumimoji="0" lang="en-US" sz="6000" b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Comic Sans MS" pitchFamily="66" charset="0"/>
              </a:rPr>
              <a:t>Ribosomes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76400"/>
            <a:ext cx="4114800" cy="1219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200" dirty="0" smtClean="0">
                <a:latin typeface="Comic Sans MS" pitchFamily="66" charset="0"/>
              </a:rPr>
              <a:t>Can be attached to </a:t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Rough ER</a:t>
            </a:r>
          </a:p>
        </p:txBody>
      </p:sp>
      <p:pic>
        <p:nvPicPr>
          <p:cNvPr id="78853" name="Picture 5" descr="ribosom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191000"/>
            <a:ext cx="27432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6" descr="rough 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219200"/>
            <a:ext cx="342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88" name="Text Box 8"/>
          <p:cNvSpPr txBox="1">
            <a:spLocks noChangeArrowheads="1"/>
          </p:cNvSpPr>
          <p:nvPr/>
        </p:nvSpPr>
        <p:spPr bwMode="auto">
          <a:xfrm>
            <a:off x="5791200" y="3273981"/>
            <a:ext cx="1371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OR</a:t>
            </a:r>
          </a:p>
        </p:txBody>
      </p:sp>
      <p:sp>
        <p:nvSpPr>
          <p:cNvPr id="327689" name="Text Box 9"/>
          <p:cNvSpPr txBox="1">
            <a:spLocks noChangeArrowheads="1"/>
          </p:cNvSpPr>
          <p:nvPr/>
        </p:nvSpPr>
        <p:spPr bwMode="auto">
          <a:xfrm>
            <a:off x="5029200" y="3941822"/>
            <a:ext cx="3124200" cy="206210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Be free (unattached) </a:t>
            </a:r>
            <a:r>
              <a:rPr lang="en-US" sz="3200" dirty="0">
                <a:latin typeface="Comic Sans MS" pitchFamily="66" charset="0"/>
              </a:rPr>
              <a:t>in the cytoplasm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build="p"/>
      <p:bldP spid="327688" grpId="0"/>
      <p:bldP spid="32768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382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Golgi Bodies</a:t>
            </a:r>
          </a:p>
        </p:txBody>
      </p:sp>
      <p:pic>
        <p:nvPicPr>
          <p:cNvPr id="80901" name="Picture 4" descr="golgi_box_wht"/>
          <p:cNvPicPr>
            <a:picLocks noGrp="1" noChangeAspect="1" noChangeArrowheads="1" noCrop="1"/>
          </p:cNvPicPr>
          <p:nvPr>
            <p:ph type="clipArt"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947987" y="2943225"/>
            <a:ext cx="1114425" cy="742950"/>
          </a:xfrm>
          <a:noFill/>
        </p:spPr>
      </p:pic>
      <p:sp>
        <p:nvSpPr>
          <p:cNvPr id="3317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371600"/>
            <a:ext cx="5943600" cy="7493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Comic Sans MS" pitchFamily="66" charset="0"/>
              </a:rPr>
              <a:t>Look like a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stack of pancakes</a:t>
            </a:r>
          </a:p>
        </p:txBody>
      </p:sp>
      <p:pic>
        <p:nvPicPr>
          <p:cNvPr id="80902" name="Picture 5" descr="golgi_pic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2057400"/>
            <a:ext cx="24384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1782" name="Text Box 6"/>
          <p:cNvSpPr txBox="1">
            <a:spLocks noChangeArrowheads="1"/>
          </p:cNvSpPr>
          <p:nvPr/>
        </p:nvSpPr>
        <p:spPr bwMode="auto">
          <a:xfrm>
            <a:off x="381000" y="4114800"/>
            <a:ext cx="5077031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kumimoji="0" lang="en-US" sz="3200" b="1" dirty="0">
                <a:solidFill>
                  <a:srgbClr val="FF0000"/>
                </a:solidFill>
                <a:latin typeface="Comic Sans MS" pitchFamily="66" charset="0"/>
              </a:rPr>
              <a:t>Modify, sort, &amp; package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kumimoji="0" lang="en-US" sz="3200" b="1" dirty="0">
                <a:solidFill>
                  <a:srgbClr val="FF0000"/>
                </a:solidFill>
                <a:latin typeface="Comic Sans MS" pitchFamily="66" charset="0"/>
              </a:rPr>
              <a:t>molecules </a:t>
            </a:r>
            <a:r>
              <a:rPr kumimoji="0" lang="en-US" sz="3200" dirty="0">
                <a:latin typeface="Comic Sans MS" pitchFamily="66" charset="0"/>
              </a:rPr>
              <a:t>from ER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kumimoji="0" lang="en-US" sz="3200" dirty="0">
                <a:latin typeface="Comic Sans MS" pitchFamily="66" charset="0"/>
              </a:rPr>
              <a:t>for storage OR </a:t>
            </a:r>
            <a:br>
              <a:rPr kumimoji="0" lang="en-US" sz="3200" dirty="0">
                <a:latin typeface="Comic Sans MS" pitchFamily="66" charset="0"/>
              </a:rPr>
            </a:br>
            <a:r>
              <a:rPr kumimoji="0" lang="en-US" sz="3200" dirty="0">
                <a:latin typeface="Comic Sans MS" pitchFamily="66" charset="0"/>
              </a:rPr>
              <a:t>transport out of cell</a:t>
            </a:r>
          </a:p>
          <a:p>
            <a:pPr algn="l"/>
            <a:endParaRPr kumimoji="0" lang="en-US" sz="2000" b="0" dirty="0">
              <a:solidFill>
                <a:schemeClr val="tx1"/>
              </a:solidFill>
            </a:endParaRPr>
          </a:p>
        </p:txBody>
      </p:sp>
      <p:pic>
        <p:nvPicPr>
          <p:cNvPr id="80904" name="Picture 9" descr="02%2007%2005"/>
          <p:cNvPicPr>
            <a:picLocks noChangeAspect="1" noChangeArrowheads="1"/>
          </p:cNvPicPr>
          <p:nvPr/>
        </p:nvPicPr>
        <p:blipFill>
          <a:blip r:embed="rId5" cstate="print"/>
          <a:srcRect t="58170"/>
          <a:stretch>
            <a:fillRect/>
          </a:stretch>
        </p:blipFill>
        <p:spPr bwMode="auto">
          <a:xfrm>
            <a:off x="5791200" y="11430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9" grpId="0" build="p"/>
      <p:bldP spid="33178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609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err="1" smtClean="0">
                <a:latin typeface="Comic Sans MS" pitchFamily="66" charset="0"/>
              </a:rPr>
              <a:t>Lysosomes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4876800" cy="42672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3000" dirty="0" smtClean="0">
                <a:latin typeface="Comic Sans MS" pitchFamily="66" charset="0"/>
              </a:rPr>
              <a:t>Contain </a:t>
            </a:r>
            <a:r>
              <a:rPr lang="en-US" sz="3000" b="1" dirty="0" smtClean="0">
                <a:solidFill>
                  <a:srgbClr val="FF0000"/>
                </a:solidFill>
                <a:latin typeface="Comic Sans MS" pitchFamily="66" charset="0"/>
              </a:rPr>
              <a:t>digestive enzymes</a:t>
            </a:r>
          </a:p>
          <a:p>
            <a:pPr eaLnBrk="1" hangingPunct="1">
              <a:defRPr/>
            </a:pPr>
            <a:r>
              <a:rPr lang="en-US" sz="3000" b="1" dirty="0" smtClean="0">
                <a:solidFill>
                  <a:srgbClr val="FF0000"/>
                </a:solidFill>
                <a:latin typeface="Comic Sans MS" pitchFamily="66" charset="0"/>
              </a:rPr>
              <a:t>Break down </a:t>
            </a:r>
            <a:r>
              <a:rPr lang="en-US" sz="3000" dirty="0" smtClean="0">
                <a:latin typeface="Comic Sans MS" pitchFamily="66" charset="0"/>
              </a:rPr>
              <a:t>food, bacteria, and worn out cell parts for cells </a:t>
            </a:r>
          </a:p>
          <a:p>
            <a:pPr eaLnBrk="1" hangingPunct="1">
              <a:defRPr/>
            </a:pPr>
            <a:r>
              <a:rPr lang="en-US" sz="3000" dirty="0" smtClean="0">
                <a:latin typeface="Comic Sans MS" pitchFamily="66" charset="0"/>
              </a:rPr>
              <a:t>Programmed for </a:t>
            </a:r>
            <a:r>
              <a:rPr lang="en-US" sz="3000" b="1" dirty="0" smtClean="0">
                <a:solidFill>
                  <a:srgbClr val="FF0000"/>
                </a:solidFill>
                <a:latin typeface="Comic Sans MS" pitchFamily="66" charset="0"/>
              </a:rPr>
              <a:t>cell death</a:t>
            </a:r>
            <a:r>
              <a:rPr lang="en-US" sz="3000" dirty="0" smtClean="0">
                <a:latin typeface="Comic Sans MS" pitchFamily="66" charset="0"/>
              </a:rPr>
              <a:t> (AUTOLYSIS)</a:t>
            </a:r>
          </a:p>
          <a:p>
            <a:pPr eaLnBrk="1" hangingPunct="1">
              <a:defRPr/>
            </a:pPr>
            <a:r>
              <a:rPr lang="en-US" sz="3000" b="1" dirty="0" err="1" smtClean="0">
                <a:solidFill>
                  <a:srgbClr val="FF0000"/>
                </a:solidFill>
                <a:latin typeface="Comic Sans MS" pitchFamily="66" charset="0"/>
              </a:rPr>
              <a:t>Lyse</a:t>
            </a:r>
            <a:r>
              <a:rPr lang="en-US" sz="3000" dirty="0" smtClean="0">
                <a:latin typeface="Comic Sans MS" pitchFamily="66" charset="0"/>
              </a:rPr>
              <a:t> (break open) &amp; </a:t>
            </a:r>
            <a:r>
              <a:rPr lang="en-US" sz="3000" b="1" dirty="0" smtClean="0">
                <a:solidFill>
                  <a:srgbClr val="FF0000"/>
                </a:solidFill>
                <a:latin typeface="Comic Sans MS" pitchFamily="66" charset="0"/>
              </a:rPr>
              <a:t>release</a:t>
            </a:r>
            <a:r>
              <a:rPr lang="en-US" sz="3000" dirty="0" smtClean="0">
                <a:latin typeface="Comic Sans MS" pitchFamily="66" charset="0"/>
              </a:rPr>
              <a:t> enzymes to break down &amp; recycle cell parts)</a:t>
            </a:r>
          </a:p>
        </p:txBody>
      </p:sp>
      <p:pic>
        <p:nvPicPr>
          <p:cNvPr id="8294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16197"/>
          <a:stretch>
            <a:fillRect/>
          </a:stretch>
        </p:blipFill>
        <p:spPr>
          <a:xfrm>
            <a:off x="5410200" y="1371600"/>
            <a:ext cx="3505200" cy="2236788"/>
          </a:xfrm>
        </p:spPr>
      </p:pic>
      <p:pic>
        <p:nvPicPr>
          <p:cNvPr id="82950" name="Picture 5" descr="lysosome_wreckingbal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886200"/>
            <a:ext cx="28194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5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5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Comic Sans MS" pitchFamily="66" charset="0"/>
              </a:rPr>
              <a:t>Cilia &amp; Flagella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51816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latin typeface="Comic Sans MS" pitchFamily="66" charset="0"/>
              </a:rPr>
              <a:t>Made of protein tubes called microtubules 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latin typeface="Comic Sans MS" pitchFamily="66" charset="0"/>
              </a:rPr>
              <a:t>Microtubules arranged    (9 + 2 arrangement)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latin typeface="Comic Sans MS" pitchFamily="66" charset="0"/>
              </a:rPr>
              <a:t>Function in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moving cells, </a:t>
            </a:r>
            <a:r>
              <a:rPr lang="en-US" sz="3200" dirty="0" smtClean="0">
                <a:latin typeface="Comic Sans MS" pitchFamily="66" charset="0"/>
              </a:rPr>
              <a:t>in moving fluids, or in small particles across the cell surface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32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 smtClean="0"/>
              <a:t>         </a:t>
            </a:r>
          </a:p>
        </p:txBody>
      </p:sp>
      <p:pic>
        <p:nvPicPr>
          <p:cNvPr id="83973" name="Picture 8" descr="9 plus 2 pain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715000" y="1447800"/>
            <a:ext cx="3065463" cy="3352800"/>
          </a:xfr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2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Vacuoles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524000"/>
            <a:ext cx="3505200" cy="609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Fluid filled </a:t>
            </a:r>
            <a:r>
              <a:rPr lang="en-US" sz="2800" dirty="0" smtClean="0">
                <a:latin typeface="Comic Sans MS" pitchFamily="66" charset="0"/>
              </a:rPr>
              <a:t>sacs for storage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Small or absent </a:t>
            </a:r>
            <a:r>
              <a:rPr lang="en-US" sz="2800" dirty="0" smtClean="0">
                <a:latin typeface="Comic Sans MS" pitchFamily="66" charset="0"/>
              </a:rPr>
              <a:t>in </a:t>
            </a:r>
            <a:r>
              <a:rPr lang="en-US" sz="2800" i="1" dirty="0" smtClean="0">
                <a:latin typeface="Comic Sans MS" pitchFamily="66" charset="0"/>
              </a:rPr>
              <a:t>animal</a:t>
            </a:r>
            <a:r>
              <a:rPr lang="en-US" sz="2800" dirty="0" smtClean="0">
                <a:latin typeface="Comic Sans MS" pitchFamily="66" charset="0"/>
              </a:rPr>
              <a:t> cells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i="1" dirty="0" smtClean="0">
                <a:latin typeface="Comic Sans MS" pitchFamily="66" charset="0"/>
              </a:rPr>
              <a:t>Plant</a:t>
            </a:r>
            <a:r>
              <a:rPr lang="en-US" sz="2800" dirty="0" smtClean="0">
                <a:latin typeface="Comic Sans MS" pitchFamily="66" charset="0"/>
              </a:rPr>
              <a:t> cells have a large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central vacuole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omic Sans MS" pitchFamily="66" charset="0"/>
              </a:rPr>
              <a:t>No vacuoles in </a:t>
            </a:r>
            <a:r>
              <a:rPr lang="en-US" sz="2800" i="1" dirty="0" smtClean="0">
                <a:latin typeface="Comic Sans MS" pitchFamily="66" charset="0"/>
              </a:rPr>
              <a:t>bacterial</a:t>
            </a:r>
            <a:r>
              <a:rPr lang="en-US" sz="2800" dirty="0" smtClean="0">
                <a:latin typeface="Comic Sans MS" pitchFamily="66" charset="0"/>
              </a:rPr>
              <a:t> cells</a:t>
            </a:r>
          </a:p>
        </p:txBody>
      </p:sp>
      <p:sp>
        <p:nvSpPr>
          <p:cNvPr id="8807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PMingLiU" pitchFamily="18" charset="-120"/>
              </a:rPr>
              <a:t>copyright cmassengale</a:t>
            </a:r>
          </a:p>
        </p:txBody>
      </p:sp>
      <p:sp>
        <p:nvSpPr>
          <p:cNvPr id="880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7F8DA3-7B44-4AAA-98BA-9D05368484EA}" type="slidenum">
              <a:rPr lang="en-US" smtClean="0">
                <a:ea typeface="PMingLiU" pitchFamily="18" charset="-120"/>
              </a:rPr>
              <a:pPr/>
              <a:t>45</a:t>
            </a:fld>
            <a:endParaRPr lang="en-US" smtClean="0">
              <a:ea typeface="PMingLiU" pitchFamily="18" charset="-120"/>
            </a:endParaRPr>
          </a:p>
        </p:txBody>
      </p:sp>
      <p:pic>
        <p:nvPicPr>
          <p:cNvPr id="88069" name="Picture 6" descr="plant cell 67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524000"/>
            <a:ext cx="4914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1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 Structure and Function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br>
              <a:rPr lang="en-US" dirty="0" smtClean="0"/>
            </a:br>
            <a:r>
              <a:rPr lang="en-US" dirty="0" smtClean="0"/>
              <a:t>Day 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5410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Chloroplasts</a:t>
            </a:r>
          </a:p>
        </p:txBody>
      </p:sp>
      <p:pic>
        <p:nvPicPr>
          <p:cNvPr id="91141" name="Picture 4" descr="chloro_sun_bathing"/>
          <p:cNvPicPr>
            <a:picLocks noGrp="1" noChangeAspect="1" noChangeArrowheads="1" noCrop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7400" y="685800"/>
            <a:ext cx="2590800" cy="2667000"/>
          </a:xfrm>
          <a:noFill/>
        </p:spPr>
      </p:pic>
      <p:sp>
        <p:nvSpPr>
          <p:cNvPr id="3788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371600"/>
            <a:ext cx="4495800" cy="4495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Found only in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producers</a:t>
            </a:r>
            <a:r>
              <a:rPr lang="en-US" sz="2800" dirty="0" smtClean="0">
                <a:latin typeface="Comic Sans MS" pitchFamily="66" charset="0"/>
              </a:rPr>
              <a:t> (organisms containing chlorophyll)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Use energy from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sunlight to make own food (glucose)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Energy from sun stored in the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chemical bonds </a:t>
            </a:r>
            <a:r>
              <a:rPr lang="en-US" sz="2800" dirty="0" smtClean="0">
                <a:latin typeface="Comic Sans MS" pitchFamily="66" charset="0"/>
              </a:rPr>
              <a:t>of sugars</a:t>
            </a:r>
          </a:p>
        </p:txBody>
      </p:sp>
      <p:sp>
        <p:nvSpPr>
          <p:cNvPr id="91143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PMingLiU" pitchFamily="18" charset="-120"/>
              </a:rPr>
              <a:t>copyright cmassengale</a:t>
            </a:r>
          </a:p>
        </p:txBody>
      </p:sp>
      <p:sp>
        <p:nvSpPr>
          <p:cNvPr id="911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06B5F1-3B96-4BD5-8CDC-00442BF8AA4D}" type="slidenum">
              <a:rPr lang="en-US" smtClean="0">
                <a:ea typeface="PMingLiU" pitchFamily="18" charset="-120"/>
              </a:rPr>
              <a:pPr/>
              <a:t>47</a:t>
            </a:fld>
            <a:endParaRPr lang="en-US" smtClean="0">
              <a:ea typeface="PMingLiU" pitchFamily="18" charset="-120"/>
            </a:endParaRPr>
          </a:p>
        </p:txBody>
      </p:sp>
      <p:pic>
        <p:nvPicPr>
          <p:cNvPr id="91142" name="Picture 9" descr="Detail_chloroplast_pyreno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524250"/>
            <a:ext cx="342900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29600" cy="609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Chloroplasts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51054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Surrounded by DOUBLE membrane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Outer membrane smooth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Inner membrane modified into sacs called </a:t>
            </a:r>
            <a:r>
              <a:rPr lang="en-US" sz="2800" b="1" dirty="0" err="1" smtClean="0">
                <a:solidFill>
                  <a:srgbClr val="FF0000"/>
                </a:solidFill>
                <a:latin typeface="Comic Sans MS" pitchFamily="66" charset="0"/>
              </a:rPr>
              <a:t>thylakoids</a:t>
            </a:r>
            <a:endParaRPr lang="en-US" sz="2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>
                <a:latin typeface="Comic Sans MS" pitchFamily="66" charset="0"/>
              </a:rPr>
              <a:t>Thylakoids</a:t>
            </a:r>
            <a:r>
              <a:rPr lang="en-US" sz="2800" dirty="0" smtClean="0">
                <a:latin typeface="Comic Sans MS" pitchFamily="66" charset="0"/>
              </a:rPr>
              <a:t> in stacks called </a:t>
            </a:r>
            <a:r>
              <a:rPr lang="en-US" sz="2800" b="1" dirty="0" err="1" smtClean="0">
                <a:solidFill>
                  <a:srgbClr val="FF0000"/>
                </a:solidFill>
                <a:latin typeface="Comic Sans MS" pitchFamily="66" charset="0"/>
              </a:rPr>
              <a:t>grana</a:t>
            </a:r>
            <a:r>
              <a:rPr lang="en-US" sz="2800" dirty="0" smtClean="0">
                <a:latin typeface="Comic Sans MS" pitchFamily="66" charset="0"/>
              </a:rPr>
              <a:t> &amp; interconnected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Comic Sans MS" pitchFamily="66" charset="0"/>
              </a:rPr>
              <a:t>Stroma</a:t>
            </a:r>
            <a:r>
              <a:rPr lang="en-US" sz="2800" dirty="0" smtClean="0">
                <a:latin typeface="Comic Sans MS" pitchFamily="66" charset="0"/>
              </a:rPr>
              <a:t> – gel like material surrounding </a:t>
            </a:r>
            <a:r>
              <a:rPr lang="en-US" sz="2800" dirty="0" err="1" smtClean="0">
                <a:latin typeface="Comic Sans MS" pitchFamily="66" charset="0"/>
              </a:rPr>
              <a:t>thylakoids</a:t>
            </a: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b="1" dirty="0" smtClean="0">
              <a:solidFill>
                <a:srgbClr val="006600"/>
              </a:solidFill>
            </a:endParaRPr>
          </a:p>
        </p:txBody>
      </p:sp>
      <p:pic>
        <p:nvPicPr>
          <p:cNvPr id="92165" name="Picture 1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10200" y="1557916"/>
            <a:ext cx="3505200" cy="3513568"/>
          </a:xfr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29600" cy="609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Chloroplasts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3962400" cy="3962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latin typeface="Comic Sans MS" pitchFamily="66" charset="0"/>
              </a:rPr>
              <a:t>Contains its own DNA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latin typeface="Comic Sans MS" pitchFamily="66" charset="0"/>
              </a:rPr>
              <a:t>Contains enzymes &amp; pigments for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photosynthesis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latin typeface="Comic Sans MS" pitchFamily="66" charset="0"/>
              </a:rPr>
              <a:t>Never in animal or bacterial cells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latin typeface="Comic Sans MS" pitchFamily="66" charset="0"/>
              </a:rPr>
              <a:t>Photosynthesis –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food making process</a:t>
            </a:r>
          </a:p>
        </p:txBody>
      </p:sp>
      <p:pic>
        <p:nvPicPr>
          <p:cNvPr id="93189" name="Picture 4" descr="chloroplast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1828800"/>
            <a:ext cx="4419600" cy="3403600"/>
          </a:xfr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History of Cells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In 1839, a German zoologist named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Theodore Schwann </a:t>
            </a:r>
            <a:r>
              <a:rPr lang="en-US" dirty="0" smtClean="0">
                <a:latin typeface="Comic Sans MS" pitchFamily="66" charset="0"/>
              </a:rPr>
              <a:t>concluded that all living things were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made of cells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Schwann also cofounded the cell theory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6386" name="Picture 2" descr="https://encrypted-tbn2.gstatic.com/images?q=tbn:ANd9GcQD6_OKdn0tqrWu0aYV9Z_otoZPQtXadXwyN-4pilFv5abC9TuK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438400"/>
            <a:ext cx="1800225" cy="2533651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4648200" y="2667000"/>
            <a:ext cx="18288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1628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latin typeface="Comic Sans MS" pitchFamily="66" charset="0"/>
              </a:rPr>
              <a:t>Cell Size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4648200" cy="434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 smtClean="0">
                <a:latin typeface="Comic Sans MS" pitchFamily="66" charset="0"/>
              </a:rPr>
              <a:t>Question:</a:t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>Are the cells in an elephant bigger, smaller, or about the same size as those in a mouse?</a:t>
            </a:r>
          </a:p>
        </p:txBody>
      </p:sp>
      <p:pic>
        <p:nvPicPr>
          <p:cNvPr id="140290" name="Picture 2" descr="https://encrypted-tbn1.gstatic.com/images?q=tbn:ANd9GcSdLT6Si26IpTOSqqiATgEz4J8UqDXSBMOnTiIR31rGh5AAs3hqt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981200"/>
            <a:ext cx="3233529" cy="2743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1628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latin typeface="Comic Sans MS" pitchFamily="66" charset="0"/>
              </a:rPr>
              <a:t>Cell Size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143000"/>
            <a:ext cx="5486400" cy="434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 smtClean="0">
                <a:latin typeface="Comic Sans MS" pitchFamily="66" charset="0"/>
              </a:rPr>
              <a:t>Question:</a:t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>Are the cells in an elephant bigger, smaller, or about the same size as those in a mouse?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838200" y="4648200"/>
            <a:ext cx="76200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87430" name="Text Box 6"/>
          <p:cNvSpPr txBox="1">
            <a:spLocks noChangeArrowheads="1"/>
          </p:cNvSpPr>
          <p:nvPr/>
        </p:nvSpPr>
        <p:spPr bwMode="auto">
          <a:xfrm>
            <a:off x="381000" y="4648200"/>
            <a:ext cx="83058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latin typeface="Comic Sans MS" pitchFamily="66" charset="0"/>
              </a:rPr>
              <a:t>About the same size, but …</a:t>
            </a:r>
          </a:p>
        </p:txBody>
      </p:sp>
      <p:sp>
        <p:nvSpPr>
          <p:cNvPr id="487431" name="Text Box 7"/>
          <p:cNvSpPr txBox="1">
            <a:spLocks noChangeArrowheads="1"/>
          </p:cNvSpPr>
          <p:nvPr/>
        </p:nvSpPr>
        <p:spPr bwMode="auto">
          <a:xfrm>
            <a:off x="533400" y="5334000"/>
            <a:ext cx="8153400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omic Sans MS" pitchFamily="66" charset="0"/>
              </a:rPr>
              <a:t>The elephant has MANY MORE cells than a mouse!</a:t>
            </a:r>
          </a:p>
        </p:txBody>
      </p:sp>
      <p:pic>
        <p:nvPicPr>
          <p:cNvPr id="134146" name="Picture 2" descr="https://encrypted-tbn3.gstatic.com/images?q=tbn:ANd9GcQsBgt8g-bFnsw3OkGYU30u3ExK_RxvTYbcQ5DvDa3P8lvwLF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914400"/>
            <a:ext cx="1905000" cy="21812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7" grpId="0" build="p"/>
      <p:bldP spid="487430" grpId="0"/>
      <p:bldP spid="48743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latin typeface="Comic Sans MS" pitchFamily="66" charset="0"/>
              </a:rPr>
              <a:t>Factors Affecting Cell Size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371600"/>
            <a:ext cx="8229600" cy="4191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Surface area </a:t>
            </a:r>
            <a:r>
              <a:rPr lang="en-US" sz="3200" dirty="0" smtClean="0">
                <a:latin typeface="Comic Sans MS" pitchFamily="66" charset="0"/>
              </a:rPr>
              <a:t>(plasma membrane surface) is determined by multiplying length times width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(L x W)</a:t>
            </a:r>
          </a:p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Volume</a:t>
            </a:r>
            <a:r>
              <a:rPr lang="en-US" sz="3200" dirty="0" smtClean="0">
                <a:latin typeface="Comic Sans MS" pitchFamily="66" charset="0"/>
              </a:rPr>
              <a:t> of a cell is determined by multiplying length times width times height (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L x W x H</a:t>
            </a:r>
            <a:r>
              <a:rPr lang="en-US" sz="3200" dirty="0" smtClean="0">
                <a:latin typeface="Comic Sans MS" pitchFamily="66" charset="0"/>
              </a:rPr>
              <a:t>)</a:t>
            </a:r>
          </a:p>
          <a:p>
            <a:pPr eaLnBrk="1" hangingPunct="1"/>
            <a:r>
              <a:rPr lang="en-US" sz="3200" dirty="0" smtClean="0">
                <a:latin typeface="Comic Sans MS" pitchFamily="66" charset="0"/>
              </a:rPr>
              <a:t>Therefore,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Volume increases FASTER </a:t>
            </a:r>
            <a:r>
              <a:rPr lang="en-US" sz="3200" dirty="0" smtClean="0">
                <a:latin typeface="Comic Sans MS" pitchFamily="66" charset="0"/>
              </a:rPr>
              <a:t>than the surface area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1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latin typeface="Comic Sans MS" pitchFamily="66" charset="0"/>
              </a:rPr>
              <a:t>Cell Size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143000"/>
            <a:ext cx="8153400" cy="20574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sz="3600" dirty="0" smtClean="0">
                <a:latin typeface="Comic Sans MS" pitchFamily="66" charset="0"/>
              </a:rPr>
              <a:t>When the surface area is no longer great enough to get rid of all the wastes and to get in enough food and water, then the 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cell must divide</a:t>
            </a:r>
          </a:p>
          <a:p>
            <a:pPr eaLnBrk="1" hangingPunct="1"/>
            <a:r>
              <a:rPr lang="en-US" sz="3600" dirty="0" smtClean="0">
                <a:latin typeface="Comic Sans MS" pitchFamily="66" charset="0"/>
              </a:rPr>
              <a:t>Therefore, the cells of an organism are 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close</a:t>
            </a:r>
            <a:r>
              <a:rPr lang="en-US" sz="3600" dirty="0" smtClean="0">
                <a:latin typeface="Comic Sans MS" pitchFamily="66" charset="0"/>
              </a:rPr>
              <a:t> in size</a:t>
            </a:r>
          </a:p>
        </p:txBody>
      </p:sp>
      <p:pic>
        <p:nvPicPr>
          <p:cNvPr id="136194" name="Picture 2" descr="https://encrypted-tbn1.gstatic.com/images?q=tbn:ANd9GcTseMnylaZrO6yd6xXEeIkarEqXZk6mMx1hUGMvumFYVHq6Ptk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276600"/>
            <a:ext cx="6731000" cy="28847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History of Cells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itchFamily="66" charset="0"/>
              </a:rPr>
              <a:t>In 1855, a German medical doctor named 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Rudolph Virchow</a:t>
            </a:r>
            <a:r>
              <a:rPr lang="en-US" dirty="0">
                <a:latin typeface="Comic Sans MS" pitchFamily="66" charset="0"/>
              </a:rPr>
              <a:t> observed, under the microscope, 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cells dividing</a:t>
            </a:r>
          </a:p>
          <a:p>
            <a:r>
              <a:rPr lang="en-US" dirty="0">
                <a:latin typeface="Comic Sans MS" pitchFamily="66" charset="0"/>
              </a:rPr>
              <a:t>He reasoned that all cells come from other pre-existing cells by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cell division</a:t>
            </a:r>
          </a:p>
          <a:p>
            <a:endParaRPr lang="en-US" dirty="0"/>
          </a:p>
        </p:txBody>
      </p:sp>
      <p:pic>
        <p:nvPicPr>
          <p:cNvPr id="4" name="Picture 4" descr="https://encrypted-tbn1.gstatic.com/images?q=tbn:ANd9GcTSqSj3m3Lj-NbACCOKb51wVZXKcB3PIuu9KCbzv44DutGISqj4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600200"/>
            <a:ext cx="1676400" cy="2295526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4114800" y="2667000"/>
            <a:ext cx="1905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Cell Theory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All living things are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made of cells</a:t>
            </a:r>
          </a:p>
          <a:p>
            <a:r>
              <a:rPr lang="en-US" dirty="0" smtClean="0">
                <a:latin typeface="Comic Sans MS" pitchFamily="66" charset="0"/>
              </a:rPr>
              <a:t>Cells are the basic unit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of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structure and function</a:t>
            </a:r>
            <a:r>
              <a:rPr lang="en-US" dirty="0" smtClean="0">
                <a:latin typeface="Comic Sans MS" pitchFamily="66" charset="0"/>
              </a:rPr>
              <a:t> in an organism (basic unit of life)</a:t>
            </a:r>
          </a:p>
          <a:p>
            <a:r>
              <a:rPr lang="en-US" dirty="0" smtClean="0">
                <a:latin typeface="Comic Sans MS" pitchFamily="66" charset="0"/>
              </a:rPr>
              <a:t>Cells come from the reproduction of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existing cells </a:t>
            </a:r>
            <a:r>
              <a:rPr lang="en-US" dirty="0" smtClean="0">
                <a:latin typeface="Comic Sans MS" pitchFamily="66" charset="0"/>
              </a:rPr>
              <a:t>(cell division)</a:t>
            </a:r>
          </a:p>
        </p:txBody>
      </p:sp>
      <p:pic>
        <p:nvPicPr>
          <p:cNvPr id="2050" name="Picture 2" descr="https://encrypted-tbn0.gstatic.com/images?q=tbn:ANd9GcSDktq5J_G0N_KxLdA4cFzyR7zdADGd9VPbZTqotkV0iwfYCGLV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09800"/>
            <a:ext cx="3847306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Wacky theory of cell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/>
              </a:rPr>
              <a:t>Cell </a:t>
            </a:r>
            <a:r>
              <a:rPr lang="en-US" dirty="0" smtClean="0">
                <a:hlinkClick r:id="rId2"/>
              </a:rPr>
              <a:t>Theory</a:t>
            </a:r>
            <a:endParaRPr lang="en-US" dirty="0" smtClean="0"/>
          </a:p>
          <a:p>
            <a:r>
              <a:rPr lang="en-US" dirty="0"/>
              <a:t>Click the link above or copy and paste the </a:t>
            </a:r>
            <a:r>
              <a:rPr lang="en-US" dirty="0" err="1"/>
              <a:t>url</a:t>
            </a:r>
            <a:r>
              <a:rPr lang="en-US" dirty="0"/>
              <a:t> into your web browser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15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Cell Sizes and Cell Types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latin typeface="Comic Sans MS" pitchFamily="66" charset="0"/>
                <a:ea typeface="新細明體" pitchFamily="18" charset="-120"/>
              </a:rPr>
              <a:t>Cells, the basic units of organisms, can </a:t>
            </a:r>
            <a:r>
              <a:rPr lang="en-US" altLang="zh-TW" b="1" dirty="0" smtClean="0">
                <a:solidFill>
                  <a:srgbClr val="FF0000"/>
                </a:solidFill>
                <a:latin typeface="Comic Sans MS" pitchFamily="66" charset="0"/>
                <a:ea typeface="新細明體" pitchFamily="18" charset="-120"/>
              </a:rPr>
              <a:t>only</a:t>
            </a:r>
            <a:r>
              <a:rPr lang="en-US" altLang="zh-TW" dirty="0" smtClean="0">
                <a:latin typeface="Comic Sans MS" pitchFamily="66" charset="0"/>
                <a:ea typeface="新細明體" pitchFamily="18" charset="-120"/>
              </a:rPr>
              <a:t> be observed under microscope</a:t>
            </a:r>
          </a:p>
          <a:p>
            <a:pPr algn="ctr"/>
            <a:r>
              <a:rPr lang="en-US" altLang="zh-TW" dirty="0" smtClean="0">
                <a:latin typeface="Comic Sans MS" pitchFamily="66" charset="0"/>
                <a:ea typeface="新細明體" pitchFamily="18" charset="-120"/>
              </a:rPr>
              <a:t>Three Basic types of cells include:</a:t>
            </a:r>
          </a:p>
          <a:p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533400" y="3352800"/>
          <a:ext cx="234315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點陣圖影像" r:id="rId3" imgW="2219313" imgH="2238342" progId="">
                  <p:embed/>
                </p:oleObj>
              </mc:Choice>
              <mc:Fallback>
                <p:oleObj name="點陣圖影像" r:id="rId3" imgW="2219313" imgH="2238342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352800"/>
                        <a:ext cx="2343150" cy="2362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3352800" y="3352800"/>
          <a:ext cx="2466975" cy="240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點陣圖影像" r:id="rId5" imgW="2771483" imgH="2705372" progId="">
                  <p:embed/>
                </p:oleObj>
              </mc:Choice>
              <mc:Fallback>
                <p:oleObj name="點陣圖影像" r:id="rId5" imgW="2771483" imgH="2705372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352800"/>
                        <a:ext cx="2466975" cy="24082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64587" y="5791200"/>
            <a:ext cx="1404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b="1" dirty="0">
                <a:solidFill>
                  <a:srgbClr val="FF0000"/>
                </a:solidFill>
                <a:latin typeface="Comic Sans MS" pitchFamily="66" charset="0"/>
                <a:ea typeface="華康新儷粗黑" pitchFamily="34" charset="-120"/>
              </a:rPr>
              <a:t>Animal Cell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015056" y="5791200"/>
            <a:ext cx="12250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b="1" dirty="0">
                <a:solidFill>
                  <a:srgbClr val="FF0000"/>
                </a:solidFill>
                <a:latin typeface="Comic Sans MS" pitchFamily="66" charset="0"/>
                <a:ea typeface="華康新儷粗黑" pitchFamily="34" charset="-120"/>
              </a:rPr>
              <a:t>Plant Cell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867400" y="5864781"/>
            <a:ext cx="26670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Bacterial Cell</a:t>
            </a:r>
          </a:p>
        </p:txBody>
      </p:sp>
      <p:pic>
        <p:nvPicPr>
          <p:cNvPr id="9" name="Picture 13" descr="bacteria222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3352800"/>
            <a:ext cx="2286000" cy="2400300"/>
          </a:xfrm>
          <a:prstGeom prst="rect">
            <a:avLst/>
          </a:prstGeom>
          <a:noFill/>
          <a:ln w="9525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745</TotalTime>
  <Words>1441</Words>
  <Application>Microsoft Office PowerPoint</Application>
  <PresentationFormat>On-screen Show (4:3)</PresentationFormat>
  <Paragraphs>285</Paragraphs>
  <Slides>53</Slides>
  <Notes>33</Notes>
  <HiddenSlides>0</HiddenSlides>
  <MMClips>2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6" baseType="lpstr">
      <vt:lpstr>Arial</vt:lpstr>
      <vt:lpstr>Calibri</vt:lpstr>
      <vt:lpstr>Century Schoolbook</vt:lpstr>
      <vt:lpstr>Comic Sans MS</vt:lpstr>
      <vt:lpstr>華康新儷粗黑</vt:lpstr>
      <vt:lpstr>新細明體</vt:lpstr>
      <vt:lpstr>新細明體</vt:lpstr>
      <vt:lpstr>Symbol</vt:lpstr>
      <vt:lpstr>Times New Roman</vt:lpstr>
      <vt:lpstr>Wingdings</vt:lpstr>
      <vt:lpstr>Wingdings 2</vt:lpstr>
      <vt:lpstr>Oriel</vt:lpstr>
      <vt:lpstr>點陣圖影像</vt:lpstr>
      <vt:lpstr>Cell Structure and Function</vt:lpstr>
      <vt:lpstr>History of Cells</vt:lpstr>
      <vt:lpstr>History of Cells</vt:lpstr>
      <vt:lpstr>History of Cells</vt:lpstr>
      <vt:lpstr>History of Cells</vt:lpstr>
      <vt:lpstr>History of Cells</vt:lpstr>
      <vt:lpstr>Cell Theory</vt:lpstr>
      <vt:lpstr>Wacky theory of cell history</vt:lpstr>
      <vt:lpstr>Cell Sizes and Cell Types</vt:lpstr>
      <vt:lpstr>Number of Cells </vt:lpstr>
      <vt:lpstr>Simple versus Complex Cells</vt:lpstr>
      <vt:lpstr>Prokaryote</vt:lpstr>
      <vt:lpstr>Simple versus Complex Cells</vt:lpstr>
      <vt:lpstr>Eukaryotic Cell</vt:lpstr>
      <vt:lpstr>Prokaryotes vs Eukaryotes</vt:lpstr>
      <vt:lpstr>YouTube Video:  The Grand Cell Tour</vt:lpstr>
      <vt:lpstr>Cell Structure and Function</vt:lpstr>
      <vt:lpstr>Organelles</vt:lpstr>
      <vt:lpstr>Cell or Plasma Membrane</vt:lpstr>
      <vt:lpstr>Phospholipids</vt:lpstr>
      <vt:lpstr>Cell Membrane in Plants</vt:lpstr>
      <vt:lpstr>Cell Wall</vt:lpstr>
      <vt:lpstr>Cell Wall</vt:lpstr>
      <vt:lpstr>Cytoplasm of a Cell </vt:lpstr>
      <vt:lpstr>More on Cytoplasm</vt:lpstr>
      <vt:lpstr>The Control Organelle - Nucleus</vt:lpstr>
      <vt:lpstr>More on the Nucleus</vt:lpstr>
      <vt:lpstr>Inside the Nucleus -</vt:lpstr>
      <vt:lpstr>What Does DNA do?</vt:lpstr>
      <vt:lpstr>Nuclear Envelope</vt:lpstr>
      <vt:lpstr>Nucleolus</vt:lpstr>
      <vt:lpstr>Centrioles</vt:lpstr>
      <vt:lpstr>Cell organelles - Youtube</vt:lpstr>
      <vt:lpstr>Mitochondrion (plural = mitochondria)</vt:lpstr>
      <vt:lpstr>What do mitochondria do?</vt:lpstr>
      <vt:lpstr>Endoplasmic Reticulum - ER</vt:lpstr>
      <vt:lpstr>Rough Endoplasmic Reticulum (Rough ER)</vt:lpstr>
      <vt:lpstr>Smooth Endoplasmic Reticulum</vt:lpstr>
      <vt:lpstr>Functions of the Smooth ER</vt:lpstr>
      <vt:lpstr>Ribosomes</vt:lpstr>
      <vt:lpstr>Ribosomes</vt:lpstr>
      <vt:lpstr>Golgi Bodies</vt:lpstr>
      <vt:lpstr>Lysosomes</vt:lpstr>
      <vt:lpstr>Cilia &amp; Flagella</vt:lpstr>
      <vt:lpstr>Vacuoles</vt:lpstr>
      <vt:lpstr>Cell Structure and Function</vt:lpstr>
      <vt:lpstr>Chloroplasts</vt:lpstr>
      <vt:lpstr>Chloroplasts</vt:lpstr>
      <vt:lpstr>Chloroplasts</vt:lpstr>
      <vt:lpstr>Cell Size</vt:lpstr>
      <vt:lpstr>Cell Size</vt:lpstr>
      <vt:lpstr>Factors Affecting Cell Size</vt:lpstr>
      <vt:lpstr>Cell Size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 and Cellular Structure</dc:title>
  <dc:creator>Leigh Nicolella</dc:creator>
  <cp:lastModifiedBy>Jones Malissa S</cp:lastModifiedBy>
  <cp:revision>67</cp:revision>
  <dcterms:created xsi:type="dcterms:W3CDTF">2012-09-25T12:39:42Z</dcterms:created>
  <dcterms:modified xsi:type="dcterms:W3CDTF">2018-09-04T02:36:57Z</dcterms:modified>
</cp:coreProperties>
</file>