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js.com/agility/CoAX/Safari-Park/elephants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unmr.wustl.edu/EduDev/LabTutorials/Buffer/images/Fluids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suzy.co.nz/images/Sworld/sw2images/Caterpillar072/Caterpillar%20Emerge.jpg&amp;imgrefurl=http://www.suzy.co.nz/sw2_caterpillar072.htm&amp;h=176&amp;w=220&amp;prev=/images?q=caterpillar&amp;start=20&amp;num=20&amp;hl%2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g.srs.com/directorates/anthrax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www.wnrmag.com/images/photo/1999/aug99/disjunct/fern.jpg" TargetMode="External"/><Relationship Id="rId7" Type="http://schemas.openxmlformats.org/officeDocument/2006/relationships/hyperlink" Target="http://microscopy.fsu.edu/cells/plants/images/plantcell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hyperlink" Target="http://www.rrz.uni-hamburg.de/biologie/b_online/fo04/2vergrzw.jpg" TargetMode="Externa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bc.sympatico.ca/micron/microscope/division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304800" y="304800"/>
            <a:ext cx="8382000" cy="106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What Does it Mean to Be Alive?</a:t>
            </a:r>
          </a:p>
        </p:txBody>
      </p:sp>
      <p:sp>
        <p:nvSpPr>
          <p:cNvPr id="89" name="Google Shape;89;p13"/>
          <p:cNvSpPr/>
          <p:nvPr/>
        </p:nvSpPr>
        <p:spPr>
          <a:xfrm>
            <a:off x="1524000" y="5410200"/>
            <a:ext cx="6172200" cy="838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The Characteristics of Life</a:t>
            </a:r>
          </a:p>
        </p:txBody>
      </p:sp>
      <p:pic>
        <p:nvPicPr>
          <p:cNvPr id="90" name="Google Shape;90;p13" descr="http://www.objs.com/agility/CoAX/Safari-Park/elephants2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33600" y="1524000"/>
            <a:ext cx="4953000" cy="3611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/>
        </p:nvSpPr>
        <p:spPr>
          <a:xfrm>
            <a:off x="3048000" y="304800"/>
            <a:ext cx="28194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Metabolism</a:t>
            </a:r>
            <a:endParaRPr/>
          </a:p>
        </p:txBody>
      </p:sp>
      <p:sp>
        <p:nvSpPr>
          <p:cNvPr id="167" name="Google Shape;167;p22"/>
          <p:cNvSpPr txBox="1"/>
          <p:nvPr/>
        </p:nvSpPr>
        <p:spPr>
          <a:xfrm>
            <a:off x="533400" y="990600"/>
            <a:ext cx="7010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total of all chemical reactions in an organism</a:t>
            </a:r>
            <a:endParaRPr/>
          </a:p>
        </p:txBody>
      </p:sp>
      <p:sp>
        <p:nvSpPr>
          <p:cNvPr id="168" name="Google Shape;168;p22"/>
          <p:cNvSpPr txBox="1"/>
          <p:nvPr/>
        </p:nvSpPr>
        <p:spPr>
          <a:xfrm>
            <a:off x="609600" y="2133600"/>
            <a:ext cx="701040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Anabolism + Catabolism =  Metabolism</a:t>
            </a:r>
            <a:endParaRPr/>
          </a:p>
        </p:txBody>
      </p:sp>
      <p:pic>
        <p:nvPicPr>
          <p:cNvPr id="169" name="Google Shape;169;p22" descr="http://www.slic2.wsu.edu:82/hurlbert/micro101/images/meta4a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2819400"/>
            <a:ext cx="4800600" cy="381793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2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/>
        </p:nvSpPr>
        <p:spPr>
          <a:xfrm>
            <a:off x="304800" y="1219200"/>
            <a:ext cx="7620000" cy="5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sp>
        <p:nvSpPr>
          <p:cNvPr id="176" name="Google Shape;176;p23"/>
          <p:cNvSpPr txBox="1"/>
          <p:nvPr/>
        </p:nvSpPr>
        <p:spPr>
          <a:xfrm>
            <a:off x="381000" y="1295400"/>
            <a:ext cx="76962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Homeostasis is a stable state of conditions in the body that are necessary for life</a:t>
            </a:r>
            <a:endParaRPr/>
          </a:p>
        </p:txBody>
      </p:sp>
      <p:sp>
        <p:nvSpPr>
          <p:cNvPr id="177" name="Google Shape;177;p23"/>
          <p:cNvSpPr txBox="1"/>
          <p:nvPr/>
        </p:nvSpPr>
        <p:spPr>
          <a:xfrm>
            <a:off x="381000" y="3352800"/>
            <a:ext cx="3429000" cy="264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temperature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volume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 balance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balance</a:t>
            </a:r>
            <a:endParaRPr/>
          </a:p>
          <a:p>
            <a:pPr marL="0" marR="0" lvl="0" indent="1524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8" name="Google Shape;178;p23" descr="Fluids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9600" y="2667000"/>
            <a:ext cx="3962400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3"/>
          <p:cNvSpPr/>
          <p:nvPr/>
        </p:nvSpPr>
        <p:spPr>
          <a:xfrm>
            <a:off x="381000" y="228600"/>
            <a:ext cx="8382000" cy="762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Organisms Maintain Homeostasis</a:t>
            </a:r>
          </a:p>
        </p:txBody>
      </p:sp>
      <p:sp>
        <p:nvSpPr>
          <p:cNvPr id="180" name="Google Shape;180;p23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/>
          <p:nvPr/>
        </p:nvSpPr>
        <p:spPr>
          <a:xfrm>
            <a:off x="304800" y="304800"/>
            <a:ext cx="8458200" cy="838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Organisms Pass Along Hereditary Traits</a:t>
            </a:r>
          </a:p>
        </p:txBody>
      </p:sp>
      <p:pic>
        <p:nvPicPr>
          <p:cNvPr id="186" name="Google Shape;18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662650"/>
            <a:ext cx="4453500" cy="280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4"/>
          <p:cNvSpPr txBox="1"/>
          <p:nvPr/>
        </p:nvSpPr>
        <p:spPr>
          <a:xfrm>
            <a:off x="228600" y="1371600"/>
            <a:ext cx="8915400" cy="18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Chromosomes containing genes carry hereditary information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Genes are composed of DNA</a:t>
            </a:r>
            <a:endParaRPr sz="2800" b="1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Heredity is the reason children resemble their parents</a:t>
            </a:r>
            <a:endParaRPr/>
          </a:p>
        </p:txBody>
      </p:sp>
      <p:sp>
        <p:nvSpPr>
          <p:cNvPr id="188" name="Google Shape;188;p24"/>
          <p:cNvSpPr txBox="1"/>
          <p:nvPr/>
        </p:nvSpPr>
        <p:spPr>
          <a:xfrm>
            <a:off x="5334000" y="3505200"/>
            <a:ext cx="3581400" cy="2227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Mutations change DNA code and can be passed from generation to generation</a:t>
            </a:r>
            <a:endParaRPr/>
          </a:p>
        </p:txBody>
      </p:sp>
      <p:sp>
        <p:nvSpPr>
          <p:cNvPr id="189" name="Google Shape;189;p24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0" name="Google Shape;19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3100" y="1820875"/>
            <a:ext cx="33909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/>
          <p:nvPr/>
        </p:nvSpPr>
        <p:spPr>
          <a:xfrm>
            <a:off x="295275" y="457200"/>
            <a:ext cx="8543927" cy="106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Living Things Respond to Their Environment</a:t>
            </a:r>
          </a:p>
        </p:txBody>
      </p:sp>
      <p:sp>
        <p:nvSpPr>
          <p:cNvPr id="196" name="Google Shape;196;p25"/>
          <p:cNvSpPr txBox="1"/>
          <p:nvPr/>
        </p:nvSpPr>
        <p:spPr>
          <a:xfrm>
            <a:off x="381000" y="1789113"/>
            <a:ext cx="3886200" cy="48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Organisms react to stimuli</a:t>
            </a: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Temperature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Odor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Sound 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Gravity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Pressure</a:t>
            </a:r>
            <a:endParaRPr/>
          </a:p>
        </p:txBody>
      </p:sp>
      <p:sp>
        <p:nvSpPr>
          <p:cNvPr id="197" name="Google Shape;197;p25"/>
          <p:cNvSpPr txBox="1"/>
          <p:nvPr/>
        </p:nvSpPr>
        <p:spPr>
          <a:xfrm>
            <a:off x="4648200" y="1524000"/>
            <a:ext cx="3962400" cy="11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example is a plant’s leaves and stems growing toward light</a:t>
            </a:r>
            <a:endParaRPr/>
          </a:p>
        </p:txBody>
      </p:sp>
      <p:pic>
        <p:nvPicPr>
          <p:cNvPr id="198" name="Google Shape;198;p25" descr="http://www.charlies-web.com/define/pp1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2901950"/>
            <a:ext cx="5486400" cy="384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5"/>
          <p:cNvSpPr txBox="1"/>
          <p:nvPr/>
        </p:nvSpPr>
        <p:spPr>
          <a:xfrm>
            <a:off x="0" y="0"/>
            <a:ext cx="533400" cy="584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/>
          <p:nvPr/>
        </p:nvSpPr>
        <p:spPr>
          <a:xfrm>
            <a:off x="386300" y="393050"/>
            <a:ext cx="8295197" cy="8385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Living Things Grow &amp; Develop</a:t>
            </a:r>
          </a:p>
        </p:txBody>
      </p:sp>
      <p:sp>
        <p:nvSpPr>
          <p:cNvPr id="205" name="Google Shape;205;p26"/>
          <p:cNvSpPr txBox="1"/>
          <p:nvPr/>
        </p:nvSpPr>
        <p:spPr>
          <a:xfrm>
            <a:off x="152400" y="1676400"/>
            <a:ext cx="8763000" cy="17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Growth means to </a:t>
            </a:r>
            <a:r>
              <a:rPr lang="en-US" sz="36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</a:t>
            </a:r>
            <a:endParaRPr sz="3600" b="1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bigger in size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involves </a:t>
            </a:r>
            <a:r>
              <a:rPr lang="en-US" sz="36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change in the physical form or physiological make-up of an organism</a:t>
            </a:r>
            <a:endParaRPr/>
          </a:p>
        </p:txBody>
      </p:sp>
      <p:pic>
        <p:nvPicPr>
          <p:cNvPr id="206" name="Google Shape;206;p26" descr="http://www.suzy.co.nz/images/Sworld/sw2images/Caterpillar072/Caterpillar%20Emerge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91575" y="5117994"/>
            <a:ext cx="2175000" cy="17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6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8" name="Google Shape;208;p26" descr="elephan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48125" y="1300450"/>
            <a:ext cx="3322500" cy="249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/>
          <p:nvPr/>
        </p:nvSpPr>
        <p:spPr>
          <a:xfrm>
            <a:off x="533400" y="304800"/>
            <a:ext cx="8001599" cy="762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Living Things Adapt to Their</a:t>
            </a:r>
          </a:p>
        </p:txBody>
      </p:sp>
      <p:sp>
        <p:nvSpPr>
          <p:cNvPr id="214" name="Google Shape;214;p27"/>
          <p:cNvSpPr/>
          <p:nvPr/>
        </p:nvSpPr>
        <p:spPr>
          <a:xfrm>
            <a:off x="533400" y="1219200"/>
            <a:ext cx="8001000" cy="762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Environment Through Evolution</a:t>
            </a:r>
          </a:p>
        </p:txBody>
      </p:sp>
      <p:sp>
        <p:nvSpPr>
          <p:cNvPr id="215" name="Google Shape;215;p27"/>
          <p:cNvSpPr txBox="1"/>
          <p:nvPr/>
        </p:nvSpPr>
        <p:spPr>
          <a:xfrm>
            <a:off x="381000" y="2286000"/>
            <a:ext cx="28194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Adaptation</a:t>
            </a:r>
            <a:endParaRPr/>
          </a:p>
        </p:txBody>
      </p:sp>
      <p:sp>
        <p:nvSpPr>
          <p:cNvPr id="216" name="Google Shape;216;p27"/>
          <p:cNvSpPr txBox="1"/>
          <p:nvPr/>
        </p:nvSpPr>
        <p:spPr>
          <a:xfrm>
            <a:off x="228600" y="3124200"/>
            <a:ext cx="4800600" cy="286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process that </a:t>
            </a: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enables organisms to become better suited to their environment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Species obtain adaptations </a:t>
            </a: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evolution over extremely long periods of time</a:t>
            </a:r>
            <a:endParaRPr/>
          </a:p>
        </p:txBody>
      </p:sp>
      <p:pic>
        <p:nvPicPr>
          <p:cNvPr id="217" name="Google Shape;217;p27" descr="http://www.inhandmuseum.com/Dinosauria/Shared/Images/Geologic_Timelin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2057400"/>
            <a:ext cx="337185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/>
          <p:nvPr/>
        </p:nvSpPr>
        <p:spPr>
          <a:xfrm>
            <a:off x="1828800" y="228600"/>
            <a:ext cx="5715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Example of Adaptation</a:t>
            </a: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457200" y="5562600"/>
            <a:ext cx="8382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Desert plants have succulent waxy leaves and stems to store water and reduce water loss</a:t>
            </a:r>
            <a:endParaRPr/>
          </a:p>
        </p:txBody>
      </p:sp>
      <p:pic>
        <p:nvPicPr>
          <p:cNvPr id="225" name="Google Shape;225;p28" descr="http://www.ridgenet.net/~rwatters/cactu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914400"/>
            <a:ext cx="6248400" cy="468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1371600" y="152400"/>
            <a:ext cx="6400800" cy="6096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Impact"/>
              </a:rPr>
              <a:t>Life!!!</a:t>
            </a:r>
          </a:p>
        </p:txBody>
      </p:sp>
      <p:sp>
        <p:nvSpPr>
          <p:cNvPr id="97" name="Google Shape;97;p14"/>
          <p:cNvSpPr txBox="1"/>
          <p:nvPr/>
        </p:nvSpPr>
        <p:spPr>
          <a:xfrm>
            <a:off x="381000" y="914400"/>
            <a:ext cx="8077200" cy="5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living things share some basic properties.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381000" y="1600200"/>
            <a:ext cx="8382000" cy="504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Cellular Organization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Reproduction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Metabolism (Obtain and Use Energy)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Homeostasis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Heredity (DNA)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Responsiveness to Their Environment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Growth and Development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 Through Evolution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838200" y="152400"/>
            <a:ext cx="7191823" cy="914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66699"/>
                </a:solidFill>
                <a:latin typeface="Times New Roman"/>
              </a:rPr>
              <a:t>All Living Things are Made Up of Cells</a:t>
            </a:r>
          </a:p>
        </p:txBody>
      </p:sp>
      <p:sp>
        <p:nvSpPr>
          <p:cNvPr id="104" name="Google Shape;104;p15"/>
          <p:cNvSpPr txBox="1"/>
          <p:nvPr/>
        </p:nvSpPr>
        <p:spPr>
          <a:xfrm>
            <a:off x="0" y="1905000"/>
            <a:ext cx="4953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Unicellular Organisms</a:t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838200" y="2514600"/>
            <a:ext cx="7620000" cy="116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Entire organism is made up of one single cell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Bacteria and protists</a:t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762000" y="4191000"/>
            <a:ext cx="822960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07" name="Google Shape;107;p15" descr="anthrax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0200" y="3884613"/>
            <a:ext cx="2743200" cy="272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5"/>
          <p:cNvSpPr txBox="1"/>
          <p:nvPr/>
        </p:nvSpPr>
        <p:spPr>
          <a:xfrm>
            <a:off x="0" y="1143000"/>
            <a:ext cx="861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Smallest unit capable of all life functions</a:t>
            </a:r>
            <a:endParaRPr/>
          </a:p>
        </p:txBody>
      </p:sp>
      <p:pic>
        <p:nvPicPr>
          <p:cNvPr id="109" name="Google Shape;10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1000" y="3810000"/>
            <a:ext cx="3886200" cy="287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/>
          <p:nvPr/>
        </p:nvSpPr>
        <p:spPr>
          <a:xfrm>
            <a:off x="228600" y="228600"/>
            <a:ext cx="49974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Multicellular Organisms</a:t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>
            <a:off x="304800" y="914400"/>
            <a:ext cx="563880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organism is made up of many cells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Cells have specialized functions within the organism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✓"/>
            </a:pPr>
            <a:endParaRPr sz="2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7" name="Google Shape;117;p16" descr="http://www.wnrmag.com/images/photo/1999/aug99/disjunct/fern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" y="3124200"/>
            <a:ext cx="3810000" cy="3278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 descr="http://www.rrz.uni-hamburg.de/biologie/b_online/fo04/2vergrzw.jpg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67400" y="304800"/>
            <a:ext cx="3006725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6" descr="http://microscopy.fsu.edu/cells/plants/images/plantcell.jpg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876800" y="2895600"/>
            <a:ext cx="3886200" cy="3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>
            <a:off x="381000" y="304800"/>
            <a:ext cx="8077887" cy="762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Living Things Reproduce</a:t>
            </a:r>
          </a:p>
        </p:txBody>
      </p:sp>
      <p:sp>
        <p:nvSpPr>
          <p:cNvPr id="125" name="Google Shape;125;p17"/>
          <p:cNvSpPr txBox="1"/>
          <p:nvPr/>
        </p:nvSpPr>
        <p:spPr>
          <a:xfrm>
            <a:off x="152400" y="1295400"/>
            <a:ext cx="8610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Reproduction is the process of producing new organisms of the same type</a:t>
            </a:r>
            <a:endParaRPr/>
          </a:p>
        </p:txBody>
      </p:sp>
      <p:sp>
        <p:nvSpPr>
          <p:cNvPr id="126" name="Google Shape;126;p17"/>
          <p:cNvSpPr txBox="1"/>
          <p:nvPr/>
        </p:nvSpPr>
        <p:spPr>
          <a:xfrm>
            <a:off x="152400" y="2362200"/>
            <a:ext cx="5257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Asexual Reproduction</a:t>
            </a:r>
            <a:endParaRPr/>
          </a:p>
        </p:txBody>
      </p:sp>
      <p:sp>
        <p:nvSpPr>
          <p:cNvPr id="127" name="Google Shape;127;p17"/>
          <p:cNvSpPr txBox="1"/>
          <p:nvPr/>
        </p:nvSpPr>
        <p:spPr>
          <a:xfrm>
            <a:off x="685800" y="3124200"/>
            <a:ext cx="822960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single parent organism reproducing by itself</a:t>
            </a:r>
            <a:endParaRPr/>
          </a:p>
        </p:txBody>
      </p:sp>
      <p:pic>
        <p:nvPicPr>
          <p:cNvPr id="128" name="Google Shape;128;p17" descr="http://www3.bc.sympatico.ca/micron/microscope/division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90800" y="3733800"/>
            <a:ext cx="3810000" cy="2860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/>
        </p:nvSpPr>
        <p:spPr>
          <a:xfrm>
            <a:off x="304800" y="304800"/>
            <a:ext cx="6019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Sexual Reproduction</a:t>
            </a:r>
            <a:endParaRPr/>
          </a:p>
        </p:txBody>
      </p:sp>
      <p:sp>
        <p:nvSpPr>
          <p:cNvPr id="135" name="Google Shape;135;p18"/>
          <p:cNvSpPr txBox="1"/>
          <p:nvPr/>
        </p:nvSpPr>
        <p:spPr>
          <a:xfrm>
            <a:off x="457200" y="990600"/>
            <a:ext cx="830580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different parent organisms contribute genetic information 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Involves the combination of male and female sex cells</a:t>
            </a:r>
            <a:endParaRPr/>
          </a:p>
        </p:txBody>
      </p:sp>
      <p:pic>
        <p:nvPicPr>
          <p:cNvPr id="136" name="Google Shape;136;p18" descr="http://www.photosbystevenjbrown.com/animal/e_penguin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2667000"/>
            <a:ext cx="5029200" cy="3811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/>
          <p:nvPr/>
        </p:nvSpPr>
        <p:spPr>
          <a:xfrm>
            <a:off x="457200" y="228600"/>
            <a:ext cx="8382498" cy="106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36699"/>
                </a:solidFill>
                <a:latin typeface="Times New Roman"/>
              </a:rPr>
              <a:t>All Living Things Obtain and Use Energy</a:t>
            </a:r>
          </a:p>
        </p:txBody>
      </p:sp>
      <p:sp>
        <p:nvSpPr>
          <p:cNvPr id="142" name="Google Shape;142;p19"/>
          <p:cNvSpPr txBox="1"/>
          <p:nvPr/>
        </p:nvSpPr>
        <p:spPr>
          <a:xfrm>
            <a:off x="533400" y="1371600"/>
            <a:ext cx="7543800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Living organisms need </a:t>
            </a:r>
            <a:r>
              <a:rPr lang="en-US" sz="36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energy to grow, develop, repair, and reproduce</a:t>
            </a:r>
            <a:endParaRPr/>
          </a:p>
        </p:txBody>
      </p:sp>
      <p:pic>
        <p:nvPicPr>
          <p:cNvPr id="143" name="Google Shape;143;p19" descr="http://www.iwebquest.com/oceans/images/ot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2743200"/>
            <a:ext cx="5715000" cy="388143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9"/>
          <p:cNvSpPr txBox="1"/>
          <p:nvPr/>
        </p:nvSpPr>
        <p:spPr>
          <a:xfrm>
            <a:off x="0" y="0"/>
            <a:ext cx="533400" cy="584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/>
        </p:nvSpPr>
        <p:spPr>
          <a:xfrm>
            <a:off x="3200400" y="381000"/>
            <a:ext cx="23622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Anabolism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228600" y="1295400"/>
            <a:ext cx="8610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of building up complex substances from simpler substances</a:t>
            </a: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" y="2514600"/>
            <a:ext cx="7696200" cy="116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Building up cells and cellular components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Photosynthesis</a:t>
            </a:r>
            <a:endParaRPr/>
          </a:p>
        </p:txBody>
      </p:sp>
      <p:pic>
        <p:nvPicPr>
          <p:cNvPr id="152" name="Google Shape;152;p20" descr="http://www.geog.ouc.bc.ca/physgeog/contents/images/photosynthesi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276600"/>
            <a:ext cx="5349875" cy="3074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/>
        </p:nvSpPr>
        <p:spPr>
          <a:xfrm>
            <a:off x="3124200" y="304800"/>
            <a:ext cx="2667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Catabolism</a:t>
            </a:r>
            <a:endParaRPr/>
          </a:p>
        </p:txBody>
      </p:sp>
      <p:sp>
        <p:nvSpPr>
          <p:cNvPr id="158" name="Google Shape;158;p21"/>
          <p:cNvSpPr txBox="1"/>
          <p:nvPr/>
        </p:nvSpPr>
        <p:spPr>
          <a:xfrm>
            <a:off x="381000" y="1752600"/>
            <a:ext cx="792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21"/>
          <p:cNvSpPr txBox="1"/>
          <p:nvPr/>
        </p:nvSpPr>
        <p:spPr>
          <a:xfrm>
            <a:off x="533400" y="1066800"/>
            <a:ext cx="8001000" cy="155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of breaking down complex substances into simpler substances to release energy</a:t>
            </a:r>
            <a:endParaRPr/>
          </a:p>
        </p:txBody>
      </p:sp>
      <p:sp>
        <p:nvSpPr>
          <p:cNvPr id="160" name="Google Shape;160;p21"/>
          <p:cNvSpPr txBox="1"/>
          <p:nvPr/>
        </p:nvSpPr>
        <p:spPr>
          <a:xfrm>
            <a:off x="685800" y="2819400"/>
            <a:ext cx="6781800" cy="116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Digestion</a:t>
            </a:r>
            <a:endParaRPr/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✓"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Cellular Respiration</a:t>
            </a:r>
            <a:endParaRPr/>
          </a:p>
        </p:txBody>
      </p:sp>
      <p:pic>
        <p:nvPicPr>
          <p:cNvPr id="161" name="Google Shape;161;p21" descr="http://www.aps.uoguelph.ca/~gking/nutrition.htg/digestion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2382250"/>
            <a:ext cx="3429000" cy="418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Impact</vt:lpstr>
      <vt:lpstr>Noto Sans Symbols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Jones Malissa S</cp:lastModifiedBy>
  <cp:revision>1</cp:revision>
  <dcterms:modified xsi:type="dcterms:W3CDTF">2018-08-20T12:02:23Z</dcterms:modified>
</cp:coreProperties>
</file>