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0" r:id="rId5"/>
    <p:sldId id="269" r:id="rId6"/>
    <p:sldId id="259" r:id="rId7"/>
    <p:sldId id="260" r:id="rId8"/>
    <p:sldId id="261" r:id="rId9"/>
    <p:sldId id="271" r:id="rId10"/>
    <p:sldId id="272" r:id="rId11"/>
    <p:sldId id="263" r:id="rId12"/>
    <p:sldId id="264" r:id="rId13"/>
    <p:sldId id="265" r:id="rId14"/>
    <p:sldId id="266" r:id="rId15"/>
    <p:sldId id="267" r:id="rId16"/>
    <p:sldId id="268" r:id="rId17"/>
    <p:sldId id="273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7"/>
    <p:restoredTop sz="92409"/>
  </p:normalViewPr>
  <p:slideViewPr>
    <p:cSldViewPr>
      <p:cViewPr varScale="1">
        <p:scale>
          <a:sx n="63" d="100"/>
          <a:sy n="63" d="100"/>
        </p:scale>
        <p:origin x="137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62D49C-3148-42D4-9C6A-7B61A90920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BDBDA8-0B2D-49F6-931C-48D4EC6B12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5704D6-0E89-4FAD-B609-BED56AD70A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85435F-A199-469B-90EE-D2D32D10DA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D3CD95-6F45-4822-BF17-FA6689E315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51B24E-549C-43E6-A5CF-D655858756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FB41E6-971E-49E7-9928-572B605177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3D640E-99BC-431A-B5C6-46F80AA1E2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1D52A2-D920-4DE8-842E-1A7192FE6F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69FEBA-2D7D-4265-B409-9FFD8DD74D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93E32A-6AD2-4C90-9DFE-E12E2E205F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56DA285-9BD2-4F66-801C-21B2012C3A06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wibgNGe4aY" TargetMode="External"/><Relationship Id="rId2" Type="http://schemas.openxmlformats.org/officeDocument/2006/relationships/hyperlink" Target="http://nobelprize.org/educational/medicine/dna_double_helix/dnaheli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5MQdXjRPHmQ&amp;feature=youtu.b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81001"/>
            <a:ext cx="9144000" cy="1803399"/>
          </a:xfrm>
        </p:spPr>
        <p:txBody>
          <a:bodyPr/>
          <a:lstStyle/>
          <a:p>
            <a:r>
              <a:rPr lang="en-US" sz="5400" b="1" dirty="0"/>
              <a:t>DNA &amp; </a:t>
            </a:r>
            <a:r>
              <a:rPr lang="en-US" sz="5400" b="1" dirty="0" smtClean="0"/>
              <a:t>RNA Guided Notes</a:t>
            </a:r>
            <a:endParaRPr lang="en-US" sz="5400" b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886200"/>
            <a:ext cx="6400800" cy="1752600"/>
          </a:xfrm>
        </p:spPr>
        <p:txBody>
          <a:bodyPr/>
          <a:lstStyle/>
          <a:p>
            <a:r>
              <a:rPr lang="en-US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1200"/>
            <a:ext cx="9144000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r>
              <a:rPr lang="en-US" sz="5400" b="1" dirty="0">
                <a:solidFill>
                  <a:schemeClr val="tx1"/>
                </a:solidFill>
              </a:rPr>
              <a:t>RNA</a:t>
            </a:r>
          </a:p>
        </p:txBody>
      </p:sp>
      <p:pic>
        <p:nvPicPr>
          <p:cNvPr id="2048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600200"/>
            <a:ext cx="9144000" cy="5257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r>
              <a:rPr lang="en-US" sz="5400" b="1" dirty="0">
                <a:solidFill>
                  <a:schemeClr val="tx1"/>
                </a:solidFill>
              </a:rPr>
              <a:t>DNA vs RNA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4953000" cy="4525963"/>
          </a:xfrm>
        </p:spPr>
        <p:txBody>
          <a:bodyPr/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DNA</a:t>
            </a:r>
          </a:p>
          <a:p>
            <a:pPr lvl="1"/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Double stranded</a:t>
            </a:r>
          </a:p>
          <a:p>
            <a:pPr lvl="1"/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Thymine present</a:t>
            </a:r>
          </a:p>
          <a:p>
            <a:pPr lvl="1"/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Uracil absent</a:t>
            </a:r>
          </a:p>
          <a:p>
            <a:pPr lvl="1">
              <a:buFontTx/>
              <a:buNone/>
            </a:pP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buFontTx/>
              <a:buNone/>
            </a:pP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Thymine-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is part of the DNA that is represented by G-C-A-T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495800" cy="4525963"/>
          </a:xfrm>
        </p:spPr>
        <p:txBody>
          <a:bodyPr/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RNA</a:t>
            </a:r>
          </a:p>
          <a:p>
            <a:pPr lvl="1"/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Single stranded</a:t>
            </a:r>
          </a:p>
          <a:p>
            <a:pPr lvl="1"/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Thymine absent</a:t>
            </a:r>
          </a:p>
          <a:p>
            <a:pPr lvl="1"/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Uracil present</a:t>
            </a:r>
          </a:p>
          <a:p>
            <a:pPr lvl="1"/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buFontTx/>
              <a:buNone/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Uracil- found only in RNA is a type of nitrogen in genetic code that attaches to a sugar.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r>
              <a:rPr lang="en-US" sz="5400" b="1" dirty="0">
                <a:solidFill>
                  <a:schemeClr val="tx1"/>
                </a:solidFill>
              </a:rPr>
              <a:t>2 Roles of RNA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9144000" cy="4906963"/>
          </a:xfrm>
        </p:spPr>
        <p:txBody>
          <a:bodyPr/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Messenger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RNA -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copies </a:t>
            </a:r>
            <a:r>
              <a:rPr lang="en-US" dirty="0"/>
              <a:t>the coded message from the DNA in the nucleus and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carries</a:t>
            </a:r>
            <a:r>
              <a:rPr lang="en-US" dirty="0"/>
              <a:t> the message to the ribosome in the cytoplasm.</a:t>
            </a:r>
          </a:p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Transfer RNA- carries amino acids </a:t>
            </a:r>
            <a:r>
              <a:rPr lang="en-US" dirty="0"/>
              <a:t>to the ribosome and adds them to the growing proteins.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19600"/>
            <a:ext cx="4648200" cy="24677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4419600"/>
            <a:ext cx="449580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r>
              <a:rPr lang="en-US" sz="5400" b="1" dirty="0">
                <a:solidFill>
                  <a:schemeClr val="tx1"/>
                </a:solidFill>
              </a:rPr>
              <a:t>Protein Synthesis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17638"/>
            <a:ext cx="9144000" cy="4708525"/>
          </a:xfrm>
        </p:spPr>
        <p:txBody>
          <a:bodyPr/>
          <a:lstStyle/>
          <a:p>
            <a:r>
              <a:rPr lang="en-US" dirty="0" smtClean="0"/>
              <a:t>This </a:t>
            </a:r>
            <a:r>
              <a:rPr lang="en-US" dirty="0"/>
              <a:t>is the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transfer</a:t>
            </a:r>
            <a:r>
              <a:rPr lang="en-US" dirty="0"/>
              <a:t> between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DNA</a:t>
            </a:r>
            <a:r>
              <a:rPr lang="en-US" dirty="0"/>
              <a:t> and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RNA</a:t>
            </a:r>
            <a:r>
              <a:rPr lang="en-US" dirty="0"/>
              <a:t>.</a:t>
            </a:r>
          </a:p>
          <a:p>
            <a:r>
              <a:rPr lang="en-US" dirty="0"/>
              <a:t>The Uracil in the RNA replaces the Thymine in </a:t>
            </a:r>
            <a:r>
              <a:rPr lang="en-US"/>
              <a:t>the </a:t>
            </a:r>
            <a:r>
              <a:rPr lang="en-US" smtClean="0"/>
              <a:t>DNA.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r>
              <a:rPr lang="en-US" sz="5400" b="1" dirty="0">
                <a:solidFill>
                  <a:schemeClr val="tx1"/>
                </a:solidFill>
              </a:rPr>
              <a:t>Mutations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4983163"/>
          </a:xfrm>
        </p:spPr>
        <p:txBody>
          <a:bodyPr/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Mutations</a:t>
            </a:r>
            <a:r>
              <a:rPr lang="en-US" dirty="0"/>
              <a:t> can cause a cell to produce an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incorrect protein </a:t>
            </a:r>
            <a:r>
              <a:rPr lang="en-US" dirty="0"/>
              <a:t>during protein synthesis.  As a result, the organism’s trait, or phenotype, may be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different </a:t>
            </a:r>
            <a:r>
              <a:rPr lang="en-US" dirty="0"/>
              <a:t>from what it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normally </a:t>
            </a:r>
            <a:r>
              <a:rPr lang="en-US" dirty="0"/>
              <a:t>would have been.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2" y="3733800"/>
            <a:ext cx="9132277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r>
              <a:rPr lang="en-US" sz="5400" b="1" dirty="0">
                <a:solidFill>
                  <a:schemeClr val="tx1"/>
                </a:solidFill>
              </a:rPr>
              <a:t>3 types of mutations in genes: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dirty="0"/>
              <a:t>Substitution- a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base pair </a:t>
            </a:r>
            <a:r>
              <a:rPr lang="en-US" dirty="0"/>
              <a:t>is substituted for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another</a:t>
            </a:r>
            <a:r>
              <a:rPr lang="en-US" dirty="0"/>
              <a:t>.</a:t>
            </a:r>
          </a:p>
          <a:p>
            <a:pPr marL="609600" indent="-609600">
              <a:buFontTx/>
              <a:buAutoNum type="arabicPeriod"/>
            </a:pPr>
            <a:r>
              <a:rPr lang="en-US" dirty="0"/>
              <a:t>Deletion- one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base pair </a:t>
            </a:r>
            <a:r>
              <a:rPr lang="en-US" dirty="0"/>
              <a:t>is removed.</a:t>
            </a:r>
          </a:p>
          <a:p>
            <a:pPr marL="609600" indent="-609600">
              <a:buFontTx/>
              <a:buAutoNum type="arabicPeriod"/>
            </a:pPr>
            <a:r>
              <a:rPr lang="en-US" dirty="0" smtClean="0"/>
              <a:t>Addition (insertion) - </a:t>
            </a:r>
            <a:r>
              <a:rPr lang="en-US" dirty="0"/>
              <a:t>one base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pair is added</a:t>
            </a:r>
            <a:r>
              <a:rPr lang="en-US" dirty="0"/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2" y="4114801"/>
            <a:ext cx="91440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Effects of Mutations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9144000" cy="5287963"/>
          </a:xfrm>
        </p:spPr>
        <p:txBody>
          <a:bodyPr/>
          <a:lstStyle/>
          <a:p>
            <a:r>
              <a:rPr lang="en-US" sz="2800" dirty="0"/>
              <a:t>White </a:t>
            </a:r>
            <a:r>
              <a:rPr lang="en-US" sz="2800" dirty="0" smtClean="0"/>
              <a:t>lemur - </a:t>
            </a:r>
            <a:r>
              <a:rPr lang="en-US" sz="2800" dirty="0"/>
              <a:t>could be harmful due it’s inability to hide in the wild.</a:t>
            </a:r>
          </a:p>
          <a:p>
            <a:r>
              <a:rPr lang="en-US" sz="2800" dirty="0"/>
              <a:t>Six toes on a </a:t>
            </a:r>
            <a:r>
              <a:rPr lang="en-US" sz="2800" dirty="0" smtClean="0"/>
              <a:t>cat.</a:t>
            </a:r>
          </a:p>
          <a:p>
            <a:r>
              <a:rPr lang="en-US" sz="2800" dirty="0" smtClean="0"/>
              <a:t>Two-headed cobra</a:t>
            </a:r>
          </a:p>
          <a:p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2" y="3048000"/>
            <a:ext cx="4718538" cy="40454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5863" y="1447801"/>
            <a:ext cx="4390292" cy="2743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4191000"/>
            <a:ext cx="4419600" cy="26831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r>
              <a:rPr lang="en-US" sz="5400" b="1" dirty="0">
                <a:solidFill>
                  <a:schemeClr val="tx1"/>
                </a:solidFill>
              </a:rPr>
              <a:t>DNA </a:t>
            </a:r>
            <a:r>
              <a:rPr lang="en-US" sz="5400" b="1" dirty="0" smtClean="0">
                <a:solidFill>
                  <a:schemeClr val="tx1"/>
                </a:solidFill>
              </a:rPr>
              <a:t>Video clips &amp; Game </a:t>
            </a:r>
            <a:endParaRPr lang="en-US" sz="5400" b="1" dirty="0">
              <a:solidFill>
                <a:schemeClr val="tx1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648200"/>
            <a:ext cx="9144000" cy="1477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www.learner.org/interactives/dna/project8.html</a:t>
            </a:r>
            <a:r>
              <a:rPr lang="en-US" dirty="0">
                <a:hlinkClick r:id="rId2"/>
              </a:rPr>
              <a:t> </a:t>
            </a:r>
            <a:endParaRPr lang="en-US" dirty="0" smtClean="0">
              <a:hlinkClick r:id="rId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2438400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hlinkClick r:id="rId3"/>
              </a:rPr>
              <a:t>https://www.youtube.com/watch?v=zwibgNGe4aY</a:t>
            </a:r>
            <a:r>
              <a:rPr lang="en-US" sz="3200" dirty="0" smtClean="0"/>
              <a:t> </a:t>
            </a:r>
          </a:p>
          <a:p>
            <a:endParaRPr lang="en-US" sz="3200" dirty="0"/>
          </a:p>
          <a:p>
            <a:r>
              <a:rPr lang="en-US" sz="3200" dirty="0">
                <a:hlinkClick r:id="rId4"/>
              </a:rPr>
              <a:t>https://</a:t>
            </a:r>
            <a:r>
              <a:rPr lang="en-US" sz="3200" dirty="0" smtClean="0">
                <a:hlinkClick r:id="rId4"/>
              </a:rPr>
              <a:t>www.youtube.com/watch?v=5MQdXjRPHmQ&amp;feature=youtu.be</a:t>
            </a:r>
            <a:r>
              <a:rPr lang="en-US" sz="3200" dirty="0" smtClean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8294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DNA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49831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First, remember that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chromosomes</a:t>
            </a:r>
            <a:r>
              <a:rPr lang="en-US" sz="2800" dirty="0"/>
              <a:t> are </a:t>
            </a:r>
            <a:r>
              <a:rPr lang="en-US" sz="2800" dirty="0" smtClean="0"/>
              <a:t>composed </a:t>
            </a:r>
            <a:r>
              <a:rPr lang="en-US" sz="2800" dirty="0"/>
              <a:t>mostly of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 DNA </a:t>
            </a:r>
            <a:r>
              <a:rPr lang="en-US" sz="2800" dirty="0"/>
              <a:t>and is found in cells.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DNA is short for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deoxyribonucleic acid</a:t>
            </a:r>
            <a:r>
              <a:rPr lang="en-US" sz="2800" dirty="0"/>
              <a:t>. It is an acid that contains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genetic instructions </a:t>
            </a:r>
            <a:r>
              <a:rPr lang="en-US" sz="2800" dirty="0"/>
              <a:t>used in the development and functioning of all known living organisms.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It is known as the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blueprints</a:t>
            </a:r>
            <a:r>
              <a:rPr lang="en-US" sz="2800" dirty="0"/>
              <a:t> that help your body construct itself.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4343400"/>
            <a:ext cx="6553200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r>
              <a:rPr lang="en-US" sz="4800" b="1" dirty="0">
                <a:solidFill>
                  <a:schemeClr val="tx1"/>
                </a:solidFill>
              </a:rPr>
              <a:t>DNA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4983163"/>
          </a:xfrm>
        </p:spPr>
        <p:txBody>
          <a:bodyPr/>
          <a:lstStyle/>
          <a:p>
            <a:r>
              <a:rPr lang="en-US" sz="2800" dirty="0"/>
              <a:t>It is located inside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chromosomes</a:t>
            </a:r>
            <a:r>
              <a:rPr lang="en-US" sz="2800" dirty="0" smtClean="0"/>
              <a:t>, which are </a:t>
            </a:r>
            <a:r>
              <a:rPr lang="en-US" sz="2800" dirty="0"/>
              <a:t>inside of the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cells</a:t>
            </a:r>
            <a:r>
              <a:rPr lang="en-US" sz="2800" dirty="0"/>
              <a:t>.</a:t>
            </a:r>
          </a:p>
          <a:p>
            <a:r>
              <a:rPr lang="en-US" sz="2800" dirty="0"/>
              <a:t>A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gene</a:t>
            </a:r>
            <a:r>
              <a:rPr lang="en-US" sz="2800" dirty="0"/>
              <a:t> is a segment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of DNA </a:t>
            </a:r>
            <a:r>
              <a:rPr lang="en-US" sz="2800" dirty="0"/>
              <a:t>to code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specific traits.</a:t>
            </a:r>
          </a:p>
          <a:p>
            <a:r>
              <a:rPr lang="en-US" sz="2800" dirty="0"/>
              <a:t>A gene is what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codes DNA </a:t>
            </a:r>
            <a:r>
              <a:rPr lang="en-US" sz="2800" dirty="0"/>
              <a:t>for a particular heredity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trait</a:t>
            </a:r>
            <a:r>
              <a:rPr lang="en-US" sz="2800" dirty="0"/>
              <a:t>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8600" y="3077308"/>
            <a:ext cx="9372600" cy="37806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r>
              <a:rPr lang="en-US" sz="5400" b="1" dirty="0">
                <a:solidFill>
                  <a:schemeClr val="tx1"/>
                </a:solidFill>
              </a:rPr>
              <a:t>DNA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4983163"/>
          </a:xfrm>
        </p:spPr>
        <p:txBody>
          <a:bodyPr/>
          <a:lstStyle/>
          <a:p>
            <a:r>
              <a:rPr lang="en-US" dirty="0"/>
              <a:t>Is made up of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bases</a:t>
            </a:r>
            <a:r>
              <a:rPr lang="en-US" dirty="0"/>
              <a:t>, that are marked with a capital letter.  The letters in DNA are: A-T-C-G.</a:t>
            </a:r>
          </a:p>
          <a:p>
            <a:pPr>
              <a:buFontTx/>
              <a:buNone/>
            </a:pPr>
            <a:r>
              <a:rPr lang="en-US" dirty="0"/>
              <a:t>A-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Adenine</a:t>
            </a:r>
          </a:p>
          <a:p>
            <a:pPr>
              <a:buFontTx/>
              <a:buNone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T</a:t>
            </a:r>
            <a:r>
              <a:rPr lang="en-US" dirty="0"/>
              <a:t>- Thymine</a:t>
            </a:r>
          </a:p>
          <a:p>
            <a:pPr>
              <a:buFontTx/>
              <a:buNone/>
            </a:pPr>
            <a:r>
              <a:rPr lang="en-US" dirty="0"/>
              <a:t>C- Cytosine</a:t>
            </a:r>
          </a:p>
          <a:p>
            <a:pPr>
              <a:buFontTx/>
              <a:buNone/>
            </a:pPr>
            <a:r>
              <a:rPr lang="en-US" dirty="0"/>
              <a:t>G-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Guanine</a:t>
            </a:r>
          </a:p>
          <a:p>
            <a:pPr>
              <a:buFontTx/>
              <a:buNone/>
            </a:pPr>
            <a:r>
              <a:rPr lang="en-US" dirty="0"/>
              <a:t>These are types of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sugars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2362200"/>
            <a:ext cx="4038600" cy="4519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r>
              <a:rPr lang="en-US" sz="5400" b="1" dirty="0">
                <a:solidFill>
                  <a:schemeClr val="tx1"/>
                </a:solidFill>
              </a:rPr>
              <a:t>DNA</a:t>
            </a:r>
          </a:p>
        </p:txBody>
      </p:sp>
      <p:pic>
        <p:nvPicPr>
          <p:cNvPr id="1638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417638"/>
            <a:ext cx="9144000" cy="54403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r>
              <a:rPr lang="en-US" sz="5400" b="1" dirty="0">
                <a:solidFill>
                  <a:schemeClr val="tx1"/>
                </a:solidFill>
              </a:rPr>
              <a:t>Order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9144000" cy="4906963"/>
          </a:xfrm>
        </p:spPr>
        <p:txBody>
          <a:bodyPr/>
          <a:lstStyle/>
          <a:p>
            <a:r>
              <a:rPr lang="en-US" dirty="0"/>
              <a:t>The order of the nitrogen bases along a gene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form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a genetic code </a:t>
            </a:r>
            <a:r>
              <a:rPr lang="en-US" dirty="0"/>
              <a:t>that specifies what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type of protein </a:t>
            </a:r>
            <a:r>
              <a:rPr lang="en-US" dirty="0"/>
              <a:t>will be produced.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00"/>
            <a:ext cx="9144000" cy="37982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r>
              <a:rPr lang="en-US" sz="5400" b="1" dirty="0">
                <a:solidFill>
                  <a:schemeClr val="tx1"/>
                </a:solidFill>
              </a:rPr>
              <a:t>How cells make proteins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4983163"/>
          </a:xfrm>
        </p:spPr>
        <p:txBody>
          <a:bodyPr/>
          <a:lstStyle/>
          <a:p>
            <a:r>
              <a:rPr lang="en-US" dirty="0"/>
              <a:t>Also called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protein synthesis</a:t>
            </a:r>
            <a:r>
              <a:rPr lang="en-US" dirty="0"/>
              <a:t>.</a:t>
            </a:r>
          </a:p>
          <a:p>
            <a:r>
              <a:rPr lang="en-US" dirty="0"/>
              <a:t>During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protein synthesis</a:t>
            </a:r>
            <a:r>
              <a:rPr lang="en-US" dirty="0"/>
              <a:t>, the cell uses information from a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gene on a chromosome </a:t>
            </a:r>
            <a:r>
              <a:rPr lang="en-US" dirty="0"/>
              <a:t>to produce a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specific </a:t>
            </a:r>
            <a:r>
              <a:rPr lang="en-US" dirty="0"/>
              <a:t>protein.</a:t>
            </a:r>
          </a:p>
          <a:p>
            <a:pPr>
              <a:buFontTx/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r>
              <a:rPr lang="en-US" sz="5400" b="1" dirty="0">
                <a:solidFill>
                  <a:schemeClr val="tx1"/>
                </a:solidFill>
              </a:rPr>
              <a:t>RNA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4724400" cy="4906963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genetic messenger </a:t>
            </a:r>
            <a:r>
              <a:rPr lang="en-US" dirty="0"/>
              <a:t>that first carries genetic code from the DNA inside the nucleus of a cell into the cytoplasm is called ribonucleic acid, or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RNA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219200"/>
            <a:ext cx="4419600" cy="563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791200" cy="1417638"/>
          </a:xfrm>
        </p:spPr>
        <p:txBody>
          <a:bodyPr/>
          <a:lstStyle/>
          <a:p>
            <a:r>
              <a:rPr lang="en-US" sz="5400" b="1" dirty="0">
                <a:solidFill>
                  <a:schemeClr val="tx1"/>
                </a:solidFill>
              </a:rPr>
              <a:t>RNA</a:t>
            </a:r>
            <a:r>
              <a:rPr lang="en-US" dirty="0"/>
              <a:t>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17638"/>
            <a:ext cx="5791200" cy="4708525"/>
          </a:xfrm>
        </p:spPr>
        <p:txBody>
          <a:bodyPr/>
          <a:lstStyle/>
          <a:p>
            <a:r>
              <a:rPr lang="en-US" sz="2800" dirty="0"/>
              <a:t>Similar to DNA, but lets list the differences</a:t>
            </a:r>
            <a:r>
              <a:rPr lang="en-US" sz="2800" dirty="0" smtClean="0"/>
              <a:t>:</a:t>
            </a:r>
          </a:p>
          <a:p>
            <a:r>
              <a:rPr lang="en-US" sz="2800" dirty="0" smtClean="0"/>
              <a:t>RNA </a:t>
            </a:r>
            <a:r>
              <a:rPr lang="en-US" sz="2800" dirty="0"/>
              <a:t>is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single stranded </a:t>
            </a:r>
            <a:r>
              <a:rPr lang="en-US" sz="2800" dirty="0"/>
              <a:t>and is made up bases marked with letters- C-A-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U</a:t>
            </a:r>
            <a:r>
              <a:rPr lang="en-US" sz="2800" dirty="0"/>
              <a:t>-G</a:t>
            </a:r>
          </a:p>
          <a:p>
            <a:r>
              <a:rPr lang="en-US" sz="2800" dirty="0"/>
              <a:t>The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T</a:t>
            </a:r>
            <a:r>
              <a:rPr lang="en-US" sz="2800" dirty="0"/>
              <a:t> in DNA is substituted for a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U </a:t>
            </a:r>
            <a:r>
              <a:rPr lang="en-US" sz="2800" dirty="0"/>
              <a:t>in RNA.</a:t>
            </a:r>
          </a:p>
          <a:p>
            <a:r>
              <a:rPr lang="en-US" sz="2800" dirty="0"/>
              <a:t>This is because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Thymine</a:t>
            </a:r>
            <a:r>
              <a:rPr lang="en-US" sz="2800" dirty="0"/>
              <a:t> is only found in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DNA</a:t>
            </a:r>
            <a:r>
              <a:rPr lang="en-US" sz="2800" dirty="0"/>
              <a:t>, while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Uracil</a:t>
            </a:r>
            <a:r>
              <a:rPr lang="en-US" sz="2800" dirty="0"/>
              <a:t> is only found in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RNA</a:t>
            </a:r>
            <a:r>
              <a:rPr lang="en-US" sz="2800" dirty="0"/>
              <a:t>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0"/>
            <a:ext cx="33528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6">
      <a:dk1>
        <a:srgbClr val="005A58"/>
      </a:dk1>
      <a:lt1>
        <a:srgbClr val="FFFFFF"/>
      </a:lt1>
      <a:dk2>
        <a:srgbClr val="008080"/>
      </a:dk2>
      <a:lt2>
        <a:srgbClr val="FFFF99"/>
      </a:lt2>
      <a:accent1>
        <a:srgbClr val="006462"/>
      </a:accent1>
      <a:accent2>
        <a:srgbClr val="6D6FC7"/>
      </a:accent2>
      <a:accent3>
        <a:srgbClr val="AAC0C0"/>
      </a:accent3>
      <a:accent4>
        <a:srgbClr val="DADADA"/>
      </a:accent4>
      <a:accent5>
        <a:srgbClr val="AAB8B7"/>
      </a:accent5>
      <a:accent6>
        <a:srgbClr val="6264B4"/>
      </a:accent6>
      <a:hlink>
        <a:srgbClr val="00FFFF"/>
      </a:hlink>
      <a:folHlink>
        <a:srgbClr val="00FF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501</Words>
  <Application>Microsoft Office PowerPoint</Application>
  <PresentationFormat>On-screen Show (4:3)</PresentationFormat>
  <Paragraphs>65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Arial</vt:lpstr>
      <vt:lpstr>Default Design</vt:lpstr>
      <vt:lpstr>DNA &amp; RNA Guided Notes</vt:lpstr>
      <vt:lpstr>DNA</vt:lpstr>
      <vt:lpstr>DNA</vt:lpstr>
      <vt:lpstr>DNA</vt:lpstr>
      <vt:lpstr>DNA</vt:lpstr>
      <vt:lpstr>Order</vt:lpstr>
      <vt:lpstr>How cells make proteins</vt:lpstr>
      <vt:lpstr>RNA</vt:lpstr>
      <vt:lpstr>RNA </vt:lpstr>
      <vt:lpstr>RNA</vt:lpstr>
      <vt:lpstr>DNA vs RNA</vt:lpstr>
      <vt:lpstr>2 Roles of RNA</vt:lpstr>
      <vt:lpstr>Protein Synthesis</vt:lpstr>
      <vt:lpstr>Mutations</vt:lpstr>
      <vt:lpstr>3 types of mutations in genes:</vt:lpstr>
      <vt:lpstr>Effects of Mutations</vt:lpstr>
      <vt:lpstr>DNA Video clips &amp; Game 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DNA</dc:title>
  <dc:creator>Stacey</dc:creator>
  <cp:lastModifiedBy>Jones Malissa S</cp:lastModifiedBy>
  <cp:revision>25</cp:revision>
  <dcterms:created xsi:type="dcterms:W3CDTF">2010-12-04T13:45:19Z</dcterms:created>
  <dcterms:modified xsi:type="dcterms:W3CDTF">2018-11-15T20:09:36Z</dcterms:modified>
</cp:coreProperties>
</file>