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2" r:id="rId20"/>
    <p:sldId id="274" r:id="rId21"/>
    <p:sldId id="288" r:id="rId22"/>
    <p:sldId id="275" r:id="rId23"/>
    <p:sldId id="277" r:id="rId24"/>
    <p:sldId id="27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Black"/>
        <a:ea typeface="Arial Black"/>
        <a:cs typeface="Arial Black"/>
        <a:sym typeface="Arial Black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Black"/>
        <a:ea typeface="Arial Black"/>
        <a:cs typeface="Arial Black"/>
        <a:sym typeface="Arial Black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Black"/>
        <a:ea typeface="Arial Black"/>
        <a:cs typeface="Arial Black"/>
        <a:sym typeface="Arial Black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Black"/>
        <a:ea typeface="Arial Black"/>
        <a:cs typeface="Arial Black"/>
        <a:sym typeface="Arial Black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Black"/>
        <a:ea typeface="Arial Black"/>
        <a:cs typeface="Arial Black"/>
        <a:sym typeface="Arial Black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Black"/>
        <a:ea typeface="Arial Black"/>
        <a:cs typeface="Arial Black"/>
        <a:sym typeface="Arial Black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Black"/>
        <a:ea typeface="Arial Black"/>
        <a:cs typeface="Arial Black"/>
        <a:sym typeface="Arial Black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Black"/>
        <a:ea typeface="Arial Black"/>
        <a:cs typeface="Arial Black"/>
        <a:sym typeface="Arial Black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Black"/>
        <a:ea typeface="Arial Black"/>
        <a:cs typeface="Arial Black"/>
        <a:sym typeface="Arial Blac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 Black"/>
          <a:ea typeface="Arial Black"/>
          <a:cs typeface="Arial Blac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Arial Black"/>
          <a:ea typeface="Arial Black"/>
          <a:cs typeface="Arial Blac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 Black"/>
          <a:ea typeface="Arial Black"/>
          <a:cs typeface="Arial Blac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 Black"/>
          <a:ea typeface="Arial Black"/>
          <a:cs typeface="Arial Blac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 Black"/>
          <a:ea typeface="Arial Black"/>
          <a:cs typeface="Arial Blac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 Black"/>
          <a:ea typeface="Arial Black"/>
          <a:cs typeface="Arial Blac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 Black"/>
          <a:ea typeface="Arial Black"/>
          <a:cs typeface="Arial Blac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 Black"/>
          <a:ea typeface="Arial Black"/>
          <a:cs typeface="Arial Blac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 Black"/>
          <a:ea typeface="Arial Black"/>
          <a:cs typeface="Arial Blac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 Black"/>
          <a:ea typeface="Arial Black"/>
          <a:cs typeface="Arial Blac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 Black"/>
          <a:ea typeface="Arial Black"/>
          <a:cs typeface="Arial Blac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 Black"/>
          <a:ea typeface="Arial Black"/>
          <a:cs typeface="Arial Blac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 Black"/>
          <a:ea typeface="Arial Black"/>
          <a:cs typeface="Arial Blac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 Black"/>
          <a:ea typeface="Arial Black"/>
          <a:cs typeface="Arial Blac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 Black"/>
          <a:ea typeface="Arial Black"/>
          <a:cs typeface="Arial Blac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 Black"/>
          <a:ea typeface="Arial Black"/>
          <a:cs typeface="Arial Blac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 Black"/>
          <a:ea typeface="Arial Black"/>
          <a:cs typeface="Arial Blac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 Black"/>
          <a:ea typeface="Arial Black"/>
          <a:cs typeface="Arial Blac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 Black"/>
          <a:ea typeface="Arial Black"/>
          <a:cs typeface="Arial Blac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 Black"/>
          <a:ea typeface="Arial Black"/>
          <a:cs typeface="Arial Blac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 Black"/>
          <a:ea typeface="Arial Black"/>
          <a:cs typeface="Arial Blac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 Black"/>
          <a:ea typeface="Arial Black"/>
          <a:cs typeface="Arial Blac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 Black"/>
          <a:ea typeface="Arial Black"/>
          <a:cs typeface="Arial Blac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 Black"/>
          <a:ea typeface="Arial Black"/>
          <a:cs typeface="Arial Blac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108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omic Sans MS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omic Sans MS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omic Sans MS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omic Sans MS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omic Sans MS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omic Sans MS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omic Sans MS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omic Sans MS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omic Sans M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5D7E"/>
          </a:solidFill>
          <a:uFillTx/>
          <a:latin typeface="+mj-lt"/>
          <a:ea typeface="+mj-ea"/>
          <a:cs typeface="+mj-cs"/>
          <a:sym typeface="Comic Sans M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5D7E"/>
          </a:solidFill>
          <a:uFillTx/>
          <a:latin typeface="+mj-lt"/>
          <a:ea typeface="+mj-ea"/>
          <a:cs typeface="+mj-cs"/>
          <a:sym typeface="Comic Sans M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5D7E"/>
          </a:solidFill>
          <a:uFillTx/>
          <a:latin typeface="+mj-lt"/>
          <a:ea typeface="+mj-ea"/>
          <a:cs typeface="+mj-cs"/>
          <a:sym typeface="Comic Sans M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5D7E"/>
          </a:solidFill>
          <a:uFillTx/>
          <a:latin typeface="+mj-lt"/>
          <a:ea typeface="+mj-ea"/>
          <a:cs typeface="+mj-cs"/>
          <a:sym typeface="Comic Sans M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5D7E"/>
          </a:solidFill>
          <a:uFillTx/>
          <a:latin typeface="+mj-lt"/>
          <a:ea typeface="+mj-ea"/>
          <a:cs typeface="+mj-cs"/>
          <a:sym typeface="Comic Sans MS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5D7E"/>
          </a:solidFill>
          <a:uFillTx/>
          <a:latin typeface="+mj-lt"/>
          <a:ea typeface="+mj-ea"/>
          <a:cs typeface="+mj-cs"/>
          <a:sym typeface="Comic Sans MS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5D7E"/>
          </a:solidFill>
          <a:uFillTx/>
          <a:latin typeface="+mj-lt"/>
          <a:ea typeface="+mj-ea"/>
          <a:cs typeface="+mj-cs"/>
          <a:sym typeface="Comic Sans MS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5D7E"/>
          </a:solidFill>
          <a:uFillTx/>
          <a:latin typeface="+mj-lt"/>
          <a:ea typeface="+mj-ea"/>
          <a:cs typeface="+mj-cs"/>
          <a:sym typeface="Comic Sans MS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5D7E"/>
          </a:solidFill>
          <a:uFillTx/>
          <a:latin typeface="+mj-lt"/>
          <a:ea typeface="+mj-ea"/>
          <a:cs typeface="+mj-cs"/>
          <a:sym typeface="Comic Sans MS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1pPr>
      <a:lvl2pPr marL="8001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2pPr>
      <a:lvl3pPr marL="1219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3pPr>
      <a:lvl4pPr marL="17145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4pPr>
      <a:lvl5pPr marL="21336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5pPr>
      <a:lvl6pPr marL="25908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6pPr>
      <a:lvl7pPr marL="30480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7pPr>
      <a:lvl8pPr marL="3505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8pPr>
      <a:lvl9pPr marL="39624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21268" y="6400800"/>
            <a:ext cx="222732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28" name="Macromolecules"/>
          <p:cNvSpPr txBox="1"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2438400"/>
          </a:xfrm>
          <a:prstGeom prst="rect">
            <a:avLst/>
          </a:prstGeom>
        </p:spPr>
        <p:txBody>
          <a:bodyPr lIns="46037" tIns="46037" rIns="46037" bIns="46037">
            <a:normAutofit/>
          </a:bodyPr>
          <a:lstStyle>
            <a:lvl1pPr algn="l">
              <a:defRPr sz="8000" b="1">
                <a:solidFill>
                  <a:srgbClr val="0000FF"/>
                </a:solidFill>
                <a:effectLst>
                  <a:outerShdw blurRad="12700" dist="63500" dir="2700000" rotWithShape="0">
                    <a:srgbClr val="000000"/>
                  </a:outerShdw>
                </a:effectLst>
              </a:defRPr>
            </a:lvl1pPr>
          </a:lstStyle>
          <a:p>
            <a:r>
              <a:t>Macromolecules</a:t>
            </a:r>
          </a:p>
        </p:txBody>
      </p:sp>
      <p:sp>
        <p:nvSpPr>
          <p:cNvPr id="29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21268" y="6400800"/>
            <a:ext cx="222732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18" name="Carbohydrates"/>
          <p:cNvSpPr txBox="1">
            <a:spLocks noGrp="1"/>
          </p:cNvSpPr>
          <p:nvPr>
            <p:ph type="title" idx="4294967295"/>
          </p:nvPr>
        </p:nvSpPr>
        <p:spPr>
          <a:xfrm>
            <a:off x="762000" y="2133600"/>
            <a:ext cx="7162800" cy="609600"/>
          </a:xfrm>
          <a:prstGeom prst="rect">
            <a:avLst/>
          </a:prstGeom>
        </p:spPr>
        <p:txBody>
          <a:bodyPr>
            <a:noAutofit/>
          </a:bodyPr>
          <a:lstStyle>
            <a:lvl1pPr defTabSz="365760">
              <a:defRPr sz="2880" b="1">
                <a:solidFill>
                  <a:srgbClr val="CC3300"/>
                </a:solidFill>
                <a:effectLst>
                  <a:outerShdw blurRad="5080" dist="15240" dir="2700000" rotWithShape="0">
                    <a:srgbClr val="000000"/>
                  </a:outerShdw>
                </a:effectLst>
              </a:defRPr>
            </a:lvl1pPr>
          </a:lstStyle>
          <a:p>
            <a:r>
              <a:rPr sz="7000" dirty="0"/>
              <a:t>Carbohydrates</a:t>
            </a:r>
          </a:p>
        </p:txBody>
      </p:sp>
      <p:sp>
        <p:nvSpPr>
          <p:cNvPr id="119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22" name="Carbohydrates"/>
          <p:cNvSpPr txBox="1">
            <a:spLocks noGrp="1"/>
          </p:cNvSpPr>
          <p:nvPr>
            <p:ph type="title" idx="4294967295"/>
          </p:nvPr>
        </p:nvSpPr>
        <p:spPr>
          <a:xfrm>
            <a:off x="1066800" y="609600"/>
            <a:ext cx="7162800" cy="609600"/>
          </a:xfrm>
          <a:prstGeom prst="rect">
            <a:avLst/>
          </a:prstGeom>
        </p:spPr>
        <p:txBody>
          <a:bodyPr>
            <a:normAutofit/>
          </a:bodyPr>
          <a:lstStyle>
            <a:lvl1pPr defTabSz="557784">
              <a:defRPr sz="2928" b="1">
                <a:solidFill>
                  <a:srgbClr val="333399"/>
                </a:solidFill>
                <a:effectLst>
                  <a:outerShdw blurRad="7747" dist="15494" dir="2700000" rotWithShape="0">
                    <a:srgbClr val="000000"/>
                  </a:outerShdw>
                </a:effectLst>
              </a:defRPr>
            </a:lvl1pPr>
          </a:lstStyle>
          <a:p>
            <a:r>
              <a:t>Carbohydrates</a:t>
            </a:r>
          </a:p>
        </p:txBody>
      </p:sp>
      <p:sp>
        <p:nvSpPr>
          <p:cNvPr id="123" name="Small sugar molecules to large sugar molecules.…"/>
          <p:cNvSpPr txBox="1">
            <a:spLocks noGrp="1"/>
          </p:cNvSpPr>
          <p:nvPr>
            <p:ph type="body" idx="4294967295"/>
          </p:nvPr>
        </p:nvSpPr>
        <p:spPr>
          <a:xfrm>
            <a:off x="609600" y="1981200"/>
            <a:ext cx="79248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08609" indent="-308609" defTabSz="822959">
              <a:lnSpc>
                <a:spcPct val="90000"/>
              </a:lnSpc>
              <a:spcBef>
                <a:spcPts val="700"/>
              </a:spcBef>
              <a:buChar char="•"/>
              <a:tabLst>
                <a:tab pos="812800" algn="l"/>
                <a:tab pos="1435100" algn="l"/>
              </a:tabLst>
              <a:defRPr sz="3239" b="1">
                <a:solidFill>
                  <a:srgbClr val="333399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dirty="0" smtClean="0"/>
              <a:t>Composed of Carbon, Hydrogen and Oxygen </a:t>
            </a:r>
            <a:r>
              <a:rPr lang="en-US" dirty="0" smtClean="0">
                <a:solidFill>
                  <a:srgbClr val="C00000"/>
                </a:solidFill>
              </a:rPr>
              <a:t>(C,H,O)</a:t>
            </a:r>
          </a:p>
          <a:p>
            <a:pPr marL="308609" indent="-308609" defTabSz="822959">
              <a:lnSpc>
                <a:spcPct val="90000"/>
              </a:lnSpc>
              <a:spcBef>
                <a:spcPts val="700"/>
              </a:spcBef>
              <a:buChar char="•"/>
              <a:tabLst>
                <a:tab pos="812800" algn="l"/>
                <a:tab pos="1435100" algn="l"/>
              </a:tabLst>
              <a:defRPr sz="3239" b="1">
                <a:solidFill>
                  <a:srgbClr val="333399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 smtClean="0"/>
              <a:t>Small </a:t>
            </a:r>
            <a:r>
              <a:rPr lang="en-US" dirty="0" smtClean="0"/>
              <a:t>(simple) </a:t>
            </a:r>
            <a:r>
              <a:rPr dirty="0" smtClean="0"/>
              <a:t>sugar </a:t>
            </a:r>
            <a:r>
              <a:rPr dirty="0"/>
              <a:t>molecules</a:t>
            </a:r>
            <a:r>
              <a:rPr dirty="0">
                <a:solidFill>
                  <a:srgbClr val="000000"/>
                </a:solidFill>
              </a:rPr>
              <a:t> to </a:t>
            </a:r>
            <a:r>
              <a:rPr dirty="0">
                <a:solidFill>
                  <a:srgbClr val="006600"/>
                </a:solidFill>
              </a:rPr>
              <a:t>large </a:t>
            </a:r>
            <a:r>
              <a:rPr lang="en-US" dirty="0" smtClean="0">
                <a:solidFill>
                  <a:srgbClr val="006600"/>
                </a:solidFill>
              </a:rPr>
              <a:t>(complex) </a:t>
            </a:r>
            <a:r>
              <a:rPr dirty="0" smtClean="0">
                <a:solidFill>
                  <a:srgbClr val="006600"/>
                </a:solidFill>
              </a:rPr>
              <a:t>sugar </a:t>
            </a:r>
            <a:r>
              <a:rPr dirty="0">
                <a:solidFill>
                  <a:srgbClr val="006600"/>
                </a:solidFill>
              </a:rPr>
              <a:t>molecules</a:t>
            </a:r>
            <a:r>
              <a:rPr dirty="0">
                <a:solidFill>
                  <a:srgbClr val="000000"/>
                </a:solidFill>
              </a:rPr>
              <a:t>.</a:t>
            </a:r>
          </a:p>
          <a:p>
            <a:pPr marL="308609" indent="-308609" defTabSz="822959">
              <a:lnSpc>
                <a:spcPct val="70000"/>
              </a:lnSpc>
              <a:buSzTx/>
              <a:buNone/>
              <a:tabLst>
                <a:tab pos="812800" algn="l"/>
                <a:tab pos="1435100" algn="l"/>
              </a:tabLst>
              <a:defRPr sz="3239" b="1">
                <a:latin typeface="+mj-lt"/>
                <a:ea typeface="+mj-ea"/>
                <a:cs typeface="+mj-cs"/>
                <a:sym typeface="Comic Sans MS"/>
              </a:defRPr>
            </a:pPr>
            <a:endParaRPr dirty="0">
              <a:solidFill>
                <a:srgbClr val="000000"/>
              </a:solidFill>
            </a:endParaRPr>
          </a:p>
          <a:p>
            <a:pPr marL="308609" indent="-308609" defTabSz="822959">
              <a:lnSpc>
                <a:spcPct val="90000"/>
              </a:lnSpc>
              <a:spcBef>
                <a:spcPts val="700"/>
              </a:spcBef>
              <a:buChar char="•"/>
              <a:tabLst>
                <a:tab pos="812800" algn="l"/>
                <a:tab pos="1435100" algn="l"/>
              </a:tabLst>
              <a:defRPr sz="3239" b="1">
                <a:solidFill>
                  <a:srgbClr val="CC00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Examples:</a:t>
            </a:r>
          </a:p>
          <a:p>
            <a:pPr marL="308609" indent="-308609" defTabSz="822959">
              <a:lnSpc>
                <a:spcPct val="90000"/>
              </a:lnSpc>
              <a:spcBef>
                <a:spcPts val="700"/>
              </a:spcBef>
              <a:buSzTx/>
              <a:buNone/>
              <a:tabLst>
                <a:tab pos="812800" algn="l"/>
                <a:tab pos="1435100" algn="l"/>
              </a:tabLst>
              <a:defRPr sz="3239" b="1">
                <a:solidFill>
                  <a:srgbClr val="0066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	A.	monosaccharide</a:t>
            </a:r>
          </a:p>
          <a:p>
            <a:pPr marL="308609" indent="-308609" defTabSz="822959">
              <a:lnSpc>
                <a:spcPct val="90000"/>
              </a:lnSpc>
              <a:spcBef>
                <a:spcPts val="700"/>
              </a:spcBef>
              <a:buSzTx/>
              <a:buNone/>
              <a:tabLst>
                <a:tab pos="812800" algn="l"/>
                <a:tab pos="1435100" algn="l"/>
              </a:tabLst>
              <a:defRPr sz="3239" b="1">
                <a:solidFill>
                  <a:srgbClr val="0066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	B.	disaccharide</a:t>
            </a:r>
          </a:p>
          <a:p>
            <a:pPr marL="308609" indent="-308609" defTabSz="822959">
              <a:lnSpc>
                <a:spcPct val="90000"/>
              </a:lnSpc>
              <a:spcBef>
                <a:spcPts val="700"/>
              </a:spcBef>
              <a:buSzTx/>
              <a:buNone/>
              <a:tabLst>
                <a:tab pos="812800" algn="l"/>
                <a:tab pos="1435100" algn="l"/>
              </a:tabLst>
              <a:defRPr sz="3239" b="1">
                <a:solidFill>
                  <a:srgbClr val="0066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	C.	polysaccharide</a:t>
            </a:r>
          </a:p>
        </p:txBody>
      </p:sp>
      <p:sp>
        <p:nvSpPr>
          <p:cNvPr id="124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1" build="p" bldLvl="5" animBg="1" advAuto="0"/>
      <p:bldP spid="123" grpId="2" build="p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127" name="Carbohydrates"/>
          <p:cNvSpPr txBox="1">
            <a:spLocks noGrp="1"/>
          </p:cNvSpPr>
          <p:nvPr>
            <p:ph type="title" idx="4294967295"/>
          </p:nvPr>
        </p:nvSpPr>
        <p:spPr>
          <a:xfrm>
            <a:off x="838200" y="762000"/>
            <a:ext cx="7162800" cy="609600"/>
          </a:xfrm>
          <a:prstGeom prst="rect">
            <a:avLst/>
          </a:prstGeom>
        </p:spPr>
        <p:txBody>
          <a:bodyPr>
            <a:normAutofit/>
          </a:bodyPr>
          <a:lstStyle>
            <a:lvl1pPr defTabSz="557784">
              <a:defRPr sz="2928" b="1">
                <a:solidFill>
                  <a:srgbClr val="333399"/>
                </a:solidFill>
                <a:effectLst>
                  <a:outerShdw blurRad="7747" dist="15494" dir="2700000" rotWithShape="0">
                    <a:srgbClr val="000000"/>
                  </a:outerShdw>
                </a:effectLst>
              </a:defRPr>
            </a:lvl1pPr>
          </a:lstStyle>
          <a:p>
            <a:r>
              <a:t>Carbohydrates</a:t>
            </a:r>
          </a:p>
        </p:txBody>
      </p:sp>
      <p:sp>
        <p:nvSpPr>
          <p:cNvPr id="128" name="Monosaccharide:  one sugar unit…"/>
          <p:cNvSpPr txBox="1">
            <a:spLocks noGrp="1"/>
          </p:cNvSpPr>
          <p:nvPr>
            <p:ph type="body" idx="4294967295"/>
          </p:nvPr>
        </p:nvSpPr>
        <p:spPr>
          <a:xfrm>
            <a:off x="1066800" y="1676400"/>
            <a:ext cx="7162800" cy="4343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2613" indent="-332613" defTabSz="886968">
              <a:spcBef>
                <a:spcPts val="700"/>
              </a:spcBef>
              <a:buSzTx/>
              <a:buNone/>
              <a:tabLst>
                <a:tab pos="546100" algn="l"/>
              </a:tabLst>
              <a:defRPr sz="3104" b="1">
                <a:solidFill>
                  <a:srgbClr val="0066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Monosaccharide:  one sugar unit</a:t>
            </a:r>
          </a:p>
          <a:p>
            <a:pPr marL="332613" indent="-332613" defTabSz="886968">
              <a:lnSpc>
                <a:spcPct val="60000"/>
              </a:lnSpc>
              <a:buSzTx/>
              <a:buNone/>
              <a:tabLst>
                <a:tab pos="546100" algn="l"/>
              </a:tabLst>
              <a:defRPr sz="3104" b="1">
                <a:solidFill>
                  <a:srgbClr val="0066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endParaRPr dirty="0"/>
          </a:p>
          <a:p>
            <a:pPr marL="332613" indent="-332613" defTabSz="886968">
              <a:spcBef>
                <a:spcPts val="700"/>
              </a:spcBef>
              <a:buSzTx/>
              <a:buNone/>
              <a:tabLst>
                <a:tab pos="546100" algn="l"/>
              </a:tabLst>
              <a:defRPr sz="3104" b="1">
                <a:solidFill>
                  <a:srgbClr val="CC00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Examples:	</a:t>
            </a:r>
            <a:r>
              <a:rPr dirty="0">
                <a:solidFill>
                  <a:srgbClr val="333399"/>
                </a:solidFill>
              </a:rPr>
              <a:t>glucose (C</a:t>
            </a:r>
            <a:r>
              <a:rPr baseline="-25587" dirty="0">
                <a:solidFill>
                  <a:srgbClr val="333399"/>
                </a:solidFill>
              </a:rPr>
              <a:t>6</a:t>
            </a:r>
            <a:r>
              <a:rPr dirty="0">
                <a:solidFill>
                  <a:srgbClr val="333399"/>
                </a:solidFill>
              </a:rPr>
              <a:t>H</a:t>
            </a:r>
            <a:r>
              <a:rPr baseline="-25587" dirty="0">
                <a:solidFill>
                  <a:srgbClr val="333399"/>
                </a:solidFill>
              </a:rPr>
              <a:t>12</a:t>
            </a:r>
            <a:r>
              <a:rPr dirty="0">
                <a:solidFill>
                  <a:srgbClr val="333399"/>
                </a:solidFill>
              </a:rPr>
              <a:t>O</a:t>
            </a:r>
            <a:r>
              <a:rPr baseline="-25587" dirty="0">
                <a:solidFill>
                  <a:srgbClr val="333399"/>
                </a:solidFill>
              </a:rPr>
              <a:t>6</a:t>
            </a:r>
            <a:r>
              <a:rPr dirty="0" smtClean="0">
                <a:solidFill>
                  <a:srgbClr val="333399"/>
                </a:solidFill>
              </a:rPr>
              <a:t>)</a:t>
            </a:r>
            <a:endParaRPr dirty="0">
              <a:solidFill>
                <a:srgbClr val="333399"/>
              </a:solidFill>
            </a:endParaRPr>
          </a:p>
          <a:p>
            <a:pPr marL="332613" indent="-332613" defTabSz="886968">
              <a:spcBef>
                <a:spcPts val="700"/>
              </a:spcBef>
              <a:buSzTx/>
              <a:buNone/>
              <a:tabLst>
                <a:tab pos="546100" algn="l"/>
              </a:tabLst>
              <a:defRPr sz="3104" b="1"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				</a:t>
            </a:r>
            <a:r>
              <a:rPr dirty="0">
                <a:solidFill>
                  <a:srgbClr val="333399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</a:rPr>
              <a:t>deoxyribose</a:t>
            </a:r>
          </a:p>
          <a:p>
            <a:pPr marL="332613" indent="-332613" defTabSz="886968">
              <a:spcBef>
                <a:spcPts val="700"/>
              </a:spcBef>
              <a:buSzTx/>
              <a:buNone/>
              <a:tabLst>
                <a:tab pos="546100" algn="l"/>
              </a:tabLst>
              <a:defRPr sz="3104" b="1">
                <a:solidFill>
                  <a:srgbClr val="333399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				ribose</a:t>
            </a:r>
          </a:p>
          <a:p>
            <a:pPr marL="332613" indent="-332613" defTabSz="886968">
              <a:spcBef>
                <a:spcPts val="700"/>
              </a:spcBef>
              <a:buSzTx/>
              <a:buNone/>
              <a:tabLst>
                <a:tab pos="546100" algn="l"/>
              </a:tabLst>
              <a:defRPr sz="3104" b="1">
                <a:solidFill>
                  <a:srgbClr val="333399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				Fructose</a:t>
            </a:r>
          </a:p>
          <a:p>
            <a:pPr marL="332613" indent="-332613" defTabSz="886968">
              <a:spcBef>
                <a:spcPts val="700"/>
              </a:spcBef>
              <a:buSzTx/>
              <a:buNone/>
              <a:tabLst>
                <a:tab pos="546100" algn="l"/>
              </a:tabLst>
              <a:defRPr sz="3104" b="1">
                <a:solidFill>
                  <a:srgbClr val="333399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				Galactose</a:t>
            </a:r>
          </a:p>
        </p:txBody>
      </p:sp>
      <p:grpSp>
        <p:nvGrpSpPr>
          <p:cNvPr id="131" name="Group"/>
          <p:cNvGrpSpPr/>
          <p:nvPr/>
        </p:nvGrpSpPr>
        <p:grpSpPr>
          <a:xfrm>
            <a:off x="1219200" y="3733800"/>
            <a:ext cx="2209801" cy="1524001"/>
            <a:chOff x="0" y="0"/>
            <a:chExt cx="2209800" cy="1524000"/>
          </a:xfrm>
        </p:grpSpPr>
        <p:sp>
          <p:nvSpPr>
            <p:cNvPr id="129" name="Shape"/>
            <p:cNvSpPr/>
            <p:nvPr/>
          </p:nvSpPr>
          <p:spPr>
            <a:xfrm>
              <a:off x="0" y="0"/>
              <a:ext cx="2209801" cy="152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0"/>
                  </a:moveTo>
                  <a:lnTo>
                    <a:pt x="0" y="10800"/>
                  </a:lnTo>
                  <a:lnTo>
                    <a:pt x="5400" y="216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rgbClr val="CCCCFF"/>
            </a:solidFill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>
                  <a:solidFill>
                    <a:srgbClr val="CCCC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0" name="glucose"/>
            <p:cNvSpPr txBox="1"/>
            <p:nvPr/>
          </p:nvSpPr>
          <p:spPr>
            <a:xfrm>
              <a:off x="457200" y="533400"/>
              <a:ext cx="967976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solidFill>
                    <a:srgbClr val="333399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glucose</a:t>
              </a:r>
            </a:p>
          </p:txBody>
        </p:sp>
      </p:grpSp>
      <p:sp>
        <p:nvSpPr>
          <p:cNvPr id="132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1" build="p" bldLvl="5" animBg="1" advAuto="0"/>
      <p:bldP spid="128" grpId="2" build="p" animBg="1" advAuto="0"/>
      <p:bldP spid="131" grpId="3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135" name="Carbohydrates"/>
          <p:cNvSpPr txBox="1">
            <a:spLocks noGrp="1"/>
          </p:cNvSpPr>
          <p:nvPr>
            <p:ph type="title" idx="4294967295"/>
          </p:nvPr>
        </p:nvSpPr>
        <p:spPr>
          <a:xfrm>
            <a:off x="1066800" y="457200"/>
            <a:ext cx="7162800" cy="609600"/>
          </a:xfrm>
          <a:prstGeom prst="rect">
            <a:avLst/>
          </a:prstGeom>
        </p:spPr>
        <p:txBody>
          <a:bodyPr>
            <a:normAutofit/>
          </a:bodyPr>
          <a:lstStyle>
            <a:lvl1pPr defTabSz="557784">
              <a:defRPr sz="2928" b="1">
                <a:solidFill>
                  <a:srgbClr val="333399"/>
                </a:solidFill>
                <a:effectLst>
                  <a:outerShdw blurRad="7747" dist="15494" dir="2700000" rotWithShape="0">
                    <a:srgbClr val="000000"/>
                  </a:outerShdw>
                </a:effectLst>
              </a:defRPr>
            </a:lvl1pPr>
          </a:lstStyle>
          <a:p>
            <a:r>
              <a:t>Carbohydrates</a:t>
            </a:r>
          </a:p>
        </p:txBody>
      </p:sp>
      <p:sp>
        <p:nvSpPr>
          <p:cNvPr id="136" name="Disaccharide: two sugar unit…"/>
          <p:cNvSpPr txBox="1">
            <a:spLocks noGrp="1"/>
          </p:cNvSpPr>
          <p:nvPr>
            <p:ph type="body" sz="half" idx="4294967295"/>
          </p:nvPr>
        </p:nvSpPr>
        <p:spPr>
          <a:xfrm>
            <a:off x="1066800" y="1371600"/>
            <a:ext cx="71628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SzTx/>
              <a:buNone/>
              <a:tabLst>
                <a:tab pos="1828800" algn="l"/>
                <a:tab pos="2057400" algn="l"/>
              </a:tabLst>
              <a:defRPr sz="3600" b="1">
                <a:solidFill>
                  <a:srgbClr val="0066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Disaccharide: two sugar unit</a:t>
            </a:r>
          </a:p>
          <a:p>
            <a:pPr>
              <a:spcBef>
                <a:spcPts val="800"/>
              </a:spcBef>
              <a:buSzTx/>
              <a:buNone/>
              <a:tabLst>
                <a:tab pos="1828800" algn="l"/>
                <a:tab pos="2057400" algn="l"/>
              </a:tabLst>
              <a:defRPr sz="3600" b="1">
                <a:solidFill>
                  <a:srgbClr val="CC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Examples: </a:t>
            </a:r>
          </a:p>
          <a:p>
            <a:pPr marL="742950" lvl="1" indent="-285750">
              <a:spcBef>
                <a:spcPts val="0"/>
              </a:spcBef>
              <a:tabLst>
                <a:tab pos="1828800" algn="l"/>
                <a:tab pos="2057400" algn="l"/>
              </a:tabLst>
              <a:defRPr sz="3200" b="1">
                <a:solidFill>
                  <a:srgbClr val="CC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Sucrose (glucose+fructose)</a:t>
            </a:r>
          </a:p>
          <a:p>
            <a:pPr marL="742950" lvl="1" indent="-285750">
              <a:spcBef>
                <a:spcPts val="0"/>
              </a:spcBef>
              <a:tabLst>
                <a:tab pos="1828800" algn="l"/>
                <a:tab pos="2057400" algn="l"/>
              </a:tabLst>
              <a:defRPr sz="3200" b="1">
                <a:solidFill>
                  <a:srgbClr val="CC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Lactose (glucose+galactose)</a:t>
            </a:r>
          </a:p>
          <a:p>
            <a:pPr marL="742950" lvl="1" indent="-285750">
              <a:spcBef>
                <a:spcPts val="0"/>
              </a:spcBef>
              <a:tabLst>
                <a:tab pos="1828800" algn="l"/>
                <a:tab pos="2057400" algn="l"/>
              </a:tabLst>
              <a:defRPr sz="3200" b="1">
                <a:solidFill>
                  <a:srgbClr val="CC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Maltose (glucose+glucose)</a:t>
            </a:r>
          </a:p>
        </p:txBody>
      </p:sp>
      <p:grpSp>
        <p:nvGrpSpPr>
          <p:cNvPr id="144" name="Group"/>
          <p:cNvGrpSpPr/>
          <p:nvPr/>
        </p:nvGrpSpPr>
        <p:grpSpPr>
          <a:xfrm>
            <a:off x="1981200" y="4724400"/>
            <a:ext cx="4876801" cy="1524001"/>
            <a:chOff x="0" y="0"/>
            <a:chExt cx="4876800" cy="1524000"/>
          </a:xfrm>
        </p:grpSpPr>
        <p:grpSp>
          <p:nvGrpSpPr>
            <p:cNvPr id="139" name="Group"/>
            <p:cNvGrpSpPr/>
            <p:nvPr/>
          </p:nvGrpSpPr>
          <p:grpSpPr>
            <a:xfrm>
              <a:off x="2667000" y="0"/>
              <a:ext cx="2209801" cy="1524001"/>
              <a:chOff x="0" y="0"/>
              <a:chExt cx="2209800" cy="1524000"/>
            </a:xfrm>
          </p:grpSpPr>
          <p:sp>
            <p:nvSpPr>
              <p:cNvPr id="137" name="Shape"/>
              <p:cNvSpPr/>
              <p:nvPr/>
            </p:nvSpPr>
            <p:spPr>
              <a:xfrm>
                <a:off x="0" y="0"/>
                <a:ext cx="2209801" cy="1524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00" y="0"/>
                    </a:moveTo>
                    <a:lnTo>
                      <a:pt x="0" y="10800"/>
                    </a:ln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10800"/>
                    </a:lnTo>
                    <a:lnTo>
                      <a:pt x="162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CCCC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8" name="glucose"/>
              <p:cNvSpPr txBox="1"/>
              <p:nvPr/>
            </p:nvSpPr>
            <p:spPr>
              <a:xfrm>
                <a:off x="457200" y="533400"/>
                <a:ext cx="967976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sz="1800" b="1">
                    <a:solidFill>
                      <a:srgbClr val="333399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glucose</a:t>
                </a:r>
              </a:p>
            </p:txBody>
          </p:sp>
        </p:grpSp>
        <p:grpSp>
          <p:nvGrpSpPr>
            <p:cNvPr id="142" name="Group"/>
            <p:cNvGrpSpPr/>
            <p:nvPr/>
          </p:nvGrpSpPr>
          <p:grpSpPr>
            <a:xfrm>
              <a:off x="0" y="0"/>
              <a:ext cx="2209801" cy="1524001"/>
              <a:chOff x="0" y="0"/>
              <a:chExt cx="2209800" cy="1524000"/>
            </a:xfrm>
          </p:grpSpPr>
          <p:sp>
            <p:nvSpPr>
              <p:cNvPr id="140" name="Shape"/>
              <p:cNvSpPr/>
              <p:nvPr/>
            </p:nvSpPr>
            <p:spPr>
              <a:xfrm>
                <a:off x="0" y="0"/>
                <a:ext cx="2209801" cy="1524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00" y="0"/>
                    </a:moveTo>
                    <a:lnTo>
                      <a:pt x="0" y="10800"/>
                    </a:ln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10800"/>
                    </a:lnTo>
                    <a:lnTo>
                      <a:pt x="162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CCCC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1" name="glucose"/>
              <p:cNvSpPr txBox="1"/>
              <p:nvPr/>
            </p:nvSpPr>
            <p:spPr>
              <a:xfrm>
                <a:off x="457200" y="533400"/>
                <a:ext cx="967976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sz="1800" b="1">
                    <a:solidFill>
                      <a:srgbClr val="333399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glucose</a:t>
                </a:r>
              </a:p>
            </p:txBody>
          </p:sp>
        </p:grpSp>
        <p:sp>
          <p:nvSpPr>
            <p:cNvPr id="143" name="Line"/>
            <p:cNvSpPr/>
            <p:nvPr/>
          </p:nvSpPr>
          <p:spPr>
            <a:xfrm>
              <a:off x="2209800" y="762000"/>
              <a:ext cx="457201" cy="0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45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1" build="p" bldLvl="5" animBg="1" advAuto="0"/>
      <p:bldP spid="136" grpId="2" build="p" animBg="1" advAuto="0"/>
      <p:bldP spid="144" grpId="3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148" name="Carbohydrates"/>
          <p:cNvSpPr txBox="1">
            <a:spLocks noGrp="1"/>
          </p:cNvSpPr>
          <p:nvPr>
            <p:ph type="title" idx="4294967295"/>
          </p:nvPr>
        </p:nvSpPr>
        <p:spPr>
          <a:xfrm>
            <a:off x="762000" y="457200"/>
            <a:ext cx="7162800" cy="609600"/>
          </a:xfrm>
          <a:prstGeom prst="rect">
            <a:avLst/>
          </a:prstGeom>
        </p:spPr>
        <p:txBody>
          <a:bodyPr>
            <a:normAutofit/>
          </a:bodyPr>
          <a:lstStyle>
            <a:lvl1pPr defTabSz="557784">
              <a:defRPr sz="2928" b="1">
                <a:solidFill>
                  <a:srgbClr val="333399"/>
                </a:solidFill>
                <a:effectLst>
                  <a:outerShdw blurRad="7747" dist="15494" dir="2700000" rotWithShape="0">
                    <a:srgbClr val="000000"/>
                  </a:outerShdw>
                </a:effectLst>
              </a:defRPr>
            </a:lvl1pPr>
          </a:lstStyle>
          <a:p>
            <a:r>
              <a:t>Carbohydrates</a:t>
            </a:r>
          </a:p>
        </p:txBody>
      </p:sp>
      <p:sp>
        <p:nvSpPr>
          <p:cNvPr id="149" name="Polysaccharide: many sugar units…"/>
          <p:cNvSpPr txBox="1">
            <a:spLocks noGrp="1"/>
          </p:cNvSpPr>
          <p:nvPr>
            <p:ph type="body" idx="4294967295"/>
          </p:nvPr>
        </p:nvSpPr>
        <p:spPr>
          <a:xfrm>
            <a:off x="381000" y="1143000"/>
            <a:ext cx="8534400" cy="4343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SzTx/>
              <a:buNone/>
              <a:tabLst>
                <a:tab pos="571500" algn="l"/>
              </a:tabLst>
              <a:defRPr sz="3600" b="1">
                <a:solidFill>
                  <a:srgbClr val="0066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Polysaccharide: many sugar units</a:t>
            </a:r>
          </a:p>
          <a:p>
            <a:pPr>
              <a:spcBef>
                <a:spcPts val="800"/>
              </a:spcBef>
              <a:buSzTx/>
              <a:buNone/>
              <a:tabLst>
                <a:tab pos="571500" algn="l"/>
              </a:tabLst>
              <a:defRPr sz="3600" b="1">
                <a:solidFill>
                  <a:srgbClr val="CC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Examples:	</a:t>
            </a:r>
            <a:r>
              <a:rPr>
                <a:solidFill>
                  <a:srgbClr val="333399"/>
                </a:solidFill>
              </a:rPr>
              <a:t>starch (bread, potatoes)</a:t>
            </a:r>
          </a:p>
          <a:p>
            <a:pPr>
              <a:spcBef>
                <a:spcPts val="800"/>
              </a:spcBef>
              <a:buSzTx/>
              <a:buNone/>
              <a:tabLst>
                <a:tab pos="571500" algn="l"/>
              </a:tabLst>
              <a:defRPr sz="36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					glycogen (beef muscle)</a:t>
            </a:r>
          </a:p>
          <a:p>
            <a:pPr>
              <a:spcBef>
                <a:spcPts val="800"/>
              </a:spcBef>
              <a:buSzTx/>
              <a:buNone/>
              <a:tabLst>
                <a:tab pos="571500" algn="l"/>
              </a:tabLst>
              <a:defRPr sz="36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					cellulose (lettuce, corn)</a:t>
            </a:r>
          </a:p>
        </p:txBody>
      </p:sp>
      <p:grpSp>
        <p:nvGrpSpPr>
          <p:cNvPr id="176" name="Group"/>
          <p:cNvGrpSpPr/>
          <p:nvPr/>
        </p:nvGrpSpPr>
        <p:grpSpPr>
          <a:xfrm>
            <a:off x="761999" y="4038599"/>
            <a:ext cx="7467425" cy="2209801"/>
            <a:chOff x="0" y="0"/>
            <a:chExt cx="7467423" cy="2209800"/>
          </a:xfrm>
        </p:grpSpPr>
        <p:sp>
          <p:nvSpPr>
            <p:cNvPr id="150" name="Shape"/>
            <p:cNvSpPr/>
            <p:nvPr/>
          </p:nvSpPr>
          <p:spPr>
            <a:xfrm>
              <a:off x="1563687" y="0"/>
              <a:ext cx="1296989" cy="99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0"/>
                  </a:moveTo>
                  <a:lnTo>
                    <a:pt x="0" y="10800"/>
                  </a:lnTo>
                  <a:lnTo>
                    <a:pt x="5400" y="216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rgbClr val="CCCCFF"/>
            </a:solidFill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CCCC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1" name="glucose"/>
            <p:cNvSpPr txBox="1"/>
            <p:nvPr/>
          </p:nvSpPr>
          <p:spPr>
            <a:xfrm>
              <a:off x="1752600" y="304800"/>
              <a:ext cx="871994" cy="3133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600" b="1">
                  <a:solidFill>
                    <a:srgbClr val="333399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glucose</a:t>
              </a:r>
            </a:p>
          </p:txBody>
        </p:sp>
        <p:sp>
          <p:nvSpPr>
            <p:cNvPr id="152" name="Shape"/>
            <p:cNvSpPr/>
            <p:nvPr/>
          </p:nvSpPr>
          <p:spPr>
            <a:xfrm>
              <a:off x="0" y="0"/>
              <a:ext cx="1296988" cy="99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0"/>
                  </a:moveTo>
                  <a:lnTo>
                    <a:pt x="0" y="10800"/>
                  </a:lnTo>
                  <a:lnTo>
                    <a:pt x="5400" y="216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rgbClr val="CCCCFF"/>
            </a:solidFill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CCCC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3" name="glucose"/>
            <p:cNvSpPr txBox="1"/>
            <p:nvPr/>
          </p:nvSpPr>
          <p:spPr>
            <a:xfrm>
              <a:off x="152400" y="304800"/>
              <a:ext cx="871994" cy="3133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600" b="1">
                  <a:solidFill>
                    <a:srgbClr val="333399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glucose</a:t>
              </a:r>
            </a:p>
          </p:txBody>
        </p:sp>
        <p:sp>
          <p:nvSpPr>
            <p:cNvPr id="154" name="Line"/>
            <p:cNvSpPr/>
            <p:nvPr/>
          </p:nvSpPr>
          <p:spPr>
            <a:xfrm>
              <a:off x="1296987" y="495300"/>
              <a:ext cx="266701" cy="0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5" name="Shape"/>
            <p:cNvSpPr/>
            <p:nvPr/>
          </p:nvSpPr>
          <p:spPr>
            <a:xfrm>
              <a:off x="2438400" y="1219200"/>
              <a:ext cx="1296988" cy="99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0"/>
                  </a:moveTo>
                  <a:lnTo>
                    <a:pt x="0" y="10800"/>
                  </a:lnTo>
                  <a:lnTo>
                    <a:pt x="5400" y="216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rgbClr val="CCCCFF"/>
            </a:solidFill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CCCC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6" name="glucose"/>
            <p:cNvSpPr txBox="1"/>
            <p:nvPr/>
          </p:nvSpPr>
          <p:spPr>
            <a:xfrm>
              <a:off x="2627312" y="1524000"/>
              <a:ext cx="871995" cy="3133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600" b="1">
                  <a:solidFill>
                    <a:srgbClr val="333399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glucose</a:t>
              </a:r>
            </a:p>
          </p:txBody>
        </p:sp>
        <p:sp>
          <p:nvSpPr>
            <p:cNvPr id="157" name="Shape"/>
            <p:cNvSpPr/>
            <p:nvPr/>
          </p:nvSpPr>
          <p:spPr>
            <a:xfrm>
              <a:off x="874712" y="1219200"/>
              <a:ext cx="1296989" cy="99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0"/>
                  </a:moveTo>
                  <a:lnTo>
                    <a:pt x="0" y="10800"/>
                  </a:lnTo>
                  <a:lnTo>
                    <a:pt x="5400" y="216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rgbClr val="CCCCFF"/>
            </a:solidFill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CCCC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8" name="glucose"/>
            <p:cNvSpPr txBox="1"/>
            <p:nvPr/>
          </p:nvSpPr>
          <p:spPr>
            <a:xfrm>
              <a:off x="1027112" y="1524000"/>
              <a:ext cx="871995" cy="3133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600" b="1">
                  <a:solidFill>
                    <a:srgbClr val="333399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glucose</a:t>
              </a:r>
            </a:p>
          </p:txBody>
        </p:sp>
        <p:sp>
          <p:nvSpPr>
            <p:cNvPr id="159" name="Line"/>
            <p:cNvSpPr/>
            <p:nvPr/>
          </p:nvSpPr>
          <p:spPr>
            <a:xfrm>
              <a:off x="2171700" y="1714500"/>
              <a:ext cx="266701" cy="0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165" name="Group"/>
            <p:cNvGrpSpPr/>
            <p:nvPr/>
          </p:nvGrpSpPr>
          <p:grpSpPr>
            <a:xfrm>
              <a:off x="3352799" y="-1"/>
              <a:ext cx="2860677" cy="990601"/>
              <a:chOff x="0" y="0"/>
              <a:chExt cx="2860675" cy="990600"/>
            </a:xfrm>
          </p:grpSpPr>
          <p:sp>
            <p:nvSpPr>
              <p:cNvPr id="160" name="Shape"/>
              <p:cNvSpPr/>
              <p:nvPr/>
            </p:nvSpPr>
            <p:spPr>
              <a:xfrm>
                <a:off x="1563687" y="0"/>
                <a:ext cx="1296989" cy="990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00" y="0"/>
                    </a:moveTo>
                    <a:lnTo>
                      <a:pt x="0" y="10800"/>
                    </a:ln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10800"/>
                    </a:lnTo>
                    <a:lnTo>
                      <a:pt x="162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solidFill>
                      <a:srgbClr val="CCCC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61" name="glucose"/>
              <p:cNvSpPr txBox="1"/>
              <p:nvPr/>
            </p:nvSpPr>
            <p:spPr>
              <a:xfrm>
                <a:off x="1752600" y="304800"/>
                <a:ext cx="871994" cy="31339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sz="1600" b="1">
                    <a:solidFill>
                      <a:srgbClr val="333399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glucose</a:t>
                </a:r>
              </a:p>
            </p:txBody>
          </p:sp>
          <p:sp>
            <p:nvSpPr>
              <p:cNvPr id="162" name="Shape"/>
              <p:cNvSpPr/>
              <p:nvPr/>
            </p:nvSpPr>
            <p:spPr>
              <a:xfrm>
                <a:off x="-1" y="0"/>
                <a:ext cx="1296989" cy="990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00" y="0"/>
                    </a:moveTo>
                    <a:lnTo>
                      <a:pt x="0" y="10800"/>
                    </a:ln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10800"/>
                    </a:lnTo>
                    <a:lnTo>
                      <a:pt x="162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solidFill>
                      <a:srgbClr val="CCCC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63" name="glucose"/>
              <p:cNvSpPr txBox="1"/>
              <p:nvPr/>
            </p:nvSpPr>
            <p:spPr>
              <a:xfrm>
                <a:off x="152400" y="304800"/>
                <a:ext cx="871994" cy="31339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sz="1600" b="1">
                    <a:solidFill>
                      <a:srgbClr val="333399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glucose</a:t>
                </a:r>
              </a:p>
            </p:txBody>
          </p:sp>
          <p:sp>
            <p:nvSpPr>
              <p:cNvPr id="164" name="Line"/>
              <p:cNvSpPr/>
              <p:nvPr/>
            </p:nvSpPr>
            <p:spPr>
              <a:xfrm>
                <a:off x="1296987" y="495300"/>
                <a:ext cx="266701" cy="0"/>
              </a:xfrm>
              <a:prstGeom prst="line">
                <a:avLst/>
              </a:prstGeom>
              <a:noFill/>
              <a:ln w="571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166" name="Shape"/>
            <p:cNvSpPr/>
            <p:nvPr/>
          </p:nvSpPr>
          <p:spPr>
            <a:xfrm>
              <a:off x="5715000" y="1219200"/>
              <a:ext cx="1296988" cy="99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0"/>
                  </a:moveTo>
                  <a:lnTo>
                    <a:pt x="0" y="10800"/>
                  </a:lnTo>
                  <a:lnTo>
                    <a:pt x="5400" y="216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rgbClr val="CCCCFF"/>
            </a:solidFill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CCCC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7" name="glucose"/>
            <p:cNvSpPr txBox="1"/>
            <p:nvPr/>
          </p:nvSpPr>
          <p:spPr>
            <a:xfrm>
              <a:off x="5903912" y="1524000"/>
              <a:ext cx="871995" cy="3133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600" b="1">
                  <a:solidFill>
                    <a:srgbClr val="333399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glucose</a:t>
              </a:r>
            </a:p>
          </p:txBody>
        </p:sp>
        <p:sp>
          <p:nvSpPr>
            <p:cNvPr id="168" name="Shape"/>
            <p:cNvSpPr/>
            <p:nvPr/>
          </p:nvSpPr>
          <p:spPr>
            <a:xfrm>
              <a:off x="4151312" y="1219200"/>
              <a:ext cx="1296989" cy="99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0"/>
                  </a:moveTo>
                  <a:lnTo>
                    <a:pt x="0" y="10800"/>
                  </a:lnTo>
                  <a:lnTo>
                    <a:pt x="5400" y="216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rgbClr val="CCCCFF"/>
            </a:solidFill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CCCC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9" name="glucose"/>
            <p:cNvSpPr txBox="1"/>
            <p:nvPr/>
          </p:nvSpPr>
          <p:spPr>
            <a:xfrm>
              <a:off x="4267200" y="1524000"/>
              <a:ext cx="871994" cy="3133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600" b="1">
                  <a:solidFill>
                    <a:srgbClr val="333399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glucose</a:t>
              </a:r>
            </a:p>
          </p:txBody>
        </p:sp>
        <p:sp>
          <p:nvSpPr>
            <p:cNvPr id="170" name="Line"/>
            <p:cNvSpPr/>
            <p:nvPr/>
          </p:nvSpPr>
          <p:spPr>
            <a:xfrm>
              <a:off x="5448300" y="1714500"/>
              <a:ext cx="266701" cy="0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1" name="Line"/>
            <p:cNvSpPr/>
            <p:nvPr/>
          </p:nvSpPr>
          <p:spPr>
            <a:xfrm>
              <a:off x="2819400" y="533400"/>
              <a:ext cx="533401" cy="0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2" name="Line"/>
            <p:cNvSpPr/>
            <p:nvPr/>
          </p:nvSpPr>
          <p:spPr>
            <a:xfrm>
              <a:off x="3733800" y="1752600"/>
              <a:ext cx="457201" cy="0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3" name="Line"/>
            <p:cNvSpPr/>
            <p:nvPr/>
          </p:nvSpPr>
          <p:spPr>
            <a:xfrm flipV="1">
              <a:off x="1828800" y="990599"/>
              <a:ext cx="76201" cy="228601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4" name="Line"/>
            <p:cNvSpPr/>
            <p:nvPr/>
          </p:nvSpPr>
          <p:spPr>
            <a:xfrm flipV="1">
              <a:off x="5105400" y="990599"/>
              <a:ext cx="152401" cy="228601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5" name="cellulose"/>
            <p:cNvSpPr txBox="1"/>
            <p:nvPr/>
          </p:nvSpPr>
          <p:spPr>
            <a:xfrm>
              <a:off x="6384925" y="496887"/>
              <a:ext cx="1082499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solidFill>
                    <a:srgbClr val="333399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cellulose</a:t>
              </a:r>
            </a:p>
          </p:txBody>
        </p:sp>
      </p:grpSp>
      <p:sp>
        <p:nvSpPr>
          <p:cNvPr id="177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1" build="p" bldLvl="5" animBg="1" advAuto="0"/>
      <p:bldP spid="149" grpId="2" build="p" animBg="1" advAuto="0"/>
      <p:bldP spid="176" grpId="3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180" name="Lipids"/>
          <p:cNvSpPr txBox="1">
            <a:spLocks noGrp="1"/>
          </p:cNvSpPr>
          <p:nvPr>
            <p:ph type="title" idx="4294967295"/>
          </p:nvPr>
        </p:nvSpPr>
        <p:spPr>
          <a:xfrm>
            <a:off x="762000" y="2133600"/>
            <a:ext cx="7162800" cy="609600"/>
          </a:xfrm>
          <a:prstGeom prst="rect">
            <a:avLst/>
          </a:prstGeom>
        </p:spPr>
        <p:txBody>
          <a:bodyPr>
            <a:noAutofit/>
          </a:bodyPr>
          <a:lstStyle>
            <a:lvl1pPr defTabSz="365760">
              <a:defRPr sz="3520" b="1">
                <a:solidFill>
                  <a:srgbClr val="CC3300"/>
                </a:solidFill>
                <a:effectLst>
                  <a:outerShdw blurRad="508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rPr sz="6000" dirty="0" smtClean="0"/>
              <a:t>Lipids</a:t>
            </a:r>
            <a:endParaRPr sz="6000" dirty="0"/>
          </a:p>
        </p:txBody>
      </p:sp>
      <p:sp>
        <p:nvSpPr>
          <p:cNvPr id="181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184" name="Lipids"/>
          <p:cNvSpPr txBox="1">
            <a:spLocks noGrp="1"/>
          </p:cNvSpPr>
          <p:nvPr>
            <p:ph type="title" idx="4294967295"/>
          </p:nvPr>
        </p:nvSpPr>
        <p:spPr>
          <a:xfrm>
            <a:off x="685800" y="-1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Lipids</a:t>
            </a:r>
          </a:p>
        </p:txBody>
      </p:sp>
      <p:sp>
        <p:nvSpPr>
          <p:cNvPr id="185" name="General term for compounds which are not soluble in water.…"/>
          <p:cNvSpPr txBox="1">
            <a:spLocks noGrp="1"/>
          </p:cNvSpPr>
          <p:nvPr>
            <p:ph type="body" idx="4294967295"/>
          </p:nvPr>
        </p:nvSpPr>
        <p:spPr>
          <a:xfrm>
            <a:off x="304800" y="1143000"/>
            <a:ext cx="8305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36600" indent="-236600" defTabSz="630936">
              <a:lnSpc>
                <a:spcPct val="90000"/>
              </a:lnSpc>
              <a:buChar char="•"/>
              <a:defRPr sz="2208" b="1"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General term for compounds which are </a:t>
            </a:r>
            <a:r>
              <a:rPr dirty="0">
                <a:solidFill>
                  <a:srgbClr val="CC0000"/>
                </a:solidFill>
                <a:effectLst>
                  <a:outerShdw blurRad="8763" dist="17526" dir="2700000" rotWithShape="0">
                    <a:srgbClr val="000000"/>
                  </a:outerShdw>
                </a:effectLst>
              </a:rPr>
              <a:t>not </a:t>
            </a:r>
            <a:r>
              <a:rPr dirty="0" smtClean="0">
                <a:solidFill>
                  <a:srgbClr val="CC0000"/>
                </a:solidFill>
                <a:effectLst>
                  <a:outerShdw blurRad="8763" dist="17526" dir="2700000" rotWithShape="0">
                    <a:srgbClr val="000000"/>
                  </a:outerShdw>
                </a:effectLst>
              </a:rPr>
              <a:t>soluble</a:t>
            </a:r>
            <a:r>
              <a:rPr lang="en-US" dirty="0" smtClean="0">
                <a:solidFill>
                  <a:srgbClr val="002060"/>
                </a:solidFill>
                <a:effectLst>
                  <a:outerShdw blurRad="8763" dist="17526" dir="2700000" rotWithShape="0">
                    <a:srgbClr val="000000"/>
                  </a:outerShdw>
                </a:effectLst>
              </a:rPr>
              <a:t> (DO NOT DISSOLVE)</a:t>
            </a:r>
            <a:r>
              <a:rPr dirty="0" smtClean="0">
                <a:solidFill>
                  <a:srgbClr val="002060"/>
                </a:solidFill>
                <a:effectLst>
                  <a:outerShdw blurRad="8763" dist="17526" dir="2700000" rotWithShape="0">
                    <a:srgbClr val="000000"/>
                  </a:outerShdw>
                </a:effectLst>
              </a:rPr>
              <a:t> </a:t>
            </a:r>
            <a:r>
              <a:rPr dirty="0">
                <a:solidFill>
                  <a:srgbClr val="CC0000"/>
                </a:solidFill>
                <a:effectLst>
                  <a:outerShdw blurRad="8763" dist="17526" dir="2700000" rotWithShape="0">
                    <a:srgbClr val="000000"/>
                  </a:outerShdw>
                </a:effectLst>
              </a:rPr>
              <a:t>in water</a:t>
            </a:r>
            <a:r>
              <a:rPr dirty="0"/>
              <a:t>.</a:t>
            </a:r>
          </a:p>
          <a:p>
            <a:pPr marL="236600" indent="-236600" defTabSz="630936">
              <a:lnSpc>
                <a:spcPct val="90000"/>
              </a:lnSpc>
              <a:buChar char="•"/>
              <a:defRPr sz="2208" b="1"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Lipids </a:t>
            </a:r>
            <a:r>
              <a:rPr dirty="0">
                <a:solidFill>
                  <a:srgbClr val="333399"/>
                </a:solidFill>
                <a:effectLst>
                  <a:outerShdw blurRad="8763" dist="17526" dir="2700000" rotWithShape="0">
                    <a:srgbClr val="000000"/>
                  </a:outerShdw>
                </a:effectLst>
              </a:rPr>
              <a:t>are soluble in hydrophobic solvents</a:t>
            </a:r>
            <a:r>
              <a:rPr dirty="0"/>
              <a:t>.</a:t>
            </a:r>
          </a:p>
          <a:p>
            <a:pPr marL="236600" indent="-236600" defTabSz="630936">
              <a:lnSpc>
                <a:spcPct val="90000"/>
              </a:lnSpc>
              <a:buChar char="•"/>
              <a:defRPr sz="2208" b="1">
                <a:solidFill>
                  <a:srgbClr val="CC0000"/>
                </a:solidFill>
                <a:effectLst>
                  <a:outerShdw blurRad="8763" dist="1752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Remember:</a:t>
            </a:r>
            <a:r>
              <a:rPr dirty="0">
                <a:solidFill>
                  <a:srgbClr val="000000"/>
                </a:solidFill>
              </a:rPr>
              <a:t>  </a:t>
            </a:r>
            <a:r>
              <a:rPr dirty="0">
                <a:solidFill>
                  <a:srgbClr val="660066"/>
                </a:solidFill>
              </a:rPr>
              <a:t>“stores the most </a:t>
            </a:r>
            <a:r>
              <a:rPr dirty="0" smtClean="0">
                <a:solidFill>
                  <a:srgbClr val="660066"/>
                </a:solidFill>
              </a:rPr>
              <a:t>energy</a:t>
            </a:r>
            <a:r>
              <a:rPr lang="en-US" dirty="0" smtClean="0">
                <a:solidFill>
                  <a:srgbClr val="660066"/>
                </a:solidFill>
              </a:rPr>
              <a:t> (long-term storage)</a:t>
            </a:r>
            <a:r>
              <a:rPr dirty="0" smtClean="0">
                <a:solidFill>
                  <a:srgbClr val="660066"/>
                </a:solidFill>
              </a:rPr>
              <a:t>”</a:t>
            </a:r>
            <a:endParaRPr dirty="0">
              <a:effectLst>
                <a:outerShdw blurRad="8763" dist="17526" dir="2700000" rotWithShape="0">
                  <a:srgbClr val="FFFFFF"/>
                </a:outerShdw>
              </a:effectLst>
            </a:endParaRPr>
          </a:p>
          <a:p>
            <a:pPr marL="236600" indent="-236600" defTabSz="630936">
              <a:lnSpc>
                <a:spcPct val="90000"/>
              </a:lnSpc>
              <a:buChar char="•"/>
              <a:defRPr sz="2208" b="1">
                <a:solidFill>
                  <a:srgbClr val="CC0000"/>
                </a:solidFill>
                <a:effectLst>
                  <a:outerShdw blurRad="8763" dist="1752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Examples:	</a:t>
            </a:r>
            <a:r>
              <a:rPr dirty="0">
                <a:solidFill>
                  <a:srgbClr val="333399"/>
                </a:solidFill>
              </a:rPr>
              <a:t>1.  Fats</a:t>
            </a:r>
          </a:p>
          <a:p>
            <a:pPr marL="236600" indent="-236600" defTabSz="630936">
              <a:lnSpc>
                <a:spcPct val="90000"/>
              </a:lnSpc>
              <a:buSzTx/>
              <a:buNone/>
              <a:defRPr sz="2208" b="1">
                <a:solidFill>
                  <a:srgbClr val="333399"/>
                </a:solidFill>
                <a:effectLst>
                  <a:outerShdw blurRad="8763" dist="1752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			2.  Phospholipids</a:t>
            </a:r>
          </a:p>
          <a:p>
            <a:pPr marL="236600" indent="-236600" defTabSz="630936">
              <a:lnSpc>
                <a:spcPct val="90000"/>
              </a:lnSpc>
              <a:buSzTx/>
              <a:buNone/>
              <a:defRPr sz="2208" b="1">
                <a:solidFill>
                  <a:srgbClr val="333399"/>
                </a:solidFill>
                <a:effectLst>
                  <a:outerShdw blurRad="8763" dist="1752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			3.  Oils</a:t>
            </a:r>
          </a:p>
          <a:p>
            <a:pPr marL="236600" indent="-236600" defTabSz="630936">
              <a:lnSpc>
                <a:spcPct val="90000"/>
              </a:lnSpc>
              <a:buSzTx/>
              <a:buNone/>
              <a:defRPr sz="2208" b="1">
                <a:solidFill>
                  <a:srgbClr val="333399"/>
                </a:solidFill>
                <a:effectLst>
                  <a:outerShdw blurRad="8763" dist="1752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			</a:t>
            </a:r>
            <a:r>
              <a:rPr dirty="0">
                <a:solidFill>
                  <a:srgbClr val="E6F10D"/>
                </a:solidFill>
              </a:rPr>
              <a:t>4.  Waxes</a:t>
            </a:r>
          </a:p>
          <a:p>
            <a:pPr marL="236600" indent="-236600" defTabSz="630936">
              <a:lnSpc>
                <a:spcPct val="90000"/>
              </a:lnSpc>
              <a:buSzTx/>
              <a:buNone/>
              <a:defRPr sz="2208" b="1">
                <a:solidFill>
                  <a:srgbClr val="E6F10D"/>
                </a:solidFill>
                <a:effectLst>
                  <a:outerShdw blurRad="8763" dist="1752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			5.  Steroid hormones</a:t>
            </a:r>
          </a:p>
          <a:p>
            <a:pPr marL="236600" indent="-236600" defTabSz="630936">
              <a:lnSpc>
                <a:spcPct val="90000"/>
              </a:lnSpc>
              <a:buSzTx/>
              <a:buNone/>
              <a:defRPr sz="2208" b="1">
                <a:solidFill>
                  <a:srgbClr val="E6F10D"/>
                </a:solidFill>
                <a:effectLst>
                  <a:outerShdw blurRad="8763" dist="1752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			6.  Triglycerides</a:t>
            </a:r>
          </a:p>
        </p:txBody>
      </p:sp>
      <p:sp>
        <p:nvSpPr>
          <p:cNvPr id="186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1" build="p" bldLvl="5" animBg="1" advAuto="0"/>
      <p:bldP spid="185" grpId="2" build="p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189" name="Lipids"/>
          <p:cNvSpPr txBox="1">
            <a:spLocks noGrp="1"/>
          </p:cNvSpPr>
          <p:nvPr>
            <p:ph type="title" idx="4294967295"/>
          </p:nvPr>
        </p:nvSpPr>
        <p:spPr>
          <a:xfrm>
            <a:off x="1066800" y="457200"/>
            <a:ext cx="7162800" cy="609600"/>
          </a:xfrm>
          <a:prstGeom prst="rect">
            <a:avLst/>
          </a:prstGeom>
        </p:spPr>
        <p:txBody>
          <a:bodyPr>
            <a:normAutofit/>
          </a:bodyPr>
          <a:lstStyle>
            <a:lvl1pPr defTabSz="557784">
              <a:defRPr sz="2928" b="1">
                <a:solidFill>
                  <a:srgbClr val="333399"/>
                </a:solidFill>
                <a:effectLst>
                  <a:outerShdw blurRad="7747" dist="15494" dir="2700000" rotWithShape="0">
                    <a:srgbClr val="000000"/>
                  </a:outerShdw>
                </a:effectLst>
              </a:defRPr>
            </a:lvl1pPr>
          </a:lstStyle>
          <a:p>
            <a:r>
              <a:t>Lipids</a:t>
            </a:r>
          </a:p>
        </p:txBody>
      </p:sp>
      <p:sp>
        <p:nvSpPr>
          <p:cNvPr id="190" name="Six functions of lipids:…"/>
          <p:cNvSpPr txBox="1">
            <a:spLocks noGrp="1"/>
          </p:cNvSpPr>
          <p:nvPr>
            <p:ph type="body" idx="4294967295"/>
          </p:nvPr>
        </p:nvSpPr>
        <p:spPr>
          <a:xfrm>
            <a:off x="381000" y="1371600"/>
            <a:ext cx="83820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4894" indent="-294894" defTabSz="786384">
              <a:lnSpc>
                <a:spcPct val="90000"/>
              </a:lnSpc>
              <a:spcBef>
                <a:spcPts val="600"/>
              </a:spcBef>
              <a:buSzTx/>
              <a:buNone/>
              <a:defRPr sz="2752" b="1">
                <a:solidFill>
                  <a:srgbClr val="CC0000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Six functions of lipids:</a:t>
            </a:r>
          </a:p>
          <a:p>
            <a:pPr marL="294894" indent="-294894" defTabSz="786384">
              <a:lnSpc>
                <a:spcPct val="90000"/>
              </a:lnSpc>
              <a:spcBef>
                <a:spcPts val="600"/>
              </a:spcBef>
              <a:buSzTx/>
              <a:buNone/>
              <a:defRPr sz="2752" b="1"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</a:t>
            </a:r>
            <a:r>
              <a:rPr dirty="0">
                <a:solidFill>
                  <a:srgbClr val="333399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</a:rPr>
              <a:t>1.	Long term </a:t>
            </a:r>
            <a:r>
              <a:rPr dirty="0">
                <a:solidFill>
                  <a:srgbClr val="E6F10D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</a:rPr>
              <a:t>energy storage</a:t>
            </a:r>
          </a:p>
          <a:p>
            <a:pPr marL="294894" indent="-294894" defTabSz="786384">
              <a:lnSpc>
                <a:spcPct val="90000"/>
              </a:lnSpc>
              <a:spcBef>
                <a:spcPts val="600"/>
              </a:spcBef>
              <a:buSzTx/>
              <a:buNone/>
              <a:defRPr sz="2752" b="1">
                <a:solidFill>
                  <a:srgbClr val="333399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2.	Protection against heat loss (insulation)</a:t>
            </a:r>
          </a:p>
          <a:p>
            <a:pPr marL="294894" indent="-294894" defTabSz="786384">
              <a:lnSpc>
                <a:spcPct val="90000"/>
              </a:lnSpc>
              <a:spcBef>
                <a:spcPts val="600"/>
              </a:spcBef>
              <a:buSzTx/>
              <a:buNone/>
              <a:defRPr sz="2752" b="1">
                <a:solidFill>
                  <a:srgbClr val="333399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3.	Protection against physical shock</a:t>
            </a:r>
          </a:p>
          <a:p>
            <a:pPr marL="294894" indent="-294894" defTabSz="786384">
              <a:lnSpc>
                <a:spcPct val="90000"/>
              </a:lnSpc>
              <a:spcBef>
                <a:spcPts val="600"/>
              </a:spcBef>
              <a:buSzTx/>
              <a:buNone/>
              <a:defRPr sz="2752" b="1">
                <a:solidFill>
                  <a:srgbClr val="333399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4.	Protection against water loss</a:t>
            </a:r>
          </a:p>
          <a:p>
            <a:pPr marL="294894" indent="-294894" defTabSz="786384">
              <a:lnSpc>
                <a:spcPct val="90000"/>
              </a:lnSpc>
              <a:spcBef>
                <a:spcPts val="600"/>
              </a:spcBef>
              <a:buSzTx/>
              <a:buNone/>
              <a:defRPr sz="2752" b="1">
                <a:solidFill>
                  <a:srgbClr val="333399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5.	Chemical messengers (hormones</a:t>
            </a:r>
            <a:r>
              <a:rPr dirty="0" smtClean="0"/>
              <a:t>)</a:t>
            </a:r>
            <a:r>
              <a:rPr lang="en-US" dirty="0" smtClean="0"/>
              <a:t> – start chemical reactions</a:t>
            </a:r>
            <a:endParaRPr dirty="0"/>
          </a:p>
          <a:p>
            <a:pPr marL="294894" indent="-294894" defTabSz="786384">
              <a:lnSpc>
                <a:spcPct val="90000"/>
              </a:lnSpc>
              <a:spcBef>
                <a:spcPts val="600"/>
              </a:spcBef>
              <a:buSzTx/>
              <a:buNone/>
              <a:defRPr sz="2752" b="1">
                <a:solidFill>
                  <a:srgbClr val="333399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6.	Major component of membranes 		</a:t>
            </a:r>
            <a:r>
              <a:rPr dirty="0">
                <a:solidFill>
                  <a:srgbClr val="E6F10D"/>
                </a:solidFill>
              </a:rPr>
              <a:t>(phospholipids)</a:t>
            </a:r>
          </a:p>
        </p:txBody>
      </p:sp>
      <p:sp>
        <p:nvSpPr>
          <p:cNvPr id="191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1" build="p" bldLvl="5" animBg="1" advAuto="0"/>
      <p:bldP spid="190" grpId="2" build="p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sp>
        <p:nvSpPr>
          <p:cNvPr id="223" name="Fatty Acids"/>
          <p:cNvSpPr txBox="1">
            <a:spLocks noGrp="1"/>
          </p:cNvSpPr>
          <p:nvPr>
            <p:ph type="title" idx="4294967295"/>
          </p:nvPr>
        </p:nvSpPr>
        <p:spPr>
          <a:xfrm>
            <a:off x="84221" y="380999"/>
            <a:ext cx="8754979" cy="11430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b="1">
                <a:solidFill>
                  <a:srgbClr val="CC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rPr dirty="0"/>
              <a:t>Fatty </a:t>
            </a:r>
            <a:r>
              <a:rPr dirty="0" smtClean="0"/>
              <a:t>Acids</a:t>
            </a:r>
            <a:r>
              <a:rPr lang="en-US" dirty="0" smtClean="0"/>
              <a:t> – </a:t>
            </a:r>
            <a:r>
              <a:rPr lang="en-US" sz="3300" dirty="0" smtClean="0">
                <a:solidFill>
                  <a:srgbClr val="002060"/>
                </a:solidFill>
              </a:rPr>
              <a:t>building blocks (monomer) of lipids</a:t>
            </a:r>
            <a:endParaRPr sz="3300" dirty="0">
              <a:solidFill>
                <a:srgbClr val="002060"/>
              </a:solidFill>
            </a:endParaRPr>
          </a:p>
        </p:txBody>
      </p:sp>
      <p:sp>
        <p:nvSpPr>
          <p:cNvPr id="224" name="There are two kinds of fatty acids you may see these on food labels:…"/>
          <p:cNvSpPr txBox="1">
            <a:spLocks noGrp="1"/>
          </p:cNvSpPr>
          <p:nvPr>
            <p:ph type="body" sz="half" idx="4294967295"/>
          </p:nvPr>
        </p:nvSpPr>
        <p:spPr>
          <a:xfrm>
            <a:off x="381000" y="1447800"/>
            <a:ext cx="8458200" cy="2057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46888" indent="-246888" defTabSz="658368">
              <a:lnSpc>
                <a:spcPct val="110000"/>
              </a:lnSpc>
              <a:spcBef>
                <a:spcPts val="400"/>
              </a:spcBef>
              <a:buSzTx/>
              <a:buNone/>
              <a:defRPr sz="2016"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There are two kinds of </a:t>
            </a:r>
            <a:r>
              <a:rPr b="1" dirty="0">
                <a:solidFill>
                  <a:srgbClr val="CC00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fatty acids</a:t>
            </a:r>
            <a:r>
              <a:rPr dirty="0"/>
              <a:t> you may see these on food labels:</a:t>
            </a:r>
          </a:p>
          <a:p>
            <a:pPr marL="246888" indent="-246888" defTabSz="658368">
              <a:lnSpc>
                <a:spcPct val="110000"/>
              </a:lnSpc>
              <a:spcBef>
                <a:spcPts val="400"/>
              </a:spcBef>
              <a:buSzTx/>
              <a:buNone/>
              <a:defRPr sz="2016"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</a:t>
            </a:r>
            <a:r>
              <a:rPr b="1" dirty="0">
                <a:solidFill>
                  <a:srgbClr val="CC00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1.	</a:t>
            </a:r>
            <a:r>
              <a:rPr b="1" u="sng" dirty="0">
                <a:solidFill>
                  <a:srgbClr val="CC00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Saturated fatty acids:</a:t>
            </a:r>
            <a:r>
              <a:rPr b="1" dirty="0">
                <a:solidFill>
                  <a:srgbClr val="CC00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  </a:t>
            </a:r>
            <a:r>
              <a:rPr lang="en-US" b="1" dirty="0" smtClean="0">
                <a:solidFill>
                  <a:srgbClr val="CC00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c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ontain the maximum number of bonds possible (they are full) - </a:t>
            </a:r>
            <a:r>
              <a:rPr b="1" dirty="0" smtClean="0">
                <a:solidFill>
                  <a:srgbClr val="CC00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no </a:t>
            </a:r>
            <a:r>
              <a:rPr b="1" dirty="0">
                <a:solidFill>
                  <a:srgbClr val="CC00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double bonds (bad)</a:t>
            </a:r>
          </a:p>
          <a:p>
            <a:pPr marL="246888" indent="-246888" defTabSz="658368">
              <a:lnSpc>
                <a:spcPct val="110000"/>
              </a:lnSpc>
              <a:spcBef>
                <a:spcPts val="400"/>
              </a:spcBef>
              <a:buSzTx/>
              <a:buNone/>
              <a:defRPr sz="2016" b="1">
                <a:solidFill>
                  <a:srgbClr val="CC00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b="1" dirty="0" smtClean="0">
                <a:solidFill>
                  <a:srgbClr val="CC00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Ex. Butter, animal fats</a:t>
            </a:r>
            <a:endParaRPr b="1" dirty="0">
              <a:solidFill>
                <a:srgbClr val="CC0000"/>
              </a:solidFill>
              <a:effectLst>
                <a:outerShdw blurRad="9144" dist="18288" dir="2700000" rotWithShape="0">
                  <a:srgbClr val="000000"/>
                </a:outerShdw>
              </a:effectLst>
            </a:endParaRPr>
          </a:p>
          <a:p>
            <a:pPr marL="246888" indent="-246888" defTabSz="658368">
              <a:lnSpc>
                <a:spcPct val="110000"/>
              </a:lnSpc>
              <a:spcBef>
                <a:spcPts val="400"/>
              </a:spcBef>
              <a:buSzTx/>
              <a:buNone/>
              <a:defRPr sz="2016"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</a:t>
            </a:r>
            <a:r>
              <a:rPr b="1" dirty="0">
                <a:solidFill>
                  <a:srgbClr val="0066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2.	</a:t>
            </a:r>
            <a:r>
              <a:rPr b="1" u="sng" dirty="0">
                <a:solidFill>
                  <a:srgbClr val="0066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Unsaturated fatty acids:</a:t>
            </a:r>
            <a:r>
              <a:rPr b="1" dirty="0">
                <a:solidFill>
                  <a:srgbClr val="0066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  </a:t>
            </a:r>
            <a:r>
              <a:rPr lang="en-US" b="1" dirty="0" smtClean="0">
                <a:solidFill>
                  <a:srgbClr val="0066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contain </a:t>
            </a:r>
            <a:r>
              <a:rPr b="1" dirty="0" smtClean="0">
                <a:solidFill>
                  <a:srgbClr val="0066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double </a:t>
            </a:r>
            <a:r>
              <a:rPr b="1" dirty="0">
                <a:solidFill>
                  <a:srgbClr val="0066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bonds (good</a:t>
            </a:r>
            <a:r>
              <a:rPr b="1" dirty="0" smtClean="0">
                <a:solidFill>
                  <a:srgbClr val="0066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)</a:t>
            </a:r>
            <a:endParaRPr lang="en-US" b="1" dirty="0" smtClean="0">
              <a:solidFill>
                <a:srgbClr val="006600"/>
              </a:solidFill>
              <a:effectLst>
                <a:outerShdw blurRad="9144" dist="18288" dir="2700000" rotWithShape="0">
                  <a:srgbClr val="000000"/>
                </a:outerShdw>
              </a:effectLst>
            </a:endParaRPr>
          </a:p>
          <a:p>
            <a:pPr marL="246888" indent="-246888" defTabSz="658368">
              <a:lnSpc>
                <a:spcPct val="110000"/>
              </a:lnSpc>
              <a:spcBef>
                <a:spcPts val="400"/>
              </a:spcBef>
              <a:buSzTx/>
              <a:buNone/>
              <a:defRPr sz="2016"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b="1" dirty="0" smtClean="0">
                <a:solidFill>
                  <a:srgbClr val="006600"/>
                </a:solidFill>
                <a:effectLst>
                  <a:outerShdw blurRad="9144" dist="18288" dir="2700000" rotWithShape="0">
                    <a:srgbClr val="000000"/>
                  </a:outerShdw>
                </a:effectLst>
              </a:rPr>
              <a:t>Ex. Oils</a:t>
            </a:r>
            <a:endParaRPr b="1" dirty="0">
              <a:solidFill>
                <a:srgbClr val="006600"/>
              </a:solidFill>
              <a:effectLst>
                <a:outerShdw blurRad="9144" dist="18288" dir="2700000" rotWithShape="0">
                  <a:srgbClr val="000000"/>
                </a:outerShdw>
              </a:effectLst>
            </a:endParaRPr>
          </a:p>
        </p:txBody>
      </p:sp>
      <p:grpSp>
        <p:nvGrpSpPr>
          <p:cNvPr id="230" name="Group"/>
          <p:cNvGrpSpPr/>
          <p:nvPr/>
        </p:nvGrpSpPr>
        <p:grpSpPr>
          <a:xfrm>
            <a:off x="685800" y="3645570"/>
            <a:ext cx="7373090" cy="786691"/>
            <a:chOff x="0" y="-1"/>
            <a:chExt cx="7373089" cy="786689"/>
          </a:xfrm>
        </p:grpSpPr>
        <p:grpSp>
          <p:nvGrpSpPr>
            <p:cNvPr id="228" name="Group"/>
            <p:cNvGrpSpPr/>
            <p:nvPr/>
          </p:nvGrpSpPr>
          <p:grpSpPr>
            <a:xfrm>
              <a:off x="1523999" y="-1"/>
              <a:ext cx="5849090" cy="786689"/>
              <a:chOff x="0" y="0"/>
              <a:chExt cx="5849088" cy="786687"/>
            </a:xfrm>
          </p:grpSpPr>
          <p:sp>
            <p:nvSpPr>
              <p:cNvPr id="225" name="O…"/>
              <p:cNvSpPr txBox="1"/>
              <p:nvPr/>
            </p:nvSpPr>
            <p:spPr>
              <a:xfrm>
                <a:off x="152400" y="0"/>
                <a:ext cx="5696688" cy="78668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sz="20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 dirty="0"/>
                  <a:t>O</a:t>
                </a:r>
              </a:p>
              <a:p>
                <a:pPr>
                  <a:defRPr sz="5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 dirty="0"/>
              </a:p>
              <a:p>
                <a:pPr>
                  <a:defRPr sz="20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 dirty="0"/>
                  <a:t>C-CH</a:t>
                </a:r>
                <a:r>
                  <a:rPr sz="1900" baseline="-25000" dirty="0"/>
                  <a:t>2</a:t>
                </a:r>
                <a:r>
                  <a:rPr dirty="0"/>
                  <a:t>-CH</a:t>
                </a:r>
                <a:r>
                  <a:rPr sz="1900" baseline="-25000" dirty="0"/>
                  <a:t>2</a:t>
                </a:r>
                <a:r>
                  <a:rPr dirty="0"/>
                  <a:t>-CH</a:t>
                </a:r>
                <a:r>
                  <a:rPr sz="1900" baseline="-25000" dirty="0"/>
                  <a:t>2</a:t>
                </a:r>
                <a:r>
                  <a:rPr dirty="0"/>
                  <a:t>-CH</a:t>
                </a:r>
                <a:r>
                  <a:rPr sz="1900" baseline="-25000" dirty="0"/>
                  <a:t>2</a:t>
                </a:r>
                <a:r>
                  <a:rPr dirty="0"/>
                  <a:t>-CH</a:t>
                </a:r>
                <a:r>
                  <a:rPr sz="1900" baseline="-25000" dirty="0"/>
                  <a:t>2</a:t>
                </a:r>
                <a:r>
                  <a:rPr dirty="0"/>
                  <a:t>-CH</a:t>
                </a:r>
                <a:r>
                  <a:rPr sz="1900" baseline="-25000" dirty="0"/>
                  <a:t>2</a:t>
                </a:r>
                <a:r>
                  <a:rPr dirty="0"/>
                  <a:t>-CH</a:t>
                </a:r>
                <a:r>
                  <a:rPr sz="1900" baseline="-25000" dirty="0"/>
                  <a:t>2</a:t>
                </a:r>
                <a:r>
                  <a:rPr dirty="0"/>
                  <a:t>-CH</a:t>
                </a:r>
                <a:r>
                  <a:rPr sz="1900" baseline="-25000" dirty="0"/>
                  <a:t>2</a:t>
                </a:r>
                <a:r>
                  <a:rPr dirty="0"/>
                  <a:t>-CH</a:t>
                </a:r>
                <a:r>
                  <a:rPr sz="1900" baseline="-25000" dirty="0"/>
                  <a:t>2</a:t>
                </a:r>
                <a:r>
                  <a:rPr dirty="0"/>
                  <a:t>-CH</a:t>
                </a:r>
                <a:r>
                  <a:rPr sz="1900" baseline="-25000" dirty="0"/>
                  <a:t>3</a:t>
                </a:r>
              </a:p>
            </p:txBody>
          </p:sp>
          <p:sp>
            <p:nvSpPr>
              <p:cNvPr id="226" name="="/>
              <p:cNvSpPr txBox="1"/>
              <p:nvPr/>
            </p:nvSpPr>
            <p:spPr>
              <a:xfrm rot="5320813">
                <a:off x="181652" y="202965"/>
                <a:ext cx="237640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sz="1800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rPr dirty="0"/>
                  <a:t>=</a:t>
                </a:r>
              </a:p>
            </p:txBody>
          </p:sp>
          <p:sp>
            <p:nvSpPr>
              <p:cNvPr id="227" name="Line"/>
              <p:cNvSpPr/>
              <p:nvPr/>
            </p:nvSpPr>
            <p:spPr>
              <a:xfrm flipH="1">
                <a:off x="0" y="609600"/>
                <a:ext cx="228601" cy="0"/>
              </a:xfrm>
              <a:prstGeom prst="line">
                <a:avLst/>
              </a:prstGeom>
              <a:noFill/>
              <a:ln w="571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229" name="saturated"/>
            <p:cNvSpPr txBox="1"/>
            <p:nvPr/>
          </p:nvSpPr>
          <p:spPr>
            <a:xfrm>
              <a:off x="0" y="381000"/>
              <a:ext cx="1133175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solidFill>
                    <a:srgbClr val="CC0000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saturated</a:t>
              </a:r>
            </a:p>
          </p:txBody>
        </p:sp>
      </p:grpSp>
      <p:grpSp>
        <p:nvGrpSpPr>
          <p:cNvPr id="237" name="Group"/>
          <p:cNvGrpSpPr/>
          <p:nvPr/>
        </p:nvGrpSpPr>
        <p:grpSpPr>
          <a:xfrm>
            <a:off x="990600" y="4724399"/>
            <a:ext cx="7534073" cy="1417847"/>
            <a:chOff x="0" y="-1"/>
            <a:chExt cx="7534072" cy="1417846"/>
          </a:xfrm>
        </p:grpSpPr>
        <p:grpSp>
          <p:nvGrpSpPr>
            <p:cNvPr id="235" name="Group"/>
            <p:cNvGrpSpPr/>
            <p:nvPr/>
          </p:nvGrpSpPr>
          <p:grpSpPr>
            <a:xfrm>
              <a:off x="1848878" y="-1"/>
              <a:ext cx="5685194" cy="1417846"/>
              <a:chOff x="0" y="0"/>
              <a:chExt cx="5685193" cy="1417845"/>
            </a:xfrm>
          </p:grpSpPr>
          <p:sp>
            <p:nvSpPr>
              <p:cNvPr id="231" name="O…"/>
              <p:cNvSpPr txBox="1"/>
              <p:nvPr/>
            </p:nvSpPr>
            <p:spPr>
              <a:xfrm>
                <a:off x="147910" y="0"/>
                <a:ext cx="2361752" cy="78668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sz="2000" b="1">
                    <a:solidFill>
                      <a:srgbClr val="0066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O</a:t>
                </a:r>
              </a:p>
              <a:p>
                <a:pPr>
                  <a:defRPr sz="500" b="1">
                    <a:solidFill>
                      <a:srgbClr val="0066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  <a:p>
                <a:pPr>
                  <a:defRPr sz="2000" b="1">
                    <a:solidFill>
                      <a:srgbClr val="0066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C-CH</a:t>
                </a:r>
                <a:r>
                  <a:rPr sz="1900" baseline="-25000"/>
                  <a:t>2</a:t>
                </a:r>
                <a:r>
                  <a:t>-CH</a:t>
                </a:r>
                <a:r>
                  <a:rPr sz="1900" baseline="-25000"/>
                  <a:t>2</a:t>
                </a:r>
                <a:r>
                  <a:t>-CH</a:t>
                </a:r>
                <a:r>
                  <a:rPr sz="1900" baseline="-25000"/>
                  <a:t>2</a:t>
                </a:r>
                <a:r>
                  <a:t>-CH</a:t>
                </a:r>
              </a:p>
            </p:txBody>
          </p:sp>
          <p:sp>
            <p:nvSpPr>
              <p:cNvPr id="232" name="=CH-CH2-CH2-CH2-CH2-CH3"/>
              <p:cNvSpPr txBox="1"/>
              <p:nvPr/>
            </p:nvSpPr>
            <p:spPr>
              <a:xfrm rot="1384152">
                <a:off x="2283256" y="999458"/>
                <a:ext cx="3401937" cy="41838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defRPr sz="2000" b="1">
                    <a:solidFill>
                      <a:srgbClr val="0066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=CH-CH</a:t>
                </a:r>
                <a:r>
                  <a:rPr sz="1900" baseline="-25000"/>
                  <a:t>2</a:t>
                </a:r>
                <a:r>
                  <a:t>-CH</a:t>
                </a:r>
                <a:r>
                  <a:rPr sz="1900" baseline="-25000"/>
                  <a:t>2</a:t>
                </a:r>
                <a:r>
                  <a:t>-CH</a:t>
                </a:r>
                <a:r>
                  <a:rPr sz="1900" baseline="-25000"/>
                  <a:t>2</a:t>
                </a:r>
                <a:r>
                  <a:t>-CH</a:t>
                </a:r>
                <a:r>
                  <a:rPr sz="1900" baseline="-25000"/>
                  <a:t>2</a:t>
                </a:r>
                <a:r>
                  <a:t>-CH</a:t>
                </a:r>
                <a:r>
                  <a:rPr sz="1900" baseline="-25000"/>
                  <a:t>3</a:t>
                </a:r>
              </a:p>
            </p:txBody>
          </p:sp>
          <p:sp>
            <p:nvSpPr>
              <p:cNvPr id="233" name="="/>
              <p:cNvSpPr txBox="1"/>
              <p:nvPr/>
            </p:nvSpPr>
            <p:spPr>
              <a:xfrm rot="5320813">
                <a:off x="187760" y="197766"/>
                <a:ext cx="237640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sz="1800" b="1">
                    <a:solidFill>
                      <a:srgbClr val="0066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=</a:t>
                </a:r>
              </a:p>
            </p:txBody>
          </p:sp>
          <p:sp>
            <p:nvSpPr>
              <p:cNvPr id="234" name="Line"/>
              <p:cNvSpPr/>
              <p:nvPr/>
            </p:nvSpPr>
            <p:spPr>
              <a:xfrm flipH="1">
                <a:off x="0" y="500033"/>
                <a:ext cx="221866" cy="1"/>
              </a:xfrm>
              <a:prstGeom prst="line">
                <a:avLst/>
              </a:prstGeom>
              <a:noFill/>
              <a:ln w="571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236" name="unsaturated"/>
            <p:cNvSpPr txBox="1"/>
            <p:nvPr/>
          </p:nvSpPr>
          <p:spPr>
            <a:xfrm>
              <a:off x="0" y="285733"/>
              <a:ext cx="1412451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unsaturated</a:t>
              </a:r>
            </a:p>
          </p:txBody>
        </p:sp>
      </p:grpSp>
      <p:sp>
        <p:nvSpPr>
          <p:cNvPr id="238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1" build="p" bldLvl="5" animBg="1" advAuto="0"/>
      <p:bldP spid="224" grpId="2" build="p" animBg="1" advAuto="0"/>
      <p:bldP spid="230" grpId="3" animBg="1" advAuto="0"/>
      <p:bldP spid="237" grpId="4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194" name="Lipids"/>
          <p:cNvSpPr txBox="1">
            <a:spLocks noGrp="1"/>
          </p:cNvSpPr>
          <p:nvPr>
            <p:ph type="title" idx="4294967295"/>
          </p:nvPr>
        </p:nvSpPr>
        <p:spPr>
          <a:xfrm>
            <a:off x="762000" y="381000"/>
            <a:ext cx="7162800" cy="609600"/>
          </a:xfrm>
          <a:prstGeom prst="rect">
            <a:avLst/>
          </a:prstGeom>
        </p:spPr>
        <p:txBody>
          <a:bodyPr>
            <a:normAutofit/>
          </a:bodyPr>
          <a:lstStyle>
            <a:lvl1pPr defTabSz="612648">
              <a:defRPr sz="2948" b="1">
                <a:solidFill>
                  <a:srgbClr val="333399"/>
                </a:solidFill>
                <a:effectLst>
                  <a:outerShdw blurRad="8509" dist="17018" dir="2700000" rotWithShape="0">
                    <a:srgbClr val="000000"/>
                  </a:outerShdw>
                </a:effectLst>
              </a:defRPr>
            </a:lvl1pPr>
          </a:lstStyle>
          <a:p>
            <a:r>
              <a:t>Lipids</a:t>
            </a:r>
          </a:p>
        </p:txBody>
      </p:sp>
      <p:sp>
        <p:nvSpPr>
          <p:cNvPr id="195" name="Triglycerides: composed of 1 glycerol and 3    fatty acids."/>
          <p:cNvSpPr txBox="1">
            <a:spLocks noGrp="1"/>
          </p:cNvSpPr>
          <p:nvPr>
            <p:ph type="body" idx="4294967295"/>
          </p:nvPr>
        </p:nvSpPr>
        <p:spPr>
          <a:xfrm>
            <a:off x="381000" y="637674"/>
            <a:ext cx="8001000" cy="462012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SzTx/>
              <a:buNone/>
              <a:defRPr sz="3600" b="1">
                <a:solidFill>
                  <a:srgbClr val="660066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Triglycerides:</a:t>
            </a:r>
            <a:br>
              <a:rPr dirty="0"/>
            </a:br>
            <a:r>
              <a:rPr sz="2600" dirty="0"/>
              <a:t>c</a:t>
            </a:r>
            <a:r>
              <a:rPr sz="2600" dirty="0">
                <a:solidFill>
                  <a:srgbClr val="000000"/>
                </a:solidFill>
              </a:rPr>
              <a:t>omposed of </a:t>
            </a:r>
            <a:r>
              <a:rPr sz="2600" dirty="0"/>
              <a:t>1 glycerol</a:t>
            </a:r>
            <a:r>
              <a:rPr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/>
              <a:t>linked to</a:t>
            </a:r>
            <a:r>
              <a:rPr sz="2600" dirty="0" smtClean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C00000"/>
                </a:solidFill>
              </a:rPr>
              <a:t>3</a:t>
            </a:r>
            <a:r>
              <a:rPr sz="2600" dirty="0"/>
              <a:t> 			</a:t>
            </a:r>
            <a:r>
              <a:rPr sz="2600" dirty="0">
                <a:solidFill>
                  <a:srgbClr val="CC0000"/>
                </a:solidFill>
              </a:rPr>
              <a:t>fatty acids</a:t>
            </a:r>
            <a:r>
              <a:rPr sz="2600" dirty="0" smtClean="0">
                <a:solidFill>
                  <a:srgbClr val="000000"/>
                </a:solidFill>
              </a:rPr>
              <a:t>.</a:t>
            </a:r>
            <a:r>
              <a:rPr lang="en-US" sz="2600" dirty="0" smtClean="0">
                <a:solidFill>
                  <a:srgbClr val="000000"/>
                </a:solidFill>
              </a:rPr>
              <a:t>  (Looks like the letter “E”)</a:t>
            </a:r>
            <a:endParaRPr sz="2600" dirty="0">
              <a:solidFill>
                <a:srgbClr val="000000"/>
              </a:solidFill>
            </a:endParaRPr>
          </a:p>
        </p:txBody>
      </p:sp>
      <p:grpSp>
        <p:nvGrpSpPr>
          <p:cNvPr id="204" name="Group"/>
          <p:cNvGrpSpPr/>
          <p:nvPr/>
        </p:nvGrpSpPr>
        <p:grpSpPr>
          <a:xfrm>
            <a:off x="762000" y="2895600"/>
            <a:ext cx="1447800" cy="3438349"/>
            <a:chOff x="0" y="0"/>
            <a:chExt cx="1447799" cy="3438348"/>
          </a:xfrm>
        </p:grpSpPr>
        <p:grpSp>
          <p:nvGrpSpPr>
            <p:cNvPr id="202" name="Group"/>
            <p:cNvGrpSpPr/>
            <p:nvPr/>
          </p:nvGrpSpPr>
          <p:grpSpPr>
            <a:xfrm>
              <a:off x="0" y="0"/>
              <a:ext cx="1447800" cy="3048000"/>
              <a:chOff x="0" y="0"/>
              <a:chExt cx="1447799" cy="3048000"/>
            </a:xfrm>
          </p:grpSpPr>
          <p:sp>
            <p:nvSpPr>
              <p:cNvPr id="196" name="Rectangle"/>
              <p:cNvSpPr/>
              <p:nvPr/>
            </p:nvSpPr>
            <p:spPr>
              <a:xfrm>
                <a:off x="0" y="0"/>
                <a:ext cx="1447800" cy="3048000"/>
              </a:xfrm>
              <a:prstGeom prst="rect">
                <a:avLst/>
              </a:prstGeom>
              <a:solidFill>
                <a:srgbClr val="CCC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7" name="H…"/>
              <p:cNvSpPr txBox="1"/>
              <p:nvPr/>
            </p:nvSpPr>
            <p:spPr>
              <a:xfrm>
                <a:off x="228600" y="76200"/>
                <a:ext cx="1162060" cy="266123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sz="20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H</a:t>
                </a:r>
              </a:p>
              <a:p>
                <a:pPr>
                  <a:defRPr sz="900" b="1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  <a:p>
                <a:pPr>
                  <a:defRPr sz="20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H-C----O</a:t>
                </a:r>
              </a:p>
              <a:p>
                <a:pPr>
                  <a:defRPr sz="2800" b="1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  <a:p>
                <a:pPr>
                  <a:defRPr sz="20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H-C----O</a:t>
                </a:r>
              </a:p>
              <a:p>
                <a:pPr>
                  <a:defRPr sz="2800" b="1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  <a:p>
                <a:pPr>
                  <a:defRPr sz="20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H-C----O</a:t>
                </a:r>
              </a:p>
              <a:p>
                <a:pPr>
                  <a:defRPr sz="1200" b="1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  <a:p>
                <a:pPr>
                  <a:defRPr sz="20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H</a:t>
                </a:r>
              </a:p>
            </p:txBody>
          </p:sp>
          <p:sp>
            <p:nvSpPr>
              <p:cNvPr id="198" name="Line"/>
              <p:cNvSpPr/>
              <p:nvPr/>
            </p:nvSpPr>
            <p:spPr>
              <a:xfrm>
                <a:off x="685800" y="381000"/>
                <a:ext cx="0" cy="22860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99" name="Line"/>
              <p:cNvSpPr/>
              <p:nvPr/>
            </p:nvSpPr>
            <p:spPr>
              <a:xfrm flipV="1">
                <a:off x="685800" y="838199"/>
                <a:ext cx="0" cy="45720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0" name="Line"/>
              <p:cNvSpPr/>
              <p:nvPr/>
            </p:nvSpPr>
            <p:spPr>
              <a:xfrm flipH="1">
                <a:off x="685799" y="1600200"/>
                <a:ext cx="1" cy="45720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1" name="Line"/>
              <p:cNvSpPr/>
              <p:nvPr/>
            </p:nvSpPr>
            <p:spPr>
              <a:xfrm>
                <a:off x="687069" y="2286000"/>
                <a:ext cx="1" cy="22860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203" name="glycerol"/>
            <p:cNvSpPr txBox="1"/>
            <p:nvPr/>
          </p:nvSpPr>
          <p:spPr>
            <a:xfrm>
              <a:off x="60325" y="3087687"/>
              <a:ext cx="980813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glycerol</a:t>
              </a:r>
            </a:p>
          </p:txBody>
        </p:sp>
      </p:grpSp>
      <p:grpSp>
        <p:nvGrpSpPr>
          <p:cNvPr id="210" name="Group"/>
          <p:cNvGrpSpPr/>
          <p:nvPr/>
        </p:nvGrpSpPr>
        <p:grpSpPr>
          <a:xfrm>
            <a:off x="2057400" y="3809999"/>
            <a:ext cx="5849088" cy="1152350"/>
            <a:chOff x="0" y="0"/>
            <a:chExt cx="5849087" cy="1152348"/>
          </a:xfrm>
        </p:grpSpPr>
        <p:grpSp>
          <p:nvGrpSpPr>
            <p:cNvPr id="208" name="Group"/>
            <p:cNvGrpSpPr/>
            <p:nvPr/>
          </p:nvGrpSpPr>
          <p:grpSpPr>
            <a:xfrm>
              <a:off x="0" y="-1"/>
              <a:ext cx="5849088" cy="786688"/>
              <a:chOff x="0" y="0"/>
              <a:chExt cx="5849087" cy="786686"/>
            </a:xfrm>
          </p:grpSpPr>
          <p:sp>
            <p:nvSpPr>
              <p:cNvPr id="205" name="O…"/>
              <p:cNvSpPr txBox="1"/>
              <p:nvPr/>
            </p:nvSpPr>
            <p:spPr>
              <a:xfrm>
                <a:off x="152400" y="0"/>
                <a:ext cx="5696688" cy="78668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sz="20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O</a:t>
                </a:r>
              </a:p>
              <a:p>
                <a:pPr>
                  <a:defRPr sz="5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  <a:p>
                <a:pPr>
                  <a:defRPr sz="20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C-CH</a:t>
                </a:r>
                <a:r>
                  <a:rPr sz="1900" baseline="-25000"/>
                  <a:t>2</a:t>
                </a:r>
                <a:r>
                  <a:t>-CH</a:t>
                </a:r>
                <a:r>
                  <a:rPr sz="1900" baseline="-25000"/>
                  <a:t>2</a:t>
                </a:r>
                <a:r>
                  <a:t>-CH</a:t>
                </a:r>
                <a:r>
                  <a:rPr sz="1900" baseline="-25000"/>
                  <a:t>2</a:t>
                </a:r>
                <a:r>
                  <a:t>-CH</a:t>
                </a:r>
                <a:r>
                  <a:rPr sz="1900" baseline="-25000"/>
                  <a:t>2</a:t>
                </a:r>
                <a:r>
                  <a:t>-CH</a:t>
                </a:r>
                <a:r>
                  <a:rPr sz="1900" baseline="-25000"/>
                  <a:t>2</a:t>
                </a:r>
                <a:r>
                  <a:t>-CH</a:t>
                </a:r>
                <a:r>
                  <a:rPr sz="1900" baseline="-25000"/>
                  <a:t>2</a:t>
                </a:r>
                <a:r>
                  <a:t>-CH</a:t>
                </a:r>
                <a:r>
                  <a:rPr sz="1900" baseline="-25000"/>
                  <a:t>2</a:t>
                </a:r>
                <a:r>
                  <a:t>-CH</a:t>
                </a:r>
                <a:r>
                  <a:rPr sz="1900" baseline="-25000"/>
                  <a:t>2</a:t>
                </a:r>
                <a:r>
                  <a:t>-CH</a:t>
                </a:r>
                <a:r>
                  <a:rPr sz="1900" baseline="-25000"/>
                  <a:t>2</a:t>
                </a:r>
                <a:r>
                  <a:t>-CH</a:t>
                </a:r>
                <a:r>
                  <a:rPr sz="1900" baseline="-25000"/>
                  <a:t>3</a:t>
                </a:r>
              </a:p>
            </p:txBody>
          </p:sp>
          <p:sp>
            <p:nvSpPr>
              <p:cNvPr id="206" name="="/>
              <p:cNvSpPr txBox="1"/>
              <p:nvPr/>
            </p:nvSpPr>
            <p:spPr>
              <a:xfrm rot="5320813">
                <a:off x="314004" y="94678"/>
                <a:ext cx="237639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sz="1800" b="1">
                    <a:solidFill>
                      <a:srgbClr val="CC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t>=</a:t>
                </a:r>
              </a:p>
            </p:txBody>
          </p:sp>
          <p:sp>
            <p:nvSpPr>
              <p:cNvPr id="207" name="Line"/>
              <p:cNvSpPr/>
              <p:nvPr/>
            </p:nvSpPr>
            <p:spPr>
              <a:xfrm>
                <a:off x="0" y="533400"/>
                <a:ext cx="228601" cy="0"/>
              </a:xfrm>
              <a:prstGeom prst="line">
                <a:avLst/>
              </a:prstGeom>
              <a:noFill/>
              <a:ln w="571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209" name="fatty acids"/>
            <p:cNvSpPr txBox="1"/>
            <p:nvPr/>
          </p:nvSpPr>
          <p:spPr>
            <a:xfrm>
              <a:off x="3260725" y="801687"/>
              <a:ext cx="1234862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fatty acids</a:t>
              </a:r>
            </a:p>
          </p:txBody>
        </p:sp>
      </p:grpSp>
      <p:grpSp>
        <p:nvGrpSpPr>
          <p:cNvPr id="214" name="Group"/>
          <p:cNvGrpSpPr/>
          <p:nvPr/>
        </p:nvGrpSpPr>
        <p:grpSpPr>
          <a:xfrm>
            <a:off x="2057399" y="3047999"/>
            <a:ext cx="5849089" cy="786688"/>
            <a:chOff x="0" y="0"/>
            <a:chExt cx="5849087" cy="786686"/>
          </a:xfrm>
        </p:grpSpPr>
        <p:sp>
          <p:nvSpPr>
            <p:cNvPr id="211" name="O…"/>
            <p:cNvSpPr txBox="1"/>
            <p:nvPr/>
          </p:nvSpPr>
          <p:spPr>
            <a:xfrm>
              <a:off x="152400" y="0"/>
              <a:ext cx="5696688" cy="7866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000" b="1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/>
                <a:t>O</a:t>
              </a:r>
            </a:p>
            <a:p>
              <a:pPr>
                <a:defRPr sz="500" b="1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dirty="0"/>
            </a:p>
            <a:p>
              <a:pPr>
                <a:defRPr sz="2000" b="1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/>
                <a:t>C-CH</a:t>
              </a:r>
              <a:r>
                <a:rPr sz="1900" baseline="-25000" dirty="0"/>
                <a:t>2</a:t>
              </a:r>
              <a:r>
                <a:rPr dirty="0"/>
                <a:t>-CH</a:t>
              </a:r>
              <a:r>
                <a:rPr sz="1900" baseline="-25000" dirty="0"/>
                <a:t>2</a:t>
              </a:r>
              <a:r>
                <a:rPr dirty="0"/>
                <a:t>-CH</a:t>
              </a:r>
              <a:r>
                <a:rPr sz="1900" baseline="-25000" dirty="0"/>
                <a:t>2</a:t>
              </a:r>
              <a:r>
                <a:rPr dirty="0"/>
                <a:t>-CH</a:t>
              </a:r>
              <a:r>
                <a:rPr sz="1900" baseline="-25000" dirty="0"/>
                <a:t>2</a:t>
              </a:r>
              <a:r>
                <a:rPr dirty="0"/>
                <a:t>-CH</a:t>
              </a:r>
              <a:r>
                <a:rPr sz="1900" baseline="-25000" dirty="0"/>
                <a:t>2</a:t>
              </a:r>
              <a:r>
                <a:rPr dirty="0"/>
                <a:t>-CH</a:t>
              </a:r>
              <a:r>
                <a:rPr sz="1900" baseline="-25000" dirty="0"/>
                <a:t>2</a:t>
              </a:r>
              <a:r>
                <a:rPr dirty="0"/>
                <a:t>-CH</a:t>
              </a:r>
              <a:r>
                <a:rPr sz="1900" baseline="-25000" dirty="0"/>
                <a:t>2</a:t>
              </a:r>
              <a:r>
                <a:rPr dirty="0"/>
                <a:t>-CH</a:t>
              </a:r>
              <a:r>
                <a:rPr sz="1900" baseline="-25000" dirty="0"/>
                <a:t>2</a:t>
              </a:r>
              <a:r>
                <a:rPr dirty="0"/>
                <a:t>-CH</a:t>
              </a:r>
              <a:r>
                <a:rPr sz="1900" baseline="-25000" dirty="0"/>
                <a:t>2</a:t>
              </a:r>
              <a:r>
                <a:rPr dirty="0"/>
                <a:t>-CH</a:t>
              </a:r>
              <a:r>
                <a:rPr sz="1900" baseline="-25000" dirty="0"/>
                <a:t>3</a:t>
              </a:r>
            </a:p>
          </p:txBody>
        </p:sp>
        <p:sp>
          <p:nvSpPr>
            <p:cNvPr id="212" name="="/>
            <p:cNvSpPr txBox="1"/>
            <p:nvPr/>
          </p:nvSpPr>
          <p:spPr>
            <a:xfrm rot="5320813">
              <a:off x="314004" y="94678"/>
              <a:ext cx="23764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=</a:t>
              </a:r>
            </a:p>
          </p:txBody>
        </p:sp>
        <p:sp>
          <p:nvSpPr>
            <p:cNvPr id="213" name="Line"/>
            <p:cNvSpPr/>
            <p:nvPr/>
          </p:nvSpPr>
          <p:spPr>
            <a:xfrm flipH="1">
              <a:off x="0" y="609600"/>
              <a:ext cx="228601" cy="0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19" name="Group"/>
          <p:cNvGrpSpPr/>
          <p:nvPr/>
        </p:nvGrpSpPr>
        <p:grpSpPr>
          <a:xfrm>
            <a:off x="2057399" y="4571999"/>
            <a:ext cx="5805006" cy="2154342"/>
            <a:chOff x="0" y="0"/>
            <a:chExt cx="5805004" cy="2154340"/>
          </a:xfrm>
        </p:grpSpPr>
        <p:sp>
          <p:nvSpPr>
            <p:cNvPr id="215" name="O…"/>
            <p:cNvSpPr txBox="1"/>
            <p:nvPr/>
          </p:nvSpPr>
          <p:spPr>
            <a:xfrm>
              <a:off x="152399" y="0"/>
              <a:ext cx="2361752" cy="7866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000" b="1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O</a:t>
              </a:r>
            </a:p>
            <a:p>
              <a:pPr>
                <a:defRPr sz="500" b="1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>
                <a:defRPr sz="2000" b="1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C-CH</a:t>
              </a:r>
              <a:r>
                <a:rPr sz="1900" baseline="-25000"/>
                <a:t>2</a:t>
              </a:r>
              <a:r>
                <a:t>-CH</a:t>
              </a:r>
              <a:r>
                <a:rPr sz="1900" baseline="-25000"/>
                <a:t>2</a:t>
              </a:r>
              <a:r>
                <a:t>-CH</a:t>
              </a:r>
              <a:r>
                <a:rPr sz="1900" baseline="-25000"/>
                <a:t>2</a:t>
              </a:r>
              <a:r>
                <a:t>-CH</a:t>
              </a:r>
            </a:p>
          </p:txBody>
        </p:sp>
        <p:sp>
          <p:nvSpPr>
            <p:cNvPr id="216" name="=CH-CH2-CH2-CH2-CH2-CH3"/>
            <p:cNvSpPr txBox="1"/>
            <p:nvPr/>
          </p:nvSpPr>
          <p:spPr>
            <a:xfrm rot="1384152">
              <a:off x="2357985" y="1065939"/>
              <a:ext cx="3505201" cy="4183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 b="1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=CH-CH</a:t>
              </a:r>
              <a:r>
                <a:rPr sz="1900" baseline="-25000"/>
                <a:t>2</a:t>
              </a:r>
              <a:r>
                <a:t>-CH</a:t>
              </a:r>
              <a:r>
                <a:rPr sz="1900" baseline="-25000"/>
                <a:t>2</a:t>
              </a:r>
              <a:r>
                <a:t>-CH</a:t>
              </a:r>
              <a:r>
                <a:rPr sz="1900" baseline="-25000"/>
                <a:t>2</a:t>
              </a:r>
              <a:r>
                <a:t>-CH</a:t>
              </a:r>
              <a:r>
                <a:rPr sz="1900" baseline="-25000"/>
                <a:t>2</a:t>
              </a:r>
              <a:r>
                <a:t>-CH</a:t>
              </a:r>
              <a:r>
                <a:rPr sz="1900" baseline="-25000"/>
                <a:t>3</a:t>
              </a:r>
            </a:p>
          </p:txBody>
        </p:sp>
        <p:sp>
          <p:nvSpPr>
            <p:cNvPr id="217" name="="/>
            <p:cNvSpPr txBox="1"/>
            <p:nvPr/>
          </p:nvSpPr>
          <p:spPr>
            <a:xfrm rot="5320813">
              <a:off x="314004" y="113728"/>
              <a:ext cx="23764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=</a:t>
              </a:r>
            </a:p>
          </p:txBody>
        </p:sp>
        <p:sp>
          <p:nvSpPr>
            <p:cNvPr id="218" name="Line"/>
            <p:cNvSpPr/>
            <p:nvPr/>
          </p:nvSpPr>
          <p:spPr>
            <a:xfrm flipH="1">
              <a:off x="0" y="533400"/>
              <a:ext cx="228601" cy="0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20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1" build="p" bldLvl="5" animBg="1" advAuto="0"/>
      <p:bldP spid="195" grpId="2" build="p" animBg="1" advAuto="0"/>
      <p:bldP spid="204" grpId="3" animBg="1" advAuto="0"/>
      <p:bldP spid="210" grpId="4" animBg="1" advAuto="0"/>
      <p:bldP spid="214" grpId="5" animBg="1" advAuto="0"/>
      <p:bldP spid="219" grpId="6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21268" y="6400800"/>
            <a:ext cx="222732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32" name="Organic Compounds"/>
          <p:cNvSpPr txBox="1">
            <a:spLocks noGrp="1"/>
          </p:cNvSpPr>
          <p:nvPr>
            <p:ph type="title" idx="4294967295"/>
          </p:nvPr>
        </p:nvSpPr>
        <p:spPr>
          <a:xfrm>
            <a:off x="1219200" y="685800"/>
            <a:ext cx="7162800" cy="609600"/>
          </a:xfrm>
          <a:prstGeom prst="rect">
            <a:avLst/>
          </a:prstGeom>
        </p:spPr>
        <p:txBody>
          <a:bodyPr>
            <a:normAutofit/>
          </a:bodyPr>
          <a:lstStyle>
            <a:lvl1pPr defTabSz="493776">
              <a:defRPr sz="2916" b="1">
                <a:solidFill>
                  <a:srgbClr val="333399"/>
                </a:solidFill>
                <a:effectLst>
                  <a:outerShdw blurRad="6858" dist="20574" dir="2700000" rotWithShape="0">
                    <a:srgbClr val="000000"/>
                  </a:outerShdw>
                </a:effectLst>
              </a:defRPr>
            </a:lvl1pPr>
          </a:lstStyle>
          <a:p>
            <a:r>
              <a:t>Organic Compounds</a:t>
            </a:r>
          </a:p>
        </p:txBody>
      </p:sp>
      <p:sp>
        <p:nvSpPr>
          <p:cNvPr id="33" name="Compounds that contain CARBON are called organic.…"/>
          <p:cNvSpPr txBox="1">
            <a:spLocks noGrp="1"/>
          </p:cNvSpPr>
          <p:nvPr>
            <p:ph type="body" idx="4294967295"/>
          </p:nvPr>
        </p:nvSpPr>
        <p:spPr>
          <a:xfrm>
            <a:off x="457200" y="1981200"/>
            <a:ext cx="80010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  <a:buChar char="•"/>
              <a:defRPr sz="36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Compounds</a:t>
            </a:r>
            <a:r>
              <a:rPr b="0" dirty="0">
                <a:solidFill>
                  <a:srgbClr val="000000"/>
                </a:solidFill>
              </a:rPr>
              <a:t> that contain </a:t>
            </a:r>
            <a:r>
              <a:rPr dirty="0" smtClean="0">
                <a:solidFill>
                  <a:srgbClr val="CC0000"/>
                </a:solidFill>
              </a:rPr>
              <a:t>CARBON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and HYDROGEN </a:t>
            </a:r>
            <a:r>
              <a:rPr b="0" dirty="0" smtClean="0">
                <a:solidFill>
                  <a:srgbClr val="000000"/>
                </a:solidFill>
              </a:rPr>
              <a:t>are </a:t>
            </a:r>
            <a:r>
              <a:rPr b="0" dirty="0">
                <a:solidFill>
                  <a:srgbClr val="000000"/>
                </a:solidFill>
              </a:rPr>
              <a:t>called </a:t>
            </a:r>
            <a:r>
              <a:rPr dirty="0"/>
              <a:t>organic</a:t>
            </a:r>
            <a:r>
              <a:rPr b="0" dirty="0" smtClean="0">
                <a:solidFill>
                  <a:srgbClr val="000000"/>
                </a:solidFill>
              </a:rPr>
              <a:t>.</a:t>
            </a:r>
            <a:endParaRPr lang="en-US" b="0" dirty="0" smtClean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buChar char="•"/>
              <a:defRPr sz="36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endParaRPr lang="en-US" b="0" dirty="0" smtClean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buChar char="•"/>
              <a:defRPr sz="36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b="1" dirty="0" smtClean="0">
                <a:solidFill>
                  <a:srgbClr val="333399"/>
                </a:solidFill>
              </a:rPr>
              <a:t>Inorganic compounds </a:t>
            </a:r>
            <a:r>
              <a:rPr lang="en-US" b="1" dirty="0" smtClean="0">
                <a:solidFill>
                  <a:srgbClr val="FF0000"/>
                </a:solidFill>
              </a:rPr>
              <a:t>DO NOT </a:t>
            </a:r>
            <a:r>
              <a:rPr lang="en-US" b="1" dirty="0" smtClean="0">
                <a:solidFill>
                  <a:srgbClr val="333399"/>
                </a:solidFill>
              </a:rPr>
              <a:t>contain both Carbon and Hydrogen, ONLY ONE</a:t>
            </a:r>
            <a:endParaRPr b="0" dirty="0">
              <a:solidFill>
                <a:srgbClr val="000000"/>
              </a:solidFill>
            </a:endParaRPr>
          </a:p>
          <a:p>
            <a:pPr>
              <a:buSzTx/>
              <a:buNone/>
              <a:defRPr sz="3600">
                <a:latin typeface="+mj-lt"/>
                <a:ea typeface="+mj-ea"/>
                <a:cs typeface="+mj-cs"/>
                <a:sym typeface="Comic Sans MS"/>
              </a:defRPr>
            </a:pPr>
            <a:endParaRPr b="0" dirty="0">
              <a:solidFill>
                <a:srgbClr val="000000"/>
              </a:solidFill>
            </a:endParaRPr>
          </a:p>
        </p:txBody>
      </p:sp>
      <p:sp>
        <p:nvSpPr>
          <p:cNvPr id="34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1" build="p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241" name="Proteins"/>
          <p:cNvSpPr txBox="1">
            <a:spLocks noGrp="1"/>
          </p:cNvSpPr>
          <p:nvPr>
            <p:ph type="title" idx="4294967295"/>
          </p:nvPr>
        </p:nvSpPr>
        <p:spPr>
          <a:xfrm>
            <a:off x="762000" y="2133600"/>
            <a:ext cx="7162800" cy="6096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65760">
              <a:defRPr sz="3520" b="1">
                <a:solidFill>
                  <a:srgbClr val="CC3300"/>
                </a:solidFill>
                <a:effectLst>
                  <a:outerShdw blurRad="508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rPr sz="6000" dirty="0"/>
              <a:t>Proteins</a:t>
            </a:r>
          </a:p>
        </p:txBody>
      </p:sp>
      <p:sp>
        <p:nvSpPr>
          <p:cNvPr id="242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245" name="Proteins (Polypeptides)"/>
          <p:cNvSpPr txBox="1">
            <a:spLocks noGrp="1"/>
          </p:cNvSpPr>
          <p:nvPr>
            <p:ph type="title" idx="4294967295"/>
          </p:nvPr>
        </p:nvSpPr>
        <p:spPr>
          <a:xfrm>
            <a:off x="6096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Proteins (Polypeptides)</a:t>
            </a:r>
          </a:p>
        </p:txBody>
      </p:sp>
      <p:sp>
        <p:nvSpPr>
          <p:cNvPr id="246" name="Amino acids (20 different kinds of aa) bonded together by peptide bonds (polypeptides).…"/>
          <p:cNvSpPr txBox="1">
            <a:spLocks noGrp="1"/>
          </p:cNvSpPr>
          <p:nvPr>
            <p:ph type="body" idx="4294967295"/>
          </p:nvPr>
        </p:nvSpPr>
        <p:spPr>
          <a:xfrm>
            <a:off x="457200" y="1308100"/>
            <a:ext cx="82296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0890" indent="-270890" defTabSz="722376">
              <a:lnSpc>
                <a:spcPct val="90000"/>
              </a:lnSpc>
              <a:buChar char="•"/>
              <a:defRPr sz="2212" b="1">
                <a:solidFill>
                  <a:srgbClr val="333399"/>
                </a:solidFill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dirty="0" smtClean="0"/>
              <a:t>Organic compounds composed of Carbon, Hydrogen, Oxygen and Nitrogen.</a:t>
            </a:r>
          </a:p>
          <a:p>
            <a:pPr marL="270890" indent="-270890" defTabSz="722376">
              <a:lnSpc>
                <a:spcPct val="90000"/>
              </a:lnSpc>
              <a:spcBef>
                <a:spcPts val="400"/>
              </a:spcBef>
              <a:buSzTx/>
              <a:buNone/>
              <a:defRPr sz="2212">
                <a:latin typeface="+mj-lt"/>
                <a:ea typeface="+mj-ea"/>
                <a:cs typeface="+mj-cs"/>
                <a:sym typeface="Comic Sans MS"/>
              </a:defRPr>
            </a:pPr>
            <a:endParaRPr b="0" dirty="0">
              <a:solidFill>
                <a:srgbClr val="000000"/>
              </a:solidFill>
            </a:endParaRPr>
          </a:p>
          <a:p>
            <a:pPr marL="270890" indent="-270890" defTabSz="722376">
              <a:lnSpc>
                <a:spcPct val="90000"/>
              </a:lnSpc>
              <a:buChar char="•"/>
              <a:defRPr sz="2212" b="1">
                <a:solidFill>
                  <a:srgbClr val="CC0000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Six functions of proteins:</a:t>
            </a:r>
          </a:p>
          <a:p>
            <a:pPr marL="270890" indent="-270890" defTabSz="722376">
              <a:lnSpc>
                <a:spcPct val="90000"/>
              </a:lnSpc>
              <a:buSzTx/>
              <a:buNone/>
              <a:defRPr sz="2212" b="1">
                <a:solidFill>
                  <a:srgbClr val="660066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1.	Storage:		albumin (egg white)</a:t>
            </a:r>
          </a:p>
          <a:p>
            <a:pPr marL="270890" indent="-270890" defTabSz="722376">
              <a:lnSpc>
                <a:spcPct val="90000"/>
              </a:lnSpc>
              <a:buSzTx/>
              <a:buNone/>
              <a:defRPr sz="2212" b="1">
                <a:solidFill>
                  <a:srgbClr val="660066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2.	Transport: 	hemoglobin</a:t>
            </a:r>
          </a:p>
          <a:p>
            <a:pPr marL="270890" indent="-270890" defTabSz="722376">
              <a:lnSpc>
                <a:spcPct val="90000"/>
              </a:lnSpc>
              <a:buSzTx/>
              <a:buNone/>
              <a:defRPr sz="2212" b="1">
                <a:solidFill>
                  <a:srgbClr val="660066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3.	Regulatory:	hormones</a:t>
            </a:r>
          </a:p>
          <a:p>
            <a:pPr marL="270890" indent="-270890" defTabSz="722376">
              <a:lnSpc>
                <a:spcPct val="90000"/>
              </a:lnSpc>
              <a:buSzTx/>
              <a:buNone/>
              <a:defRPr sz="2212" b="1">
                <a:solidFill>
                  <a:srgbClr val="660066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4.	Movement:	muscles</a:t>
            </a:r>
          </a:p>
          <a:p>
            <a:pPr marL="270890" indent="-270890" defTabSz="722376">
              <a:lnSpc>
                <a:spcPct val="90000"/>
              </a:lnSpc>
              <a:buSzTx/>
              <a:buNone/>
              <a:defRPr sz="2212" b="1">
                <a:solidFill>
                  <a:srgbClr val="660066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</a:t>
            </a:r>
            <a:r>
              <a:rPr dirty="0">
                <a:solidFill>
                  <a:srgbClr val="E6F10D"/>
                </a:solidFill>
              </a:rPr>
              <a:t>5.	Structural:	membranes, hair, </a:t>
            </a:r>
            <a:r>
              <a:rPr dirty="0" smtClean="0">
                <a:solidFill>
                  <a:srgbClr val="E6F10D"/>
                </a:solidFill>
              </a:rPr>
              <a:t>nails</a:t>
            </a:r>
            <a:r>
              <a:rPr lang="en-US" dirty="0" smtClean="0">
                <a:solidFill>
                  <a:srgbClr val="E6F10D"/>
                </a:solidFill>
              </a:rPr>
              <a:t>, skin and blood</a:t>
            </a:r>
            <a:endParaRPr dirty="0">
              <a:solidFill>
                <a:srgbClr val="E6F10D"/>
              </a:solidFill>
            </a:endParaRPr>
          </a:p>
          <a:p>
            <a:pPr marL="270890" indent="-270890" defTabSz="722376">
              <a:lnSpc>
                <a:spcPct val="90000"/>
              </a:lnSpc>
              <a:buSzTx/>
              <a:buNone/>
              <a:defRPr sz="2212" b="1">
                <a:solidFill>
                  <a:srgbClr val="E6F10D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6.	Enzymes:	</a:t>
            </a:r>
            <a:r>
              <a:rPr lang="en-US" dirty="0" smtClean="0"/>
              <a:t>control chemical r</a:t>
            </a:r>
            <a:r>
              <a:rPr dirty="0" smtClean="0"/>
              <a:t>eactions</a:t>
            </a:r>
            <a:endParaRPr dirty="0"/>
          </a:p>
        </p:txBody>
      </p:sp>
      <p:sp>
        <p:nvSpPr>
          <p:cNvPr id="247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  <p:extLst>
      <p:ext uri="{BB962C8B-B14F-4D97-AF65-F5344CB8AC3E}">
        <p14:creationId xmlns:p14="http://schemas.microsoft.com/office/powerpoint/2010/main" val="356466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0" build="p" bldLvl="5" animBg="1" advAuto="0"/>
      <p:bldP spid="246" grpId="0" build="p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  <p:sp>
        <p:nvSpPr>
          <p:cNvPr id="245" name="Proteins (Polypeptides)"/>
          <p:cNvSpPr txBox="1">
            <a:spLocks noGrp="1"/>
          </p:cNvSpPr>
          <p:nvPr>
            <p:ph type="title" idx="4294967295"/>
          </p:nvPr>
        </p:nvSpPr>
        <p:spPr>
          <a:xfrm>
            <a:off x="6096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Proteins (Polypeptides)</a:t>
            </a:r>
          </a:p>
        </p:txBody>
      </p:sp>
      <p:sp>
        <p:nvSpPr>
          <p:cNvPr id="246" name="Amino acids (20 different kinds of aa) bonded together by peptide bonds (polypeptides).…"/>
          <p:cNvSpPr txBox="1">
            <a:spLocks noGrp="1"/>
          </p:cNvSpPr>
          <p:nvPr>
            <p:ph type="body" idx="4294967295"/>
          </p:nvPr>
        </p:nvSpPr>
        <p:spPr>
          <a:xfrm>
            <a:off x="457200" y="1308100"/>
            <a:ext cx="82296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0890" indent="-270890" defTabSz="722376">
              <a:lnSpc>
                <a:spcPct val="90000"/>
              </a:lnSpc>
              <a:buChar char="•"/>
              <a:defRPr sz="2212" b="1">
                <a:solidFill>
                  <a:srgbClr val="333399"/>
                </a:solidFill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sz="2212" b="1" dirty="0">
                <a:solidFill>
                  <a:srgbClr val="333399"/>
                </a:solidFill>
                <a:sym typeface="Comic Sans MS"/>
              </a:rPr>
              <a:t>Amino acids are the building blocks of proteins</a:t>
            </a:r>
          </a:p>
          <a:p>
            <a:pPr marL="728090" lvl="1" indent="-270890" defTabSz="722376">
              <a:lnSpc>
                <a:spcPct val="90000"/>
              </a:lnSpc>
              <a:buChar char="•"/>
              <a:defRPr sz="2212" b="1">
                <a:solidFill>
                  <a:srgbClr val="333399"/>
                </a:solidFill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sz="2212" b="1" dirty="0">
                <a:solidFill>
                  <a:srgbClr val="333399"/>
                </a:solidFill>
                <a:sym typeface="Comic Sans MS"/>
              </a:rPr>
              <a:t>20 different kinds)</a:t>
            </a:r>
            <a:r>
              <a:rPr lang="en-US" sz="2212" dirty="0">
                <a:sym typeface="Comic Sans MS"/>
              </a:rPr>
              <a:t> bonded together by </a:t>
            </a:r>
            <a:r>
              <a:rPr lang="en-US" sz="2212" b="1" dirty="0">
                <a:solidFill>
                  <a:srgbClr val="333399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sym typeface="Comic Sans MS"/>
              </a:rPr>
              <a:t>peptide bonds</a:t>
            </a:r>
            <a:r>
              <a:rPr lang="en-US" sz="2212" dirty="0">
                <a:effectLst>
                  <a:outerShdw blurRad="10033" dist="20066" dir="2700000" rotWithShape="0">
                    <a:srgbClr val="FFFFFF"/>
                  </a:outerShdw>
                </a:effectLst>
                <a:sym typeface="Comic Sans MS"/>
              </a:rPr>
              <a:t> </a:t>
            </a:r>
            <a:r>
              <a:rPr lang="en-US" sz="2212" dirty="0">
                <a:sym typeface="Comic Sans MS"/>
              </a:rPr>
              <a:t>(</a:t>
            </a:r>
            <a:r>
              <a:rPr lang="en-US" sz="2212" dirty="0">
                <a:effectLst>
                  <a:outerShdw blurRad="10033" dist="20066" dir="2700000" rotWithShape="0">
                    <a:srgbClr val="FFFFFF"/>
                  </a:outerShdw>
                </a:effectLst>
                <a:sym typeface="Comic Sans MS"/>
              </a:rPr>
              <a:t>polypeptides</a:t>
            </a:r>
            <a:r>
              <a:rPr lang="en-US" sz="2212" dirty="0">
                <a:sym typeface="Comic Sans MS"/>
              </a:rPr>
              <a:t>).</a:t>
            </a:r>
          </a:p>
          <a:p>
            <a:pPr marL="270890" indent="-270890" defTabSz="722376">
              <a:lnSpc>
                <a:spcPct val="90000"/>
              </a:lnSpc>
              <a:spcBef>
                <a:spcPts val="400"/>
              </a:spcBef>
              <a:buSzTx/>
              <a:buNone/>
              <a:defRPr sz="2212">
                <a:latin typeface="+mj-lt"/>
                <a:ea typeface="+mj-ea"/>
                <a:cs typeface="+mj-cs"/>
                <a:sym typeface="Comic Sans MS"/>
              </a:defRPr>
            </a:pPr>
            <a:endParaRPr b="0" dirty="0">
              <a:solidFill>
                <a:srgbClr val="000000"/>
              </a:solidFill>
            </a:endParaRPr>
          </a:p>
          <a:p>
            <a:pPr marL="270890" indent="-270890" defTabSz="722376">
              <a:lnSpc>
                <a:spcPct val="90000"/>
              </a:lnSpc>
              <a:buChar char="•"/>
              <a:defRPr sz="2212" b="1">
                <a:solidFill>
                  <a:srgbClr val="CC0000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Six functions of </a:t>
            </a:r>
            <a:r>
              <a:rPr dirty="0" smtClean="0"/>
              <a:t>proteins:</a:t>
            </a:r>
            <a:endParaRPr lang="en-US" sz="2212" b="1" dirty="0">
              <a:solidFill>
                <a:srgbClr val="CC0000"/>
              </a:solidFill>
              <a:effectLst>
                <a:outerShdw blurRad="10033" dist="20066" dir="2700000" rotWithShape="0">
                  <a:srgbClr val="000000"/>
                </a:outerShdw>
              </a:effectLst>
              <a:sym typeface="Comic Sans MS"/>
            </a:endParaRPr>
          </a:p>
          <a:p>
            <a:pPr marL="270890" indent="-270890" defTabSz="722376">
              <a:lnSpc>
                <a:spcPct val="90000"/>
              </a:lnSpc>
              <a:buSzTx/>
              <a:buNone/>
              <a:defRPr sz="2212" b="1">
                <a:solidFill>
                  <a:srgbClr val="660066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sz="2212" b="1" dirty="0">
                <a:solidFill>
                  <a:srgbClr val="660066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sym typeface="Comic Sans MS"/>
              </a:rPr>
              <a:t>	1.	Storage:		albumin (egg white)</a:t>
            </a:r>
          </a:p>
          <a:p>
            <a:pPr marL="270890" indent="-270890" defTabSz="722376">
              <a:lnSpc>
                <a:spcPct val="90000"/>
              </a:lnSpc>
              <a:buSzTx/>
              <a:buNone/>
              <a:defRPr sz="2212" b="1">
                <a:solidFill>
                  <a:srgbClr val="660066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sz="2212" b="1" dirty="0">
                <a:solidFill>
                  <a:srgbClr val="660066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sym typeface="Comic Sans MS"/>
              </a:rPr>
              <a:t>	2.	Transport: 	hemoglobin</a:t>
            </a:r>
          </a:p>
          <a:p>
            <a:pPr marL="270890" indent="-270890" defTabSz="722376">
              <a:lnSpc>
                <a:spcPct val="90000"/>
              </a:lnSpc>
              <a:buSzTx/>
              <a:buNone/>
              <a:defRPr sz="2212" b="1">
                <a:solidFill>
                  <a:srgbClr val="660066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sz="2212" b="1" dirty="0">
                <a:solidFill>
                  <a:srgbClr val="660066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sym typeface="Comic Sans MS"/>
              </a:rPr>
              <a:t>	3.	Regulatory:	hormones</a:t>
            </a:r>
          </a:p>
          <a:p>
            <a:pPr marL="270890" indent="-270890" defTabSz="722376">
              <a:lnSpc>
                <a:spcPct val="90000"/>
              </a:lnSpc>
              <a:buSzTx/>
              <a:buNone/>
              <a:defRPr sz="2212" b="1">
                <a:solidFill>
                  <a:srgbClr val="660066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sz="2212" b="1" dirty="0">
                <a:solidFill>
                  <a:srgbClr val="660066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sym typeface="Comic Sans MS"/>
              </a:rPr>
              <a:t>	4.	Movement:	muscles</a:t>
            </a:r>
          </a:p>
          <a:p>
            <a:pPr marL="270890" indent="-270890" defTabSz="722376">
              <a:lnSpc>
                <a:spcPct val="90000"/>
              </a:lnSpc>
              <a:buSzTx/>
              <a:buNone/>
              <a:defRPr sz="2212" b="1">
                <a:solidFill>
                  <a:srgbClr val="660066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sz="2212" b="1" dirty="0">
                <a:solidFill>
                  <a:srgbClr val="660066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sym typeface="Comic Sans MS"/>
              </a:rPr>
              <a:t>	</a:t>
            </a:r>
            <a:r>
              <a:rPr lang="en-US" sz="2212" b="1" dirty="0">
                <a:solidFill>
                  <a:srgbClr val="E6F10D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sym typeface="Comic Sans MS"/>
              </a:rPr>
              <a:t>5.	Structural:	membranes, hair, nails, skin and blood</a:t>
            </a:r>
          </a:p>
          <a:p>
            <a:pPr marL="270890" indent="-270890" defTabSz="722376">
              <a:lnSpc>
                <a:spcPct val="90000"/>
              </a:lnSpc>
              <a:buSzTx/>
              <a:buNone/>
              <a:defRPr sz="2212" b="1">
                <a:solidFill>
                  <a:srgbClr val="E6F10D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sz="2212" b="1" dirty="0">
                <a:solidFill>
                  <a:srgbClr val="E6F10D"/>
                </a:solidFill>
                <a:effectLst>
                  <a:outerShdw blurRad="10033" dist="20066" dir="2700000" rotWithShape="0">
                    <a:srgbClr val="000000"/>
                  </a:outerShdw>
                </a:effectLst>
                <a:sym typeface="Comic Sans MS"/>
              </a:rPr>
              <a:t>	6.	Enzymes:	control chemical reactions</a:t>
            </a:r>
          </a:p>
        </p:txBody>
      </p:sp>
      <p:sp>
        <p:nvSpPr>
          <p:cNvPr id="247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1" build="p" bldLvl="5" animBg="1" advAuto="0"/>
      <p:bldP spid="246" grpId="2" build="p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  <p:sp>
        <p:nvSpPr>
          <p:cNvPr id="255" name="Primary Structure"/>
          <p:cNvSpPr txBox="1">
            <a:spLocks noGrp="1"/>
          </p:cNvSpPr>
          <p:nvPr>
            <p:ph type="title" idx="4294967295"/>
          </p:nvPr>
        </p:nvSpPr>
        <p:spPr>
          <a:xfrm>
            <a:off x="609600" y="457200"/>
            <a:ext cx="7162800" cy="609600"/>
          </a:xfrm>
          <a:prstGeom prst="rect">
            <a:avLst/>
          </a:prstGeom>
        </p:spPr>
        <p:txBody>
          <a:bodyPr>
            <a:normAutofit/>
          </a:bodyPr>
          <a:lstStyle>
            <a:lvl1pPr defTabSz="493776">
              <a:defRPr sz="2916" b="1">
                <a:solidFill>
                  <a:srgbClr val="333399"/>
                </a:solidFill>
              </a:defRPr>
            </a:lvl1pPr>
          </a:lstStyle>
          <a:p>
            <a:r>
              <a:t>Primary Structure</a:t>
            </a:r>
          </a:p>
        </p:txBody>
      </p:sp>
      <p:sp>
        <p:nvSpPr>
          <p:cNvPr id="256" name="Amino acids bonded together by peptide bonds (straight chains)"/>
          <p:cNvSpPr txBox="1">
            <a:spLocks noGrp="1"/>
          </p:cNvSpPr>
          <p:nvPr>
            <p:ph type="body" sz="half" idx="4294967295"/>
          </p:nvPr>
        </p:nvSpPr>
        <p:spPr>
          <a:xfrm>
            <a:off x="609600" y="1371600"/>
            <a:ext cx="7162800" cy="1828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2613" indent="-332613" defTabSz="886968">
              <a:spcBef>
                <a:spcPts val="800"/>
              </a:spcBef>
              <a:buSzTx/>
              <a:buNone/>
              <a:defRPr sz="3492" b="1">
                <a:solidFill>
                  <a:srgbClr val="CC3300"/>
                </a:solidFill>
                <a:latin typeface="+mj-lt"/>
                <a:ea typeface="+mj-ea"/>
                <a:cs typeface="+mj-cs"/>
                <a:sym typeface="Comic Sans MS"/>
              </a:defRPr>
            </a:pPr>
            <a:r>
              <a:t>Amino acids</a:t>
            </a:r>
            <a:r>
              <a:rPr>
                <a:solidFill>
                  <a:srgbClr val="333399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bonded together by </a:t>
            </a:r>
            <a:r>
              <a:rPr>
                <a:solidFill>
                  <a:srgbClr val="333399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</a:rPr>
              <a:t>peptide bonds (straight chains)</a:t>
            </a:r>
          </a:p>
        </p:txBody>
      </p:sp>
      <p:grpSp>
        <p:nvGrpSpPr>
          <p:cNvPr id="280" name="Group"/>
          <p:cNvGrpSpPr/>
          <p:nvPr/>
        </p:nvGrpSpPr>
        <p:grpSpPr>
          <a:xfrm>
            <a:off x="838200" y="3048000"/>
            <a:ext cx="6997700" cy="2253122"/>
            <a:chOff x="0" y="0"/>
            <a:chExt cx="6997700" cy="2253121"/>
          </a:xfrm>
        </p:grpSpPr>
        <p:sp>
          <p:nvSpPr>
            <p:cNvPr id="257" name="Oval"/>
            <p:cNvSpPr/>
            <p:nvPr/>
          </p:nvSpPr>
          <p:spPr>
            <a:xfrm>
              <a:off x="0" y="788987"/>
              <a:ext cx="749300" cy="6731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258" name="Oval"/>
            <p:cNvSpPr/>
            <p:nvPr/>
          </p:nvSpPr>
          <p:spPr>
            <a:xfrm>
              <a:off x="1219200" y="788987"/>
              <a:ext cx="749300" cy="6731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259" name="Oval"/>
            <p:cNvSpPr/>
            <p:nvPr/>
          </p:nvSpPr>
          <p:spPr>
            <a:xfrm>
              <a:off x="2438400" y="788987"/>
              <a:ext cx="749300" cy="6731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260" name="Oval"/>
            <p:cNvSpPr/>
            <p:nvPr/>
          </p:nvSpPr>
          <p:spPr>
            <a:xfrm>
              <a:off x="3733800" y="788987"/>
              <a:ext cx="749300" cy="6731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261" name="Oval"/>
            <p:cNvSpPr/>
            <p:nvPr/>
          </p:nvSpPr>
          <p:spPr>
            <a:xfrm>
              <a:off x="5029200" y="788987"/>
              <a:ext cx="749300" cy="6731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262" name="Oval"/>
            <p:cNvSpPr/>
            <p:nvPr/>
          </p:nvSpPr>
          <p:spPr>
            <a:xfrm>
              <a:off x="6248400" y="788987"/>
              <a:ext cx="749300" cy="6731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263" name="aa1"/>
            <p:cNvSpPr txBox="1"/>
            <p:nvPr/>
          </p:nvSpPr>
          <p:spPr>
            <a:xfrm>
              <a:off x="49212" y="914400"/>
              <a:ext cx="483010" cy="348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aa1</a:t>
              </a:r>
            </a:p>
          </p:txBody>
        </p:sp>
        <p:sp>
          <p:nvSpPr>
            <p:cNvPr id="264" name="aa2"/>
            <p:cNvSpPr txBox="1"/>
            <p:nvPr/>
          </p:nvSpPr>
          <p:spPr>
            <a:xfrm>
              <a:off x="1268412" y="914400"/>
              <a:ext cx="483010" cy="348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aa2</a:t>
              </a:r>
            </a:p>
          </p:txBody>
        </p:sp>
        <p:sp>
          <p:nvSpPr>
            <p:cNvPr id="265" name="aa3"/>
            <p:cNvSpPr txBox="1"/>
            <p:nvPr/>
          </p:nvSpPr>
          <p:spPr>
            <a:xfrm>
              <a:off x="2487612" y="914400"/>
              <a:ext cx="483010" cy="348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aa3</a:t>
              </a:r>
            </a:p>
          </p:txBody>
        </p:sp>
        <p:sp>
          <p:nvSpPr>
            <p:cNvPr id="266" name="aa4"/>
            <p:cNvSpPr txBox="1"/>
            <p:nvPr/>
          </p:nvSpPr>
          <p:spPr>
            <a:xfrm>
              <a:off x="3783012" y="914400"/>
              <a:ext cx="483010" cy="348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aa4</a:t>
              </a:r>
            </a:p>
          </p:txBody>
        </p:sp>
        <p:sp>
          <p:nvSpPr>
            <p:cNvPr id="267" name="aa5"/>
            <p:cNvSpPr txBox="1"/>
            <p:nvPr/>
          </p:nvSpPr>
          <p:spPr>
            <a:xfrm>
              <a:off x="5078412" y="914400"/>
              <a:ext cx="483010" cy="348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aa5</a:t>
              </a:r>
            </a:p>
          </p:txBody>
        </p:sp>
        <p:sp>
          <p:nvSpPr>
            <p:cNvPr id="268" name="aa6"/>
            <p:cNvSpPr txBox="1"/>
            <p:nvPr/>
          </p:nvSpPr>
          <p:spPr>
            <a:xfrm>
              <a:off x="6297612" y="914400"/>
              <a:ext cx="483010" cy="348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aa6</a:t>
              </a:r>
            </a:p>
          </p:txBody>
        </p:sp>
        <p:sp>
          <p:nvSpPr>
            <p:cNvPr id="269" name="Line"/>
            <p:cNvSpPr/>
            <p:nvPr/>
          </p:nvSpPr>
          <p:spPr>
            <a:xfrm>
              <a:off x="2000250" y="1163637"/>
              <a:ext cx="406400" cy="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0" name="Line"/>
            <p:cNvSpPr/>
            <p:nvPr/>
          </p:nvSpPr>
          <p:spPr>
            <a:xfrm>
              <a:off x="781050" y="1163637"/>
              <a:ext cx="406400" cy="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1" name="Line"/>
            <p:cNvSpPr/>
            <p:nvPr/>
          </p:nvSpPr>
          <p:spPr>
            <a:xfrm>
              <a:off x="3219450" y="1163637"/>
              <a:ext cx="482601" cy="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2" name="Line"/>
            <p:cNvSpPr/>
            <p:nvPr/>
          </p:nvSpPr>
          <p:spPr>
            <a:xfrm>
              <a:off x="4514850" y="1163637"/>
              <a:ext cx="482601" cy="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3" name="Line"/>
            <p:cNvSpPr/>
            <p:nvPr/>
          </p:nvSpPr>
          <p:spPr>
            <a:xfrm>
              <a:off x="5810250" y="1163637"/>
              <a:ext cx="406400" cy="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4" name="Peptide Bonds"/>
            <p:cNvSpPr txBox="1"/>
            <p:nvPr/>
          </p:nvSpPr>
          <p:spPr>
            <a:xfrm>
              <a:off x="430212" y="1905000"/>
              <a:ext cx="1701913" cy="348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800" b="1">
                  <a:solidFill>
                    <a:srgbClr val="3333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Peptide Bonds</a:t>
              </a:r>
            </a:p>
          </p:txBody>
        </p:sp>
        <p:sp>
          <p:nvSpPr>
            <p:cNvPr id="275" name="Line"/>
            <p:cNvSpPr/>
            <p:nvPr/>
          </p:nvSpPr>
          <p:spPr>
            <a:xfrm>
              <a:off x="946150" y="1335087"/>
              <a:ext cx="11430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7200" y="12000"/>
                  </a:lnTo>
                  <a:lnTo>
                    <a:pt x="7200" y="9600"/>
                  </a:lnTo>
                  <a:lnTo>
                    <a:pt x="0" y="4800"/>
                  </a:lnTo>
                  <a:lnTo>
                    <a:pt x="0" y="0"/>
                  </a:ln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276" name="Line"/>
            <p:cNvSpPr/>
            <p:nvPr/>
          </p:nvSpPr>
          <p:spPr>
            <a:xfrm>
              <a:off x="2051050" y="1468437"/>
              <a:ext cx="1143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7200" y="18900"/>
                  </a:lnTo>
                  <a:lnTo>
                    <a:pt x="18000" y="10800"/>
                  </a:lnTo>
                  <a:lnTo>
                    <a:pt x="18000" y="8100"/>
                  </a:lnTo>
                  <a:lnTo>
                    <a:pt x="21600" y="5400"/>
                  </a:lnTo>
                  <a:lnTo>
                    <a:pt x="21600" y="0"/>
                  </a:ln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277" name="Amino Acids (aa)"/>
            <p:cNvSpPr txBox="1"/>
            <p:nvPr/>
          </p:nvSpPr>
          <p:spPr>
            <a:xfrm>
              <a:off x="1039812" y="0"/>
              <a:ext cx="1960315" cy="348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800" b="1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Amino Acids (aa)</a:t>
              </a:r>
            </a:p>
          </p:txBody>
        </p:sp>
        <p:sp>
          <p:nvSpPr>
            <p:cNvPr id="278" name="Line"/>
            <p:cNvSpPr/>
            <p:nvPr/>
          </p:nvSpPr>
          <p:spPr>
            <a:xfrm flipV="1">
              <a:off x="628650" y="376237"/>
              <a:ext cx="406400" cy="35560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9" name="Line"/>
            <p:cNvSpPr/>
            <p:nvPr/>
          </p:nvSpPr>
          <p:spPr>
            <a:xfrm>
              <a:off x="3630612" y="381000"/>
              <a:ext cx="304801" cy="381001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81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" grpId="1" build="p" bldLvl="5" animBg="1" advAuto="0"/>
      <p:bldP spid="256" grpId="2" build="p" animBg="1" advAuto="0"/>
      <p:bldP spid="280" grpId="3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24</a:t>
            </a:fld>
            <a:endParaRPr/>
          </a:p>
        </p:txBody>
      </p:sp>
      <p:sp>
        <p:nvSpPr>
          <p:cNvPr id="250" name="Proteins (Polypeptides)"/>
          <p:cNvSpPr txBox="1">
            <a:spLocks noGrp="1"/>
          </p:cNvSpPr>
          <p:nvPr>
            <p:ph type="title" idx="4294967295"/>
          </p:nvPr>
        </p:nvSpPr>
        <p:spPr>
          <a:xfrm>
            <a:off x="609600" y="381000"/>
            <a:ext cx="7162800" cy="609600"/>
          </a:xfrm>
          <a:prstGeom prst="rect">
            <a:avLst/>
          </a:prstGeom>
        </p:spPr>
        <p:txBody>
          <a:bodyPr>
            <a:normAutofit/>
          </a:bodyPr>
          <a:lstStyle>
            <a:lvl1pPr defTabSz="557784">
              <a:defRPr sz="2928" b="1">
                <a:solidFill>
                  <a:srgbClr val="333399"/>
                </a:solidFill>
                <a:effectLst>
                  <a:outerShdw blurRad="7747" dist="15494" dir="2700000" rotWithShape="0">
                    <a:srgbClr val="000000"/>
                  </a:outerShdw>
                </a:effectLst>
              </a:defRPr>
            </a:lvl1pPr>
          </a:lstStyle>
          <a:p>
            <a:r>
              <a:t>Proteins (Polypeptides)</a:t>
            </a:r>
          </a:p>
        </p:txBody>
      </p:sp>
      <p:sp>
        <p:nvSpPr>
          <p:cNvPr id="251" name="Four levels of protein structure:…"/>
          <p:cNvSpPr txBox="1">
            <a:spLocks noGrp="1"/>
          </p:cNvSpPr>
          <p:nvPr>
            <p:ph type="body" idx="4294967295"/>
          </p:nvPr>
        </p:nvSpPr>
        <p:spPr>
          <a:xfrm>
            <a:off x="762000" y="1600200"/>
            <a:ext cx="7543800" cy="4343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SzTx/>
              <a:buNone/>
              <a:defRPr sz="3600" b="1">
                <a:solidFill>
                  <a:srgbClr val="CC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Four levels of protein structure:</a:t>
            </a:r>
          </a:p>
          <a:p>
            <a:pPr>
              <a:spcBef>
                <a:spcPts val="800"/>
              </a:spcBef>
              <a:buSzTx/>
              <a:buNone/>
              <a:defRPr sz="36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	A.	Primary Structure</a:t>
            </a:r>
          </a:p>
          <a:p>
            <a:pPr>
              <a:spcBef>
                <a:spcPts val="800"/>
              </a:spcBef>
              <a:buSzTx/>
              <a:buNone/>
              <a:defRPr sz="36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	B.	Secondary Structure </a:t>
            </a:r>
          </a:p>
          <a:p>
            <a:pPr>
              <a:spcBef>
                <a:spcPts val="800"/>
              </a:spcBef>
              <a:buSzTx/>
              <a:buNone/>
              <a:defRPr sz="36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	C.	Tertiary Structure </a:t>
            </a:r>
          </a:p>
          <a:p>
            <a:pPr>
              <a:spcBef>
                <a:spcPts val="800"/>
              </a:spcBef>
              <a:buSzTx/>
              <a:buNone/>
              <a:defRPr sz="36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	D.	Quaternary Structure </a:t>
            </a:r>
          </a:p>
        </p:txBody>
      </p:sp>
      <p:sp>
        <p:nvSpPr>
          <p:cNvPr id="252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" grpId="1" build="p" bldLvl="5" animBg="1" advAuto="0"/>
      <p:bldP spid="251" grpId="2" build="p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25</a:t>
            </a:fld>
            <a:endParaRPr/>
          </a:p>
        </p:txBody>
      </p:sp>
      <p:sp>
        <p:nvSpPr>
          <p:cNvPr id="284" name="Secondary Structure"/>
          <p:cNvSpPr txBox="1">
            <a:spLocks noGrp="1"/>
          </p:cNvSpPr>
          <p:nvPr>
            <p:ph type="title" idx="4294967295"/>
          </p:nvPr>
        </p:nvSpPr>
        <p:spPr>
          <a:xfrm>
            <a:off x="685800" y="381000"/>
            <a:ext cx="7772400" cy="838200"/>
          </a:xfrm>
          <a:prstGeom prst="rect">
            <a:avLst/>
          </a:prstGeom>
        </p:spPr>
        <p:txBody>
          <a:bodyPr>
            <a:normAutofit/>
          </a:bodyPr>
          <a:lstStyle>
            <a:lvl1pPr defTabSz="813816">
              <a:defRPr sz="4272" b="1">
                <a:solidFill>
                  <a:srgbClr val="333399"/>
                </a:solidFill>
                <a:effectLst>
                  <a:outerShdw blurRad="11303" dist="22606" dir="2700000" rotWithShape="0">
                    <a:srgbClr val="000000"/>
                  </a:outerShdw>
                </a:effectLst>
              </a:defRPr>
            </a:lvl1pPr>
          </a:lstStyle>
          <a:p>
            <a:r>
              <a:t>Secondary Structure</a:t>
            </a:r>
          </a:p>
        </p:txBody>
      </p:sp>
      <p:sp>
        <p:nvSpPr>
          <p:cNvPr id="285" name="3-dimensional folding arrangement of a primary structure into coils and pleats held together by hydrogen bonds.…"/>
          <p:cNvSpPr txBox="1">
            <a:spLocks noGrp="1"/>
          </p:cNvSpPr>
          <p:nvPr>
            <p:ph type="body" idx="4294967295"/>
          </p:nvPr>
        </p:nvSpPr>
        <p:spPr>
          <a:xfrm>
            <a:off x="381000" y="1524000"/>
            <a:ext cx="84582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700"/>
              </a:spcBef>
              <a:buChar char="•"/>
              <a:defRPr sz="3200" b="1">
                <a:latin typeface="+mj-lt"/>
                <a:ea typeface="+mj-ea"/>
                <a:cs typeface="+mj-cs"/>
                <a:sym typeface="Comic Sans MS"/>
              </a:defRPr>
            </a:pPr>
            <a:r>
              <a:t>3-dimensional folding arrangement of a </a:t>
            </a:r>
            <a:r>
              <a:rPr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primary structure</a:t>
            </a:r>
            <a:r>
              <a:t> into </a:t>
            </a:r>
            <a:r>
              <a:rPr>
                <a:solidFill>
                  <a:srgbClr val="CC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coils</a:t>
            </a:r>
            <a:r>
              <a:t> and </a:t>
            </a:r>
            <a:r>
              <a:rPr>
                <a:solidFill>
                  <a:srgbClr val="CC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pleats</a:t>
            </a:r>
            <a:r>
              <a:t> held together by </a:t>
            </a:r>
            <a:r>
              <a:rPr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hydrogen bonds</a:t>
            </a:r>
            <a:r>
              <a:t>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CC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Two examples:</a:t>
            </a:r>
          </a:p>
        </p:txBody>
      </p:sp>
      <p:grpSp>
        <p:nvGrpSpPr>
          <p:cNvPr id="291" name="Group"/>
          <p:cNvGrpSpPr/>
          <p:nvPr/>
        </p:nvGrpSpPr>
        <p:grpSpPr>
          <a:xfrm>
            <a:off x="0" y="3681181"/>
            <a:ext cx="3423666" cy="2643420"/>
            <a:chOff x="0" y="0"/>
            <a:chExt cx="3423665" cy="2643418"/>
          </a:xfrm>
        </p:grpSpPr>
        <p:sp>
          <p:nvSpPr>
            <p:cNvPr id="286" name="Alpha Helix"/>
            <p:cNvSpPr txBox="1"/>
            <p:nvPr/>
          </p:nvSpPr>
          <p:spPr>
            <a:xfrm>
              <a:off x="0" y="814618"/>
              <a:ext cx="1346511" cy="348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800" b="1">
                  <a:solidFill>
                    <a:srgbClr val="CC0000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Alpha Helix</a:t>
              </a:r>
            </a:p>
          </p:txBody>
        </p:sp>
        <p:sp>
          <p:nvSpPr>
            <p:cNvPr id="287" name="Line"/>
            <p:cNvSpPr/>
            <p:nvPr/>
          </p:nvSpPr>
          <p:spPr>
            <a:xfrm>
              <a:off x="1761421" y="0"/>
              <a:ext cx="1662245" cy="264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33" h="21409" extrusionOk="0">
                  <a:moveTo>
                    <a:pt x="17226" y="261"/>
                  </a:moveTo>
                  <a:cubicBezTo>
                    <a:pt x="12477" y="35"/>
                    <a:pt x="7728" y="-191"/>
                    <a:pt x="5277" y="261"/>
                  </a:cubicBezTo>
                  <a:cubicBezTo>
                    <a:pt x="2826" y="713"/>
                    <a:pt x="681" y="2159"/>
                    <a:pt x="2519" y="2972"/>
                  </a:cubicBezTo>
                  <a:cubicBezTo>
                    <a:pt x="4358" y="3786"/>
                    <a:pt x="13856" y="5141"/>
                    <a:pt x="16307" y="5141"/>
                  </a:cubicBezTo>
                  <a:cubicBezTo>
                    <a:pt x="18758" y="5141"/>
                    <a:pt x="19524" y="2882"/>
                    <a:pt x="17226" y="2972"/>
                  </a:cubicBezTo>
                  <a:cubicBezTo>
                    <a:pt x="14928" y="3063"/>
                    <a:pt x="4970" y="4870"/>
                    <a:pt x="2519" y="5683"/>
                  </a:cubicBezTo>
                  <a:cubicBezTo>
                    <a:pt x="68" y="6497"/>
                    <a:pt x="222" y="7130"/>
                    <a:pt x="2519" y="7853"/>
                  </a:cubicBezTo>
                  <a:cubicBezTo>
                    <a:pt x="4817" y="8576"/>
                    <a:pt x="13856" y="10022"/>
                    <a:pt x="16307" y="10022"/>
                  </a:cubicBezTo>
                  <a:cubicBezTo>
                    <a:pt x="18758" y="10022"/>
                    <a:pt x="19524" y="7762"/>
                    <a:pt x="17226" y="7853"/>
                  </a:cubicBezTo>
                  <a:cubicBezTo>
                    <a:pt x="14928" y="7943"/>
                    <a:pt x="4970" y="9660"/>
                    <a:pt x="2519" y="10564"/>
                  </a:cubicBezTo>
                  <a:cubicBezTo>
                    <a:pt x="68" y="11468"/>
                    <a:pt x="68" y="12552"/>
                    <a:pt x="2519" y="13275"/>
                  </a:cubicBezTo>
                  <a:cubicBezTo>
                    <a:pt x="4970" y="13998"/>
                    <a:pt x="14622" y="15083"/>
                    <a:pt x="17226" y="14902"/>
                  </a:cubicBezTo>
                  <a:cubicBezTo>
                    <a:pt x="19830" y="14721"/>
                    <a:pt x="20596" y="12010"/>
                    <a:pt x="18145" y="12191"/>
                  </a:cubicBezTo>
                  <a:cubicBezTo>
                    <a:pt x="15694" y="12371"/>
                    <a:pt x="5277" y="14812"/>
                    <a:pt x="2519" y="15986"/>
                  </a:cubicBezTo>
                  <a:cubicBezTo>
                    <a:pt x="-238" y="17161"/>
                    <a:pt x="-1004" y="18698"/>
                    <a:pt x="1600" y="19240"/>
                  </a:cubicBezTo>
                  <a:cubicBezTo>
                    <a:pt x="4205" y="19782"/>
                    <a:pt x="15694" y="19601"/>
                    <a:pt x="18145" y="19240"/>
                  </a:cubicBezTo>
                  <a:cubicBezTo>
                    <a:pt x="20596" y="18878"/>
                    <a:pt x="19217" y="16709"/>
                    <a:pt x="16307" y="17071"/>
                  </a:cubicBezTo>
                  <a:cubicBezTo>
                    <a:pt x="13396" y="17432"/>
                    <a:pt x="7039" y="19421"/>
                    <a:pt x="681" y="21409"/>
                  </a:cubicBezTo>
                </a:path>
              </a:pathLst>
            </a:custGeom>
            <a:noFill/>
            <a:ln w="57150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288" name="Line"/>
            <p:cNvSpPr/>
            <p:nvPr/>
          </p:nvSpPr>
          <p:spPr>
            <a:xfrm flipV="1">
              <a:off x="3352800" y="1805218"/>
              <a:ext cx="0" cy="381001"/>
            </a:xfrm>
            <a:prstGeom prst="line">
              <a:avLst/>
            </a:prstGeom>
            <a:noFill/>
            <a:ln w="57150" cap="flat">
              <a:solidFill>
                <a:srgbClr val="333399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9" name="Line"/>
            <p:cNvSpPr/>
            <p:nvPr/>
          </p:nvSpPr>
          <p:spPr>
            <a:xfrm>
              <a:off x="3352800" y="1119418"/>
              <a:ext cx="0" cy="381001"/>
            </a:xfrm>
            <a:prstGeom prst="line">
              <a:avLst/>
            </a:prstGeom>
            <a:noFill/>
            <a:ln w="57150" cap="flat">
              <a:solidFill>
                <a:srgbClr val="333399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0" name="Line"/>
            <p:cNvSpPr/>
            <p:nvPr/>
          </p:nvSpPr>
          <p:spPr>
            <a:xfrm>
              <a:off x="3352800" y="509818"/>
              <a:ext cx="0" cy="533401"/>
            </a:xfrm>
            <a:prstGeom prst="line">
              <a:avLst/>
            </a:prstGeom>
            <a:noFill/>
            <a:ln w="57150" cap="flat">
              <a:solidFill>
                <a:srgbClr val="333399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02" name="Group"/>
          <p:cNvGrpSpPr/>
          <p:nvPr/>
        </p:nvGrpSpPr>
        <p:grpSpPr>
          <a:xfrm>
            <a:off x="4343400" y="3657600"/>
            <a:ext cx="3886200" cy="1948322"/>
            <a:chOff x="0" y="0"/>
            <a:chExt cx="3886200" cy="1948321"/>
          </a:xfrm>
        </p:grpSpPr>
        <p:sp>
          <p:nvSpPr>
            <p:cNvPr id="292" name="Beta Pleated Sheet"/>
            <p:cNvSpPr txBox="1"/>
            <p:nvPr/>
          </p:nvSpPr>
          <p:spPr>
            <a:xfrm>
              <a:off x="1524000" y="1600200"/>
              <a:ext cx="2159782" cy="348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800" b="1">
                  <a:solidFill>
                    <a:srgbClr val="00CC00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Beta Pleated Sheet</a:t>
              </a:r>
            </a:p>
          </p:txBody>
        </p:sp>
        <p:sp>
          <p:nvSpPr>
            <p:cNvPr id="293" name="Line"/>
            <p:cNvSpPr/>
            <p:nvPr/>
          </p:nvSpPr>
          <p:spPr>
            <a:xfrm>
              <a:off x="0" y="0"/>
              <a:ext cx="3886200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12" y="20400"/>
                    <a:pt x="388" y="18950"/>
                    <a:pt x="635" y="18000"/>
                  </a:cubicBezTo>
                  <a:cubicBezTo>
                    <a:pt x="741" y="17600"/>
                    <a:pt x="856" y="17300"/>
                    <a:pt x="953" y="16800"/>
                  </a:cubicBezTo>
                  <a:cubicBezTo>
                    <a:pt x="2038" y="11300"/>
                    <a:pt x="1182" y="14700"/>
                    <a:pt x="1906" y="12000"/>
                  </a:cubicBezTo>
                  <a:cubicBezTo>
                    <a:pt x="2471" y="7200"/>
                    <a:pt x="1729" y="13000"/>
                    <a:pt x="2435" y="9000"/>
                  </a:cubicBezTo>
                  <a:cubicBezTo>
                    <a:pt x="2524" y="8500"/>
                    <a:pt x="2559" y="7700"/>
                    <a:pt x="2647" y="7200"/>
                  </a:cubicBezTo>
                  <a:cubicBezTo>
                    <a:pt x="2735" y="6700"/>
                    <a:pt x="2868" y="6450"/>
                    <a:pt x="2965" y="6000"/>
                  </a:cubicBezTo>
                  <a:cubicBezTo>
                    <a:pt x="3079" y="5450"/>
                    <a:pt x="3185" y="4850"/>
                    <a:pt x="3282" y="4200"/>
                  </a:cubicBezTo>
                  <a:cubicBezTo>
                    <a:pt x="3362" y="3650"/>
                    <a:pt x="3494" y="2400"/>
                    <a:pt x="3494" y="2400"/>
                  </a:cubicBezTo>
                  <a:lnTo>
                    <a:pt x="7624" y="21600"/>
                  </a:lnTo>
                  <a:lnTo>
                    <a:pt x="11012" y="2400"/>
                  </a:lnTo>
                  <a:lnTo>
                    <a:pt x="14824" y="21600"/>
                  </a:lnTo>
                  <a:lnTo>
                    <a:pt x="17788" y="0"/>
                  </a:lnTo>
                  <a:lnTo>
                    <a:pt x="21600" y="21600"/>
                  </a:lnTo>
                </a:path>
              </a:pathLst>
            </a:custGeom>
            <a:noFill/>
            <a:ln w="57150" cap="flat">
              <a:solidFill>
                <a:srgbClr val="00CC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294" name="Line"/>
            <p:cNvSpPr/>
            <p:nvPr/>
          </p:nvSpPr>
          <p:spPr>
            <a:xfrm>
              <a:off x="0" y="762000"/>
              <a:ext cx="3886200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12" y="20400"/>
                    <a:pt x="388" y="18950"/>
                    <a:pt x="635" y="18000"/>
                  </a:cubicBezTo>
                  <a:cubicBezTo>
                    <a:pt x="741" y="17600"/>
                    <a:pt x="856" y="17300"/>
                    <a:pt x="953" y="16800"/>
                  </a:cubicBezTo>
                  <a:cubicBezTo>
                    <a:pt x="2038" y="11300"/>
                    <a:pt x="1182" y="14700"/>
                    <a:pt x="1906" y="12000"/>
                  </a:cubicBezTo>
                  <a:cubicBezTo>
                    <a:pt x="2471" y="7200"/>
                    <a:pt x="1729" y="13000"/>
                    <a:pt x="2435" y="9000"/>
                  </a:cubicBezTo>
                  <a:cubicBezTo>
                    <a:pt x="2524" y="8500"/>
                    <a:pt x="2559" y="7700"/>
                    <a:pt x="2647" y="7200"/>
                  </a:cubicBezTo>
                  <a:cubicBezTo>
                    <a:pt x="2735" y="6700"/>
                    <a:pt x="2868" y="6450"/>
                    <a:pt x="2965" y="6000"/>
                  </a:cubicBezTo>
                  <a:cubicBezTo>
                    <a:pt x="3079" y="5450"/>
                    <a:pt x="3185" y="4850"/>
                    <a:pt x="3282" y="4200"/>
                  </a:cubicBezTo>
                  <a:cubicBezTo>
                    <a:pt x="3362" y="3650"/>
                    <a:pt x="3494" y="2400"/>
                    <a:pt x="3494" y="2400"/>
                  </a:cubicBezTo>
                  <a:lnTo>
                    <a:pt x="7624" y="21600"/>
                  </a:lnTo>
                  <a:lnTo>
                    <a:pt x="11012" y="2400"/>
                  </a:lnTo>
                  <a:lnTo>
                    <a:pt x="14824" y="21600"/>
                  </a:lnTo>
                  <a:lnTo>
                    <a:pt x="17788" y="0"/>
                  </a:lnTo>
                  <a:lnTo>
                    <a:pt x="21600" y="21600"/>
                  </a:lnTo>
                </a:path>
              </a:pathLst>
            </a:custGeom>
            <a:noFill/>
            <a:ln w="57150" cap="flat">
              <a:solidFill>
                <a:srgbClr val="00CC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295" name="Line"/>
            <p:cNvSpPr/>
            <p:nvPr/>
          </p:nvSpPr>
          <p:spPr>
            <a:xfrm flipH="1">
              <a:off x="-1" y="685800"/>
              <a:ext cx="1" cy="762001"/>
            </a:xfrm>
            <a:prstGeom prst="line">
              <a:avLst/>
            </a:prstGeom>
            <a:noFill/>
            <a:ln w="57150" cap="flat">
              <a:solidFill>
                <a:srgbClr val="333399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6" name="Line"/>
            <p:cNvSpPr/>
            <p:nvPr/>
          </p:nvSpPr>
          <p:spPr>
            <a:xfrm flipH="1">
              <a:off x="609599" y="152400"/>
              <a:ext cx="1" cy="762001"/>
            </a:xfrm>
            <a:prstGeom prst="line">
              <a:avLst/>
            </a:prstGeom>
            <a:noFill/>
            <a:ln w="57150" cap="flat">
              <a:solidFill>
                <a:srgbClr val="333399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7" name="Line"/>
            <p:cNvSpPr/>
            <p:nvPr/>
          </p:nvSpPr>
          <p:spPr>
            <a:xfrm flipH="1">
              <a:off x="1371599" y="685800"/>
              <a:ext cx="1" cy="762001"/>
            </a:xfrm>
            <a:prstGeom prst="line">
              <a:avLst/>
            </a:prstGeom>
            <a:noFill/>
            <a:ln w="57150" cap="flat">
              <a:solidFill>
                <a:srgbClr val="333399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8" name="Line"/>
            <p:cNvSpPr/>
            <p:nvPr/>
          </p:nvSpPr>
          <p:spPr>
            <a:xfrm>
              <a:off x="1981200" y="76200"/>
              <a:ext cx="0" cy="762001"/>
            </a:xfrm>
            <a:prstGeom prst="line">
              <a:avLst/>
            </a:prstGeom>
            <a:noFill/>
            <a:ln w="57150" cap="flat">
              <a:solidFill>
                <a:srgbClr val="333399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9" name="Line"/>
            <p:cNvSpPr/>
            <p:nvPr/>
          </p:nvSpPr>
          <p:spPr>
            <a:xfrm>
              <a:off x="2667000" y="685800"/>
              <a:ext cx="0" cy="762001"/>
            </a:xfrm>
            <a:prstGeom prst="line">
              <a:avLst/>
            </a:prstGeom>
            <a:noFill/>
            <a:ln w="57150" cap="flat">
              <a:solidFill>
                <a:srgbClr val="333399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0" name="Line"/>
            <p:cNvSpPr/>
            <p:nvPr/>
          </p:nvSpPr>
          <p:spPr>
            <a:xfrm>
              <a:off x="3200400" y="0"/>
              <a:ext cx="0" cy="762001"/>
            </a:xfrm>
            <a:prstGeom prst="line">
              <a:avLst/>
            </a:prstGeom>
            <a:noFill/>
            <a:ln w="57150" cap="flat">
              <a:solidFill>
                <a:srgbClr val="333399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1" name="Line"/>
            <p:cNvSpPr/>
            <p:nvPr/>
          </p:nvSpPr>
          <p:spPr>
            <a:xfrm>
              <a:off x="3886200" y="685800"/>
              <a:ext cx="0" cy="762001"/>
            </a:xfrm>
            <a:prstGeom prst="line">
              <a:avLst/>
            </a:prstGeom>
            <a:noFill/>
            <a:ln w="57150" cap="flat">
              <a:solidFill>
                <a:srgbClr val="333399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06" name="Group"/>
          <p:cNvGrpSpPr/>
          <p:nvPr/>
        </p:nvGrpSpPr>
        <p:grpSpPr>
          <a:xfrm>
            <a:off x="3505200" y="4648200"/>
            <a:ext cx="2857525" cy="1643522"/>
            <a:chOff x="0" y="0"/>
            <a:chExt cx="2857524" cy="1643521"/>
          </a:xfrm>
        </p:grpSpPr>
        <p:sp>
          <p:nvSpPr>
            <p:cNvPr id="303" name="Hydrogen Bonds"/>
            <p:cNvSpPr txBox="1"/>
            <p:nvPr/>
          </p:nvSpPr>
          <p:spPr>
            <a:xfrm>
              <a:off x="914399" y="1295399"/>
              <a:ext cx="1943126" cy="3481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800" b="1">
                  <a:solidFill>
                    <a:srgbClr val="333399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Hydrogen Bonds</a:t>
              </a:r>
            </a:p>
          </p:txBody>
        </p:sp>
        <p:sp>
          <p:nvSpPr>
            <p:cNvPr id="304" name="Line"/>
            <p:cNvSpPr/>
            <p:nvPr/>
          </p:nvSpPr>
          <p:spPr>
            <a:xfrm flipH="1" flipV="1">
              <a:off x="0" y="990599"/>
              <a:ext cx="838200" cy="381001"/>
            </a:xfrm>
            <a:prstGeom prst="line">
              <a:avLst/>
            </a:prstGeom>
            <a:noFill/>
            <a:ln w="50800" cap="flat">
              <a:solidFill>
                <a:srgbClr val="333399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5" name="Line"/>
            <p:cNvSpPr/>
            <p:nvPr/>
          </p:nvSpPr>
          <p:spPr>
            <a:xfrm flipV="1">
              <a:off x="1219199" y="0"/>
              <a:ext cx="914402" cy="1295400"/>
            </a:xfrm>
            <a:prstGeom prst="line">
              <a:avLst/>
            </a:prstGeom>
            <a:noFill/>
            <a:ln w="57150" cap="flat">
              <a:solidFill>
                <a:srgbClr val="333399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07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" grpId="1" build="p" bldLvl="5" animBg="1" advAuto="0"/>
      <p:bldP spid="285" grpId="2" build="p" animBg="1" advAuto="0"/>
      <p:bldP spid="291" grpId="3" animBg="1" advAuto="0"/>
      <p:bldP spid="302" grpId="4" animBg="1" advAuto="0"/>
      <p:bldP spid="306" grpId="5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26</a:t>
            </a:fld>
            <a:endParaRPr/>
          </a:p>
        </p:txBody>
      </p:sp>
      <p:sp>
        <p:nvSpPr>
          <p:cNvPr id="310" name="Tertiary Structure"/>
          <p:cNvSpPr txBox="1">
            <a:spLocks noGrp="1"/>
          </p:cNvSpPr>
          <p:nvPr>
            <p:ph type="title" idx="4294967295"/>
          </p:nvPr>
        </p:nvSpPr>
        <p:spPr>
          <a:xfrm>
            <a:off x="685800" y="-1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Tertiary Structure</a:t>
            </a:r>
          </a:p>
        </p:txBody>
      </p:sp>
      <p:sp>
        <p:nvSpPr>
          <p:cNvPr id="311" name="Secondary structures bent and folded into a more complex 3-D arrangement of linked polypeptides…"/>
          <p:cNvSpPr txBox="1">
            <a:spLocks noGrp="1"/>
          </p:cNvSpPr>
          <p:nvPr>
            <p:ph type="body" idx="4294967295"/>
          </p:nvPr>
        </p:nvSpPr>
        <p:spPr>
          <a:xfrm>
            <a:off x="228600" y="1066800"/>
            <a:ext cx="8534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700"/>
              </a:spcBef>
              <a:buChar char="•"/>
              <a:defRPr sz="32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Secondary structures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CC0000"/>
                </a:solidFill>
              </a:rPr>
              <a:t>bent</a:t>
            </a:r>
            <a:r>
              <a:rPr>
                <a:solidFill>
                  <a:srgbClr val="000000"/>
                </a:solidFill>
              </a:rPr>
              <a:t> and </a:t>
            </a:r>
            <a:r>
              <a:rPr>
                <a:solidFill>
                  <a:srgbClr val="CC0000"/>
                </a:solidFill>
              </a:rPr>
              <a:t>folded</a:t>
            </a:r>
            <a:r>
              <a:rPr>
                <a:solidFill>
                  <a:srgbClr val="000000"/>
                </a:solidFill>
              </a:rPr>
              <a:t> into a </a:t>
            </a:r>
            <a:r>
              <a:t>more complex 3-D arrangement</a:t>
            </a:r>
            <a:r>
              <a:rPr>
                <a:solidFill>
                  <a:srgbClr val="000000"/>
                </a:solidFill>
              </a:rPr>
              <a:t> of linked polypeptides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660066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Bonds:  H-bonds, ionic, disulfide bridges (S-S)</a:t>
            </a:r>
          </a:p>
          <a:p>
            <a:pPr>
              <a:spcBef>
                <a:spcPts val="700"/>
              </a:spcBef>
              <a:buChar char="•"/>
              <a:defRPr sz="3200" b="1">
                <a:latin typeface="+mj-lt"/>
                <a:ea typeface="+mj-ea"/>
                <a:cs typeface="+mj-cs"/>
                <a:sym typeface="Comic Sans MS"/>
              </a:defRPr>
            </a:pPr>
            <a:r>
              <a:t>Call a </a:t>
            </a:r>
            <a:r>
              <a:rPr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“subunit”.</a:t>
            </a:r>
          </a:p>
        </p:txBody>
      </p:sp>
      <p:sp>
        <p:nvSpPr>
          <p:cNvPr id="312" name="Line"/>
          <p:cNvSpPr/>
          <p:nvPr/>
        </p:nvSpPr>
        <p:spPr>
          <a:xfrm>
            <a:off x="3810000" y="3124200"/>
            <a:ext cx="5029200" cy="3467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09" y="0"/>
                </a:moveTo>
                <a:lnTo>
                  <a:pt x="12764" y="237"/>
                </a:lnTo>
                <a:lnTo>
                  <a:pt x="12436" y="237"/>
                </a:lnTo>
                <a:lnTo>
                  <a:pt x="11945" y="119"/>
                </a:lnTo>
                <a:lnTo>
                  <a:pt x="11209" y="119"/>
                </a:lnTo>
                <a:lnTo>
                  <a:pt x="10964" y="0"/>
                </a:lnTo>
                <a:lnTo>
                  <a:pt x="8591" y="0"/>
                </a:lnTo>
                <a:lnTo>
                  <a:pt x="8100" y="119"/>
                </a:lnTo>
                <a:lnTo>
                  <a:pt x="6136" y="119"/>
                </a:lnTo>
                <a:lnTo>
                  <a:pt x="5645" y="237"/>
                </a:lnTo>
                <a:lnTo>
                  <a:pt x="4009" y="237"/>
                </a:lnTo>
                <a:lnTo>
                  <a:pt x="3518" y="356"/>
                </a:lnTo>
                <a:lnTo>
                  <a:pt x="2700" y="475"/>
                </a:lnTo>
                <a:lnTo>
                  <a:pt x="2209" y="593"/>
                </a:lnTo>
                <a:lnTo>
                  <a:pt x="1227" y="949"/>
                </a:lnTo>
                <a:lnTo>
                  <a:pt x="900" y="1305"/>
                </a:lnTo>
                <a:lnTo>
                  <a:pt x="327" y="2136"/>
                </a:lnTo>
                <a:lnTo>
                  <a:pt x="164" y="2848"/>
                </a:lnTo>
                <a:lnTo>
                  <a:pt x="82" y="3323"/>
                </a:lnTo>
                <a:lnTo>
                  <a:pt x="0" y="4035"/>
                </a:lnTo>
                <a:lnTo>
                  <a:pt x="0" y="13055"/>
                </a:lnTo>
                <a:lnTo>
                  <a:pt x="82" y="13411"/>
                </a:lnTo>
                <a:lnTo>
                  <a:pt x="164" y="13886"/>
                </a:lnTo>
                <a:lnTo>
                  <a:pt x="327" y="14360"/>
                </a:lnTo>
                <a:lnTo>
                  <a:pt x="409" y="14716"/>
                </a:lnTo>
                <a:lnTo>
                  <a:pt x="655" y="14954"/>
                </a:lnTo>
                <a:lnTo>
                  <a:pt x="736" y="15666"/>
                </a:lnTo>
                <a:lnTo>
                  <a:pt x="900" y="16378"/>
                </a:lnTo>
                <a:lnTo>
                  <a:pt x="1882" y="18277"/>
                </a:lnTo>
                <a:lnTo>
                  <a:pt x="2127" y="18514"/>
                </a:lnTo>
                <a:lnTo>
                  <a:pt x="2455" y="18989"/>
                </a:lnTo>
                <a:lnTo>
                  <a:pt x="2945" y="19226"/>
                </a:lnTo>
                <a:lnTo>
                  <a:pt x="3436" y="19345"/>
                </a:lnTo>
                <a:lnTo>
                  <a:pt x="4255" y="19701"/>
                </a:lnTo>
                <a:lnTo>
                  <a:pt x="4745" y="19938"/>
                </a:lnTo>
                <a:lnTo>
                  <a:pt x="5236" y="19938"/>
                </a:lnTo>
                <a:lnTo>
                  <a:pt x="5891" y="20057"/>
                </a:lnTo>
                <a:lnTo>
                  <a:pt x="6873" y="20057"/>
                </a:lnTo>
                <a:lnTo>
                  <a:pt x="7527" y="20176"/>
                </a:lnTo>
                <a:lnTo>
                  <a:pt x="8509" y="20176"/>
                </a:lnTo>
                <a:lnTo>
                  <a:pt x="9327" y="20413"/>
                </a:lnTo>
                <a:lnTo>
                  <a:pt x="10636" y="20651"/>
                </a:lnTo>
                <a:lnTo>
                  <a:pt x="11291" y="20888"/>
                </a:lnTo>
                <a:lnTo>
                  <a:pt x="11782" y="21125"/>
                </a:lnTo>
                <a:lnTo>
                  <a:pt x="12273" y="21244"/>
                </a:lnTo>
                <a:lnTo>
                  <a:pt x="12600" y="21363"/>
                </a:lnTo>
                <a:lnTo>
                  <a:pt x="13091" y="21481"/>
                </a:lnTo>
                <a:lnTo>
                  <a:pt x="13582" y="21481"/>
                </a:lnTo>
                <a:lnTo>
                  <a:pt x="14236" y="21600"/>
                </a:lnTo>
                <a:lnTo>
                  <a:pt x="15873" y="21600"/>
                </a:lnTo>
                <a:lnTo>
                  <a:pt x="16855" y="21481"/>
                </a:lnTo>
                <a:lnTo>
                  <a:pt x="17673" y="21363"/>
                </a:lnTo>
                <a:lnTo>
                  <a:pt x="18327" y="21244"/>
                </a:lnTo>
                <a:lnTo>
                  <a:pt x="18573" y="21125"/>
                </a:lnTo>
                <a:lnTo>
                  <a:pt x="19227" y="20888"/>
                </a:lnTo>
                <a:lnTo>
                  <a:pt x="19882" y="20176"/>
                </a:lnTo>
                <a:lnTo>
                  <a:pt x="20373" y="19938"/>
                </a:lnTo>
                <a:lnTo>
                  <a:pt x="20864" y="19226"/>
                </a:lnTo>
                <a:lnTo>
                  <a:pt x="21355" y="18277"/>
                </a:lnTo>
                <a:lnTo>
                  <a:pt x="21436" y="17090"/>
                </a:lnTo>
                <a:lnTo>
                  <a:pt x="21518" y="16378"/>
                </a:lnTo>
                <a:lnTo>
                  <a:pt x="21600" y="15429"/>
                </a:lnTo>
                <a:lnTo>
                  <a:pt x="21600" y="12580"/>
                </a:lnTo>
                <a:lnTo>
                  <a:pt x="21518" y="11631"/>
                </a:lnTo>
                <a:lnTo>
                  <a:pt x="21518" y="10681"/>
                </a:lnTo>
                <a:lnTo>
                  <a:pt x="21436" y="9732"/>
                </a:lnTo>
                <a:lnTo>
                  <a:pt x="21273" y="8545"/>
                </a:lnTo>
                <a:lnTo>
                  <a:pt x="21109" y="7596"/>
                </a:lnTo>
                <a:lnTo>
                  <a:pt x="20782" y="6171"/>
                </a:lnTo>
                <a:lnTo>
                  <a:pt x="20291" y="5222"/>
                </a:lnTo>
                <a:lnTo>
                  <a:pt x="19309" y="3798"/>
                </a:lnTo>
                <a:lnTo>
                  <a:pt x="19145" y="2848"/>
                </a:lnTo>
                <a:lnTo>
                  <a:pt x="18818" y="2374"/>
                </a:lnTo>
                <a:lnTo>
                  <a:pt x="18164" y="2018"/>
                </a:lnTo>
                <a:lnTo>
                  <a:pt x="17918" y="1662"/>
                </a:lnTo>
                <a:lnTo>
                  <a:pt x="17591" y="1424"/>
                </a:lnTo>
                <a:lnTo>
                  <a:pt x="16936" y="1068"/>
                </a:lnTo>
                <a:lnTo>
                  <a:pt x="16445" y="949"/>
                </a:lnTo>
                <a:lnTo>
                  <a:pt x="15627" y="593"/>
                </a:lnTo>
                <a:lnTo>
                  <a:pt x="14973" y="475"/>
                </a:lnTo>
                <a:lnTo>
                  <a:pt x="14645" y="356"/>
                </a:lnTo>
                <a:lnTo>
                  <a:pt x="14400" y="237"/>
                </a:lnTo>
                <a:lnTo>
                  <a:pt x="14155" y="237"/>
                </a:lnTo>
                <a:lnTo>
                  <a:pt x="13909" y="119"/>
                </a:lnTo>
                <a:lnTo>
                  <a:pt x="12927" y="119"/>
                </a:lnTo>
                <a:lnTo>
                  <a:pt x="12682" y="356"/>
                </a:lnTo>
                <a:lnTo>
                  <a:pt x="12191" y="475"/>
                </a:lnTo>
                <a:lnTo>
                  <a:pt x="11455" y="831"/>
                </a:lnTo>
                <a:lnTo>
                  <a:pt x="11209" y="1068"/>
                </a:lnTo>
                <a:lnTo>
                  <a:pt x="10964" y="1187"/>
                </a:lnTo>
                <a:lnTo>
                  <a:pt x="10636" y="1305"/>
                </a:lnTo>
                <a:lnTo>
                  <a:pt x="10145" y="1305"/>
                </a:lnTo>
                <a:lnTo>
                  <a:pt x="9900" y="1187"/>
                </a:lnTo>
                <a:lnTo>
                  <a:pt x="9245" y="1068"/>
                </a:lnTo>
                <a:lnTo>
                  <a:pt x="8918" y="1068"/>
                </a:lnTo>
                <a:lnTo>
                  <a:pt x="8100" y="949"/>
                </a:lnTo>
                <a:lnTo>
                  <a:pt x="4827" y="949"/>
                </a:lnTo>
                <a:lnTo>
                  <a:pt x="4173" y="1068"/>
                </a:lnTo>
                <a:lnTo>
                  <a:pt x="3518" y="1068"/>
                </a:lnTo>
                <a:lnTo>
                  <a:pt x="2536" y="1305"/>
                </a:lnTo>
                <a:lnTo>
                  <a:pt x="1882" y="1424"/>
                </a:lnTo>
                <a:lnTo>
                  <a:pt x="1636" y="1424"/>
                </a:lnTo>
                <a:lnTo>
                  <a:pt x="1391" y="1780"/>
                </a:lnTo>
                <a:lnTo>
                  <a:pt x="1391" y="3323"/>
                </a:lnTo>
                <a:lnTo>
                  <a:pt x="1555" y="3679"/>
                </a:lnTo>
                <a:lnTo>
                  <a:pt x="1800" y="3916"/>
                </a:lnTo>
                <a:lnTo>
                  <a:pt x="3109" y="4391"/>
                </a:lnTo>
                <a:lnTo>
                  <a:pt x="5073" y="4747"/>
                </a:lnTo>
                <a:lnTo>
                  <a:pt x="5891" y="4866"/>
                </a:lnTo>
                <a:lnTo>
                  <a:pt x="6218" y="4866"/>
                </a:lnTo>
                <a:lnTo>
                  <a:pt x="6873" y="4629"/>
                </a:lnTo>
                <a:lnTo>
                  <a:pt x="7118" y="4273"/>
                </a:lnTo>
                <a:lnTo>
                  <a:pt x="7118" y="3916"/>
                </a:lnTo>
                <a:lnTo>
                  <a:pt x="6873" y="3679"/>
                </a:lnTo>
                <a:lnTo>
                  <a:pt x="6627" y="3679"/>
                </a:lnTo>
                <a:lnTo>
                  <a:pt x="6382" y="3560"/>
                </a:lnTo>
                <a:lnTo>
                  <a:pt x="6055" y="3442"/>
                </a:lnTo>
                <a:lnTo>
                  <a:pt x="5400" y="3323"/>
                </a:lnTo>
                <a:lnTo>
                  <a:pt x="4745" y="3323"/>
                </a:lnTo>
                <a:lnTo>
                  <a:pt x="4091" y="3204"/>
                </a:lnTo>
                <a:lnTo>
                  <a:pt x="1718" y="3204"/>
                </a:lnTo>
                <a:lnTo>
                  <a:pt x="1391" y="3442"/>
                </a:lnTo>
                <a:lnTo>
                  <a:pt x="1145" y="3916"/>
                </a:lnTo>
                <a:lnTo>
                  <a:pt x="982" y="4273"/>
                </a:lnTo>
                <a:lnTo>
                  <a:pt x="982" y="5578"/>
                </a:lnTo>
                <a:lnTo>
                  <a:pt x="1145" y="6527"/>
                </a:lnTo>
                <a:lnTo>
                  <a:pt x="1227" y="7240"/>
                </a:lnTo>
                <a:lnTo>
                  <a:pt x="1555" y="7596"/>
                </a:lnTo>
                <a:lnTo>
                  <a:pt x="2864" y="8070"/>
                </a:lnTo>
                <a:lnTo>
                  <a:pt x="3682" y="8189"/>
                </a:lnTo>
                <a:lnTo>
                  <a:pt x="4336" y="8308"/>
                </a:lnTo>
                <a:lnTo>
                  <a:pt x="6218" y="8308"/>
                </a:lnTo>
                <a:lnTo>
                  <a:pt x="6545" y="8189"/>
                </a:lnTo>
                <a:lnTo>
                  <a:pt x="7527" y="7952"/>
                </a:lnTo>
                <a:lnTo>
                  <a:pt x="7773" y="7714"/>
                </a:lnTo>
                <a:lnTo>
                  <a:pt x="7773" y="7358"/>
                </a:lnTo>
                <a:lnTo>
                  <a:pt x="7445" y="7121"/>
                </a:lnTo>
                <a:lnTo>
                  <a:pt x="7200" y="6884"/>
                </a:lnTo>
                <a:lnTo>
                  <a:pt x="5891" y="6646"/>
                </a:lnTo>
                <a:lnTo>
                  <a:pt x="5400" y="6527"/>
                </a:lnTo>
                <a:lnTo>
                  <a:pt x="2127" y="6527"/>
                </a:lnTo>
                <a:lnTo>
                  <a:pt x="1882" y="6646"/>
                </a:lnTo>
                <a:lnTo>
                  <a:pt x="1636" y="6884"/>
                </a:lnTo>
                <a:lnTo>
                  <a:pt x="1391" y="7240"/>
                </a:lnTo>
                <a:lnTo>
                  <a:pt x="1227" y="7596"/>
                </a:lnTo>
                <a:lnTo>
                  <a:pt x="1145" y="7952"/>
                </a:lnTo>
                <a:lnTo>
                  <a:pt x="1145" y="8426"/>
                </a:lnTo>
                <a:lnTo>
                  <a:pt x="1309" y="8782"/>
                </a:lnTo>
                <a:lnTo>
                  <a:pt x="1391" y="9138"/>
                </a:lnTo>
                <a:lnTo>
                  <a:pt x="1555" y="9613"/>
                </a:lnTo>
                <a:lnTo>
                  <a:pt x="2864" y="11512"/>
                </a:lnTo>
                <a:lnTo>
                  <a:pt x="3845" y="11987"/>
                </a:lnTo>
                <a:lnTo>
                  <a:pt x="4336" y="12105"/>
                </a:lnTo>
                <a:lnTo>
                  <a:pt x="5236" y="12105"/>
                </a:lnTo>
                <a:lnTo>
                  <a:pt x="5891" y="11987"/>
                </a:lnTo>
                <a:lnTo>
                  <a:pt x="6218" y="11868"/>
                </a:lnTo>
                <a:lnTo>
                  <a:pt x="6464" y="11631"/>
                </a:lnTo>
                <a:lnTo>
                  <a:pt x="6791" y="11393"/>
                </a:lnTo>
                <a:lnTo>
                  <a:pt x="6873" y="11037"/>
                </a:lnTo>
                <a:lnTo>
                  <a:pt x="7036" y="10681"/>
                </a:lnTo>
                <a:lnTo>
                  <a:pt x="6955" y="10325"/>
                </a:lnTo>
                <a:lnTo>
                  <a:pt x="6627" y="10088"/>
                </a:lnTo>
                <a:lnTo>
                  <a:pt x="1391" y="10088"/>
                </a:lnTo>
                <a:lnTo>
                  <a:pt x="1064" y="10207"/>
                </a:lnTo>
                <a:lnTo>
                  <a:pt x="818" y="10444"/>
                </a:lnTo>
                <a:lnTo>
                  <a:pt x="573" y="10800"/>
                </a:lnTo>
                <a:lnTo>
                  <a:pt x="491" y="11156"/>
                </a:lnTo>
                <a:lnTo>
                  <a:pt x="409" y="11631"/>
                </a:lnTo>
                <a:lnTo>
                  <a:pt x="409" y="11987"/>
                </a:lnTo>
                <a:lnTo>
                  <a:pt x="573" y="12343"/>
                </a:lnTo>
                <a:lnTo>
                  <a:pt x="818" y="12699"/>
                </a:lnTo>
                <a:lnTo>
                  <a:pt x="1064" y="13174"/>
                </a:lnTo>
                <a:lnTo>
                  <a:pt x="1555" y="13411"/>
                </a:lnTo>
                <a:lnTo>
                  <a:pt x="2209" y="13648"/>
                </a:lnTo>
                <a:lnTo>
                  <a:pt x="3191" y="14716"/>
                </a:lnTo>
                <a:lnTo>
                  <a:pt x="3682" y="14835"/>
                </a:lnTo>
                <a:lnTo>
                  <a:pt x="6627" y="14835"/>
                </a:lnTo>
                <a:lnTo>
                  <a:pt x="6873" y="14598"/>
                </a:lnTo>
                <a:lnTo>
                  <a:pt x="7036" y="14123"/>
                </a:lnTo>
                <a:lnTo>
                  <a:pt x="6955" y="13648"/>
                </a:lnTo>
                <a:lnTo>
                  <a:pt x="6709" y="13530"/>
                </a:lnTo>
                <a:lnTo>
                  <a:pt x="3436" y="13530"/>
                </a:lnTo>
                <a:lnTo>
                  <a:pt x="2782" y="13767"/>
                </a:lnTo>
                <a:lnTo>
                  <a:pt x="2536" y="13886"/>
                </a:lnTo>
                <a:lnTo>
                  <a:pt x="2291" y="14123"/>
                </a:lnTo>
                <a:lnTo>
                  <a:pt x="2127" y="14479"/>
                </a:lnTo>
                <a:lnTo>
                  <a:pt x="1882" y="14835"/>
                </a:lnTo>
                <a:lnTo>
                  <a:pt x="1718" y="15547"/>
                </a:lnTo>
                <a:lnTo>
                  <a:pt x="1718" y="16615"/>
                </a:lnTo>
                <a:lnTo>
                  <a:pt x="1800" y="16971"/>
                </a:lnTo>
                <a:lnTo>
                  <a:pt x="2045" y="17209"/>
                </a:lnTo>
                <a:lnTo>
                  <a:pt x="2700" y="17565"/>
                </a:lnTo>
                <a:lnTo>
                  <a:pt x="3682" y="17802"/>
                </a:lnTo>
                <a:lnTo>
                  <a:pt x="4336" y="17921"/>
                </a:lnTo>
                <a:lnTo>
                  <a:pt x="4909" y="17921"/>
                </a:lnTo>
                <a:lnTo>
                  <a:pt x="5236" y="17802"/>
                </a:lnTo>
                <a:lnTo>
                  <a:pt x="5482" y="17684"/>
                </a:lnTo>
                <a:lnTo>
                  <a:pt x="6300" y="17684"/>
                </a:lnTo>
                <a:lnTo>
                  <a:pt x="6873" y="17565"/>
                </a:lnTo>
                <a:lnTo>
                  <a:pt x="7118" y="17565"/>
                </a:lnTo>
                <a:lnTo>
                  <a:pt x="7445" y="17209"/>
                </a:lnTo>
                <a:lnTo>
                  <a:pt x="7691" y="16734"/>
                </a:lnTo>
                <a:lnTo>
                  <a:pt x="7855" y="16378"/>
                </a:lnTo>
                <a:lnTo>
                  <a:pt x="7936" y="15666"/>
                </a:lnTo>
                <a:lnTo>
                  <a:pt x="8100" y="15191"/>
                </a:lnTo>
                <a:lnTo>
                  <a:pt x="8100" y="9732"/>
                </a:lnTo>
                <a:lnTo>
                  <a:pt x="8182" y="10207"/>
                </a:lnTo>
                <a:lnTo>
                  <a:pt x="8264" y="10563"/>
                </a:lnTo>
                <a:lnTo>
                  <a:pt x="8509" y="10800"/>
                </a:lnTo>
                <a:lnTo>
                  <a:pt x="9082" y="11631"/>
                </a:lnTo>
                <a:lnTo>
                  <a:pt x="9327" y="11868"/>
                </a:lnTo>
                <a:lnTo>
                  <a:pt x="9900" y="12818"/>
                </a:lnTo>
                <a:lnTo>
                  <a:pt x="10391" y="13055"/>
                </a:lnTo>
                <a:lnTo>
                  <a:pt x="10473" y="12105"/>
                </a:lnTo>
                <a:lnTo>
                  <a:pt x="10555" y="10919"/>
                </a:lnTo>
                <a:lnTo>
                  <a:pt x="10555" y="8070"/>
                </a:lnTo>
                <a:lnTo>
                  <a:pt x="10391" y="7714"/>
                </a:lnTo>
                <a:lnTo>
                  <a:pt x="10309" y="7358"/>
                </a:lnTo>
                <a:lnTo>
                  <a:pt x="10555" y="7833"/>
                </a:lnTo>
                <a:lnTo>
                  <a:pt x="10800" y="8070"/>
                </a:lnTo>
                <a:lnTo>
                  <a:pt x="11127" y="8426"/>
                </a:lnTo>
                <a:lnTo>
                  <a:pt x="11455" y="8901"/>
                </a:lnTo>
                <a:lnTo>
                  <a:pt x="11945" y="9138"/>
                </a:lnTo>
                <a:lnTo>
                  <a:pt x="12191" y="9495"/>
                </a:lnTo>
                <a:lnTo>
                  <a:pt x="12518" y="9732"/>
                </a:lnTo>
                <a:lnTo>
                  <a:pt x="13009" y="10207"/>
                </a:lnTo>
                <a:lnTo>
                  <a:pt x="12927" y="9020"/>
                </a:lnTo>
                <a:lnTo>
                  <a:pt x="12845" y="8070"/>
                </a:lnTo>
                <a:lnTo>
                  <a:pt x="12845" y="7121"/>
                </a:lnTo>
                <a:lnTo>
                  <a:pt x="12682" y="6765"/>
                </a:lnTo>
                <a:lnTo>
                  <a:pt x="12682" y="6409"/>
                </a:lnTo>
                <a:lnTo>
                  <a:pt x="12600" y="5459"/>
                </a:lnTo>
                <a:lnTo>
                  <a:pt x="12518" y="5103"/>
                </a:lnTo>
                <a:lnTo>
                  <a:pt x="13009" y="5578"/>
                </a:lnTo>
                <a:lnTo>
                  <a:pt x="13664" y="6053"/>
                </a:lnTo>
                <a:lnTo>
                  <a:pt x="14155" y="6290"/>
                </a:lnTo>
                <a:lnTo>
                  <a:pt x="14809" y="6527"/>
                </a:lnTo>
                <a:lnTo>
                  <a:pt x="15791" y="7477"/>
                </a:lnTo>
                <a:lnTo>
                  <a:pt x="15873" y="7121"/>
                </a:lnTo>
                <a:lnTo>
                  <a:pt x="15709" y="6171"/>
                </a:lnTo>
                <a:lnTo>
                  <a:pt x="15627" y="5459"/>
                </a:lnTo>
                <a:lnTo>
                  <a:pt x="15464" y="4985"/>
                </a:lnTo>
                <a:lnTo>
                  <a:pt x="15382" y="4629"/>
                </a:lnTo>
                <a:lnTo>
                  <a:pt x="15218" y="4154"/>
                </a:lnTo>
                <a:lnTo>
                  <a:pt x="15136" y="3679"/>
                </a:lnTo>
                <a:lnTo>
                  <a:pt x="14973" y="3204"/>
                </a:lnTo>
                <a:lnTo>
                  <a:pt x="14891" y="2848"/>
                </a:lnTo>
                <a:lnTo>
                  <a:pt x="15136" y="2967"/>
                </a:lnTo>
                <a:lnTo>
                  <a:pt x="16118" y="3204"/>
                </a:lnTo>
                <a:lnTo>
                  <a:pt x="16773" y="3560"/>
                </a:lnTo>
                <a:lnTo>
                  <a:pt x="17100" y="3679"/>
                </a:lnTo>
                <a:lnTo>
                  <a:pt x="17755" y="4035"/>
                </a:lnTo>
                <a:lnTo>
                  <a:pt x="18245" y="4273"/>
                </a:lnTo>
                <a:lnTo>
                  <a:pt x="18491" y="4510"/>
                </a:lnTo>
                <a:lnTo>
                  <a:pt x="18736" y="5697"/>
                </a:lnTo>
                <a:lnTo>
                  <a:pt x="18900" y="6409"/>
                </a:lnTo>
                <a:lnTo>
                  <a:pt x="18982" y="7121"/>
                </a:lnTo>
                <a:lnTo>
                  <a:pt x="19064" y="8070"/>
                </a:lnTo>
                <a:lnTo>
                  <a:pt x="19064" y="9969"/>
                </a:lnTo>
                <a:lnTo>
                  <a:pt x="18900" y="10444"/>
                </a:lnTo>
                <a:lnTo>
                  <a:pt x="18736" y="11868"/>
                </a:lnTo>
                <a:lnTo>
                  <a:pt x="18491" y="12343"/>
                </a:lnTo>
                <a:lnTo>
                  <a:pt x="18327" y="12818"/>
                </a:lnTo>
                <a:lnTo>
                  <a:pt x="18082" y="11631"/>
                </a:lnTo>
                <a:lnTo>
                  <a:pt x="17591" y="10919"/>
                </a:lnTo>
                <a:lnTo>
                  <a:pt x="17509" y="10207"/>
                </a:lnTo>
                <a:lnTo>
                  <a:pt x="17182" y="9732"/>
                </a:lnTo>
                <a:lnTo>
                  <a:pt x="16936" y="9495"/>
                </a:lnTo>
                <a:lnTo>
                  <a:pt x="16364" y="9495"/>
                </a:lnTo>
                <a:lnTo>
                  <a:pt x="15382" y="10207"/>
                </a:lnTo>
                <a:lnTo>
                  <a:pt x="15300" y="10919"/>
                </a:lnTo>
                <a:lnTo>
                  <a:pt x="15055" y="11868"/>
                </a:lnTo>
                <a:lnTo>
                  <a:pt x="14973" y="12580"/>
                </a:lnTo>
                <a:lnTo>
                  <a:pt x="14809" y="12936"/>
                </a:lnTo>
                <a:lnTo>
                  <a:pt x="14809" y="13292"/>
                </a:lnTo>
                <a:lnTo>
                  <a:pt x="15136" y="13767"/>
                </a:lnTo>
                <a:lnTo>
                  <a:pt x="15382" y="14004"/>
                </a:lnTo>
                <a:lnTo>
                  <a:pt x="15627" y="13767"/>
                </a:lnTo>
                <a:lnTo>
                  <a:pt x="15873" y="12818"/>
                </a:lnTo>
                <a:lnTo>
                  <a:pt x="15873" y="12343"/>
                </a:lnTo>
                <a:lnTo>
                  <a:pt x="15709" y="11868"/>
                </a:lnTo>
                <a:lnTo>
                  <a:pt x="15464" y="11631"/>
                </a:lnTo>
                <a:lnTo>
                  <a:pt x="15218" y="11512"/>
                </a:lnTo>
                <a:lnTo>
                  <a:pt x="14727" y="11512"/>
                </a:lnTo>
                <a:lnTo>
                  <a:pt x="14236" y="11749"/>
                </a:lnTo>
                <a:lnTo>
                  <a:pt x="13909" y="11868"/>
                </a:lnTo>
                <a:lnTo>
                  <a:pt x="13418" y="11987"/>
                </a:lnTo>
                <a:lnTo>
                  <a:pt x="12764" y="12462"/>
                </a:lnTo>
                <a:lnTo>
                  <a:pt x="12518" y="12818"/>
                </a:lnTo>
                <a:lnTo>
                  <a:pt x="12355" y="13530"/>
                </a:lnTo>
                <a:lnTo>
                  <a:pt x="12273" y="14004"/>
                </a:lnTo>
                <a:lnTo>
                  <a:pt x="12273" y="14716"/>
                </a:lnTo>
                <a:lnTo>
                  <a:pt x="12518" y="14954"/>
                </a:lnTo>
                <a:lnTo>
                  <a:pt x="13009" y="15191"/>
                </a:lnTo>
                <a:lnTo>
                  <a:pt x="13255" y="14835"/>
                </a:lnTo>
                <a:lnTo>
                  <a:pt x="13418" y="14479"/>
                </a:lnTo>
                <a:lnTo>
                  <a:pt x="13418" y="14123"/>
                </a:lnTo>
                <a:lnTo>
                  <a:pt x="13255" y="13767"/>
                </a:lnTo>
                <a:lnTo>
                  <a:pt x="13009" y="13411"/>
                </a:lnTo>
                <a:lnTo>
                  <a:pt x="12682" y="13292"/>
                </a:lnTo>
                <a:lnTo>
                  <a:pt x="12355" y="13411"/>
                </a:lnTo>
                <a:lnTo>
                  <a:pt x="12027" y="13648"/>
                </a:lnTo>
                <a:lnTo>
                  <a:pt x="11536" y="14123"/>
                </a:lnTo>
                <a:lnTo>
                  <a:pt x="11291" y="14479"/>
                </a:lnTo>
                <a:lnTo>
                  <a:pt x="11045" y="14954"/>
                </a:lnTo>
                <a:lnTo>
                  <a:pt x="10882" y="15310"/>
                </a:lnTo>
                <a:lnTo>
                  <a:pt x="10718" y="15785"/>
                </a:lnTo>
                <a:lnTo>
                  <a:pt x="10636" y="16615"/>
                </a:lnTo>
                <a:lnTo>
                  <a:pt x="10636" y="16971"/>
                </a:lnTo>
                <a:lnTo>
                  <a:pt x="10882" y="17327"/>
                </a:lnTo>
                <a:lnTo>
                  <a:pt x="11209" y="17446"/>
                </a:lnTo>
                <a:lnTo>
                  <a:pt x="11455" y="17446"/>
                </a:lnTo>
                <a:lnTo>
                  <a:pt x="11700" y="17209"/>
                </a:lnTo>
                <a:lnTo>
                  <a:pt x="11864" y="16853"/>
                </a:lnTo>
                <a:lnTo>
                  <a:pt x="11864" y="16378"/>
                </a:lnTo>
                <a:lnTo>
                  <a:pt x="11700" y="16022"/>
                </a:lnTo>
                <a:lnTo>
                  <a:pt x="11455" y="15785"/>
                </a:lnTo>
                <a:lnTo>
                  <a:pt x="11209" y="15666"/>
                </a:lnTo>
                <a:lnTo>
                  <a:pt x="10555" y="15666"/>
                </a:lnTo>
                <a:lnTo>
                  <a:pt x="10064" y="15547"/>
                </a:lnTo>
                <a:lnTo>
                  <a:pt x="9245" y="15547"/>
                </a:lnTo>
                <a:lnTo>
                  <a:pt x="8918" y="15666"/>
                </a:lnTo>
                <a:lnTo>
                  <a:pt x="8427" y="15785"/>
                </a:lnTo>
                <a:lnTo>
                  <a:pt x="8182" y="15903"/>
                </a:lnTo>
                <a:lnTo>
                  <a:pt x="7936" y="16141"/>
                </a:lnTo>
                <a:lnTo>
                  <a:pt x="7773" y="16497"/>
                </a:lnTo>
                <a:lnTo>
                  <a:pt x="7773" y="16853"/>
                </a:lnTo>
                <a:lnTo>
                  <a:pt x="7691" y="17209"/>
                </a:lnTo>
                <a:lnTo>
                  <a:pt x="7691" y="17921"/>
                </a:lnTo>
                <a:lnTo>
                  <a:pt x="7936" y="18396"/>
                </a:lnTo>
                <a:lnTo>
                  <a:pt x="8182" y="18633"/>
                </a:lnTo>
                <a:lnTo>
                  <a:pt x="8509" y="18989"/>
                </a:lnTo>
                <a:lnTo>
                  <a:pt x="8836" y="19226"/>
                </a:lnTo>
                <a:lnTo>
                  <a:pt x="9164" y="19345"/>
                </a:lnTo>
                <a:lnTo>
                  <a:pt x="12518" y="19345"/>
                </a:lnTo>
                <a:lnTo>
                  <a:pt x="13009" y="18870"/>
                </a:lnTo>
                <a:lnTo>
                  <a:pt x="13255" y="18514"/>
                </a:lnTo>
                <a:lnTo>
                  <a:pt x="13500" y="18277"/>
                </a:lnTo>
                <a:lnTo>
                  <a:pt x="13664" y="17921"/>
                </a:lnTo>
                <a:lnTo>
                  <a:pt x="13909" y="17684"/>
                </a:lnTo>
                <a:lnTo>
                  <a:pt x="14236" y="17446"/>
                </a:lnTo>
                <a:lnTo>
                  <a:pt x="14564" y="17090"/>
                </a:lnTo>
                <a:lnTo>
                  <a:pt x="14891" y="16853"/>
                </a:lnTo>
                <a:lnTo>
                  <a:pt x="15136" y="16853"/>
                </a:lnTo>
                <a:lnTo>
                  <a:pt x="15382" y="16971"/>
                </a:lnTo>
                <a:lnTo>
                  <a:pt x="15627" y="17327"/>
                </a:lnTo>
                <a:lnTo>
                  <a:pt x="15873" y="18396"/>
                </a:lnTo>
                <a:lnTo>
                  <a:pt x="16118" y="18633"/>
                </a:lnTo>
                <a:lnTo>
                  <a:pt x="16691" y="18989"/>
                </a:lnTo>
                <a:lnTo>
                  <a:pt x="17673" y="19345"/>
                </a:lnTo>
                <a:lnTo>
                  <a:pt x="18655" y="19345"/>
                </a:lnTo>
                <a:lnTo>
                  <a:pt x="18982" y="19226"/>
                </a:lnTo>
                <a:lnTo>
                  <a:pt x="19473" y="19108"/>
                </a:lnTo>
                <a:lnTo>
                  <a:pt x="19800" y="18633"/>
                </a:lnTo>
                <a:lnTo>
                  <a:pt x="19882" y="17921"/>
                </a:lnTo>
                <a:lnTo>
                  <a:pt x="20045" y="17446"/>
                </a:lnTo>
                <a:lnTo>
                  <a:pt x="20045" y="16497"/>
                </a:lnTo>
                <a:lnTo>
                  <a:pt x="19964" y="16141"/>
                </a:lnTo>
                <a:lnTo>
                  <a:pt x="19473" y="15666"/>
                </a:lnTo>
                <a:lnTo>
                  <a:pt x="17018" y="15666"/>
                </a:lnTo>
                <a:lnTo>
                  <a:pt x="16527" y="15785"/>
                </a:lnTo>
                <a:lnTo>
                  <a:pt x="15873" y="15903"/>
                </a:lnTo>
                <a:lnTo>
                  <a:pt x="15382" y="16022"/>
                </a:lnTo>
                <a:lnTo>
                  <a:pt x="15055" y="16259"/>
                </a:lnTo>
                <a:lnTo>
                  <a:pt x="14891" y="16615"/>
                </a:lnTo>
                <a:lnTo>
                  <a:pt x="14809" y="16971"/>
                </a:lnTo>
                <a:lnTo>
                  <a:pt x="15136" y="17327"/>
                </a:lnTo>
                <a:lnTo>
                  <a:pt x="15955" y="17565"/>
                </a:lnTo>
                <a:lnTo>
                  <a:pt x="16200" y="17684"/>
                </a:lnTo>
                <a:lnTo>
                  <a:pt x="16855" y="17446"/>
                </a:lnTo>
                <a:lnTo>
                  <a:pt x="17836" y="16971"/>
                </a:lnTo>
                <a:lnTo>
                  <a:pt x="18982" y="15310"/>
                </a:lnTo>
                <a:lnTo>
                  <a:pt x="19145" y="14598"/>
                </a:lnTo>
                <a:lnTo>
                  <a:pt x="19309" y="13174"/>
                </a:lnTo>
                <a:lnTo>
                  <a:pt x="19309" y="12462"/>
                </a:lnTo>
                <a:lnTo>
                  <a:pt x="19064" y="12105"/>
                </a:lnTo>
                <a:lnTo>
                  <a:pt x="18573" y="11987"/>
                </a:lnTo>
                <a:lnTo>
                  <a:pt x="17755" y="11868"/>
                </a:lnTo>
                <a:lnTo>
                  <a:pt x="17100" y="11749"/>
                </a:lnTo>
                <a:lnTo>
                  <a:pt x="14809" y="11749"/>
                </a:lnTo>
                <a:lnTo>
                  <a:pt x="14155" y="11987"/>
                </a:lnTo>
                <a:lnTo>
                  <a:pt x="12845" y="12224"/>
                </a:lnTo>
                <a:lnTo>
                  <a:pt x="12355" y="12343"/>
                </a:lnTo>
                <a:lnTo>
                  <a:pt x="12109" y="12580"/>
                </a:lnTo>
                <a:lnTo>
                  <a:pt x="11782" y="13055"/>
                </a:lnTo>
                <a:lnTo>
                  <a:pt x="11782" y="13530"/>
                </a:lnTo>
                <a:lnTo>
                  <a:pt x="11700" y="13886"/>
                </a:lnTo>
                <a:lnTo>
                  <a:pt x="11945" y="14242"/>
                </a:lnTo>
                <a:lnTo>
                  <a:pt x="12600" y="14479"/>
                </a:lnTo>
                <a:lnTo>
                  <a:pt x="13418" y="14598"/>
                </a:lnTo>
                <a:lnTo>
                  <a:pt x="13909" y="14598"/>
                </a:lnTo>
                <a:lnTo>
                  <a:pt x="14236" y="14479"/>
                </a:lnTo>
                <a:lnTo>
                  <a:pt x="14727" y="14360"/>
                </a:lnTo>
                <a:lnTo>
                  <a:pt x="15382" y="14123"/>
                </a:lnTo>
                <a:lnTo>
                  <a:pt x="15873" y="13886"/>
                </a:lnTo>
                <a:lnTo>
                  <a:pt x="16364" y="13767"/>
                </a:lnTo>
                <a:lnTo>
                  <a:pt x="16691" y="12343"/>
                </a:lnTo>
                <a:lnTo>
                  <a:pt x="16936" y="11868"/>
                </a:lnTo>
                <a:lnTo>
                  <a:pt x="16936" y="11393"/>
                </a:lnTo>
                <a:lnTo>
                  <a:pt x="16773" y="11037"/>
                </a:lnTo>
                <a:lnTo>
                  <a:pt x="15791" y="10800"/>
                </a:lnTo>
                <a:lnTo>
                  <a:pt x="15136" y="10681"/>
                </a:lnTo>
                <a:lnTo>
                  <a:pt x="14155" y="10444"/>
                </a:lnTo>
                <a:lnTo>
                  <a:pt x="13009" y="10325"/>
                </a:lnTo>
                <a:lnTo>
                  <a:pt x="12027" y="10207"/>
                </a:lnTo>
                <a:lnTo>
                  <a:pt x="10718" y="10207"/>
                </a:lnTo>
                <a:lnTo>
                  <a:pt x="9736" y="10444"/>
                </a:lnTo>
                <a:lnTo>
                  <a:pt x="8755" y="10919"/>
                </a:lnTo>
                <a:lnTo>
                  <a:pt x="8509" y="11275"/>
                </a:lnTo>
                <a:lnTo>
                  <a:pt x="8427" y="11631"/>
                </a:lnTo>
                <a:lnTo>
                  <a:pt x="9245" y="12105"/>
                </a:lnTo>
                <a:lnTo>
                  <a:pt x="9900" y="12343"/>
                </a:lnTo>
                <a:lnTo>
                  <a:pt x="10391" y="12462"/>
                </a:lnTo>
                <a:lnTo>
                  <a:pt x="11045" y="12105"/>
                </a:lnTo>
                <a:lnTo>
                  <a:pt x="11373" y="11749"/>
                </a:lnTo>
                <a:lnTo>
                  <a:pt x="11700" y="11275"/>
                </a:lnTo>
                <a:lnTo>
                  <a:pt x="11864" y="10563"/>
                </a:lnTo>
                <a:lnTo>
                  <a:pt x="12355" y="9851"/>
                </a:lnTo>
                <a:lnTo>
                  <a:pt x="12682" y="8426"/>
                </a:lnTo>
                <a:lnTo>
                  <a:pt x="12764" y="7714"/>
                </a:lnTo>
                <a:lnTo>
                  <a:pt x="12764" y="7240"/>
                </a:lnTo>
                <a:lnTo>
                  <a:pt x="12600" y="6884"/>
                </a:lnTo>
                <a:lnTo>
                  <a:pt x="12109" y="6646"/>
                </a:lnTo>
                <a:lnTo>
                  <a:pt x="11618" y="6527"/>
                </a:lnTo>
                <a:lnTo>
                  <a:pt x="10964" y="6409"/>
                </a:lnTo>
                <a:lnTo>
                  <a:pt x="10473" y="6290"/>
                </a:lnTo>
                <a:lnTo>
                  <a:pt x="9818" y="6290"/>
                </a:lnTo>
                <a:lnTo>
                  <a:pt x="9164" y="6171"/>
                </a:lnTo>
                <a:lnTo>
                  <a:pt x="7527" y="6171"/>
                </a:lnTo>
                <a:lnTo>
                  <a:pt x="6545" y="6409"/>
                </a:lnTo>
                <a:lnTo>
                  <a:pt x="6300" y="6765"/>
                </a:lnTo>
                <a:lnTo>
                  <a:pt x="6218" y="7121"/>
                </a:lnTo>
                <a:lnTo>
                  <a:pt x="6136" y="7596"/>
                </a:lnTo>
                <a:lnTo>
                  <a:pt x="6382" y="8070"/>
                </a:lnTo>
                <a:lnTo>
                  <a:pt x="6873" y="8308"/>
                </a:lnTo>
                <a:lnTo>
                  <a:pt x="7691" y="8426"/>
                </a:lnTo>
                <a:lnTo>
                  <a:pt x="8345" y="8545"/>
                </a:lnTo>
                <a:lnTo>
                  <a:pt x="8836" y="8664"/>
                </a:lnTo>
                <a:lnTo>
                  <a:pt x="9491" y="8664"/>
                </a:lnTo>
                <a:lnTo>
                  <a:pt x="11455" y="8308"/>
                </a:lnTo>
                <a:lnTo>
                  <a:pt x="12764" y="7833"/>
                </a:lnTo>
                <a:lnTo>
                  <a:pt x="12927" y="7121"/>
                </a:lnTo>
                <a:lnTo>
                  <a:pt x="13091" y="6646"/>
                </a:lnTo>
                <a:lnTo>
                  <a:pt x="13091" y="6171"/>
                </a:lnTo>
                <a:lnTo>
                  <a:pt x="13009" y="5459"/>
                </a:lnTo>
                <a:lnTo>
                  <a:pt x="12845" y="4747"/>
                </a:lnTo>
                <a:lnTo>
                  <a:pt x="12355" y="4035"/>
                </a:lnTo>
                <a:lnTo>
                  <a:pt x="11700" y="3798"/>
                </a:lnTo>
                <a:lnTo>
                  <a:pt x="11455" y="3560"/>
                </a:lnTo>
                <a:lnTo>
                  <a:pt x="10964" y="3442"/>
                </a:lnTo>
                <a:lnTo>
                  <a:pt x="9327" y="3204"/>
                </a:lnTo>
                <a:lnTo>
                  <a:pt x="8345" y="2967"/>
                </a:lnTo>
                <a:lnTo>
                  <a:pt x="6873" y="2967"/>
                </a:lnTo>
                <a:lnTo>
                  <a:pt x="6545" y="3204"/>
                </a:lnTo>
                <a:lnTo>
                  <a:pt x="6055" y="3323"/>
                </a:lnTo>
                <a:lnTo>
                  <a:pt x="5809" y="3679"/>
                </a:lnTo>
                <a:lnTo>
                  <a:pt x="5809" y="4035"/>
                </a:lnTo>
                <a:lnTo>
                  <a:pt x="5727" y="4510"/>
                </a:lnTo>
                <a:lnTo>
                  <a:pt x="6055" y="4985"/>
                </a:lnTo>
                <a:lnTo>
                  <a:pt x="6545" y="5103"/>
                </a:lnTo>
                <a:lnTo>
                  <a:pt x="8100" y="5103"/>
                </a:lnTo>
                <a:lnTo>
                  <a:pt x="8755" y="4985"/>
                </a:lnTo>
                <a:lnTo>
                  <a:pt x="9082" y="4866"/>
                </a:lnTo>
                <a:lnTo>
                  <a:pt x="9409" y="4629"/>
                </a:lnTo>
                <a:lnTo>
                  <a:pt x="9655" y="4391"/>
                </a:lnTo>
                <a:lnTo>
                  <a:pt x="9818" y="3916"/>
                </a:lnTo>
                <a:lnTo>
                  <a:pt x="9982" y="3560"/>
                </a:lnTo>
                <a:lnTo>
                  <a:pt x="9982" y="2848"/>
                </a:lnTo>
                <a:lnTo>
                  <a:pt x="9818" y="2492"/>
                </a:lnTo>
                <a:lnTo>
                  <a:pt x="9573" y="2136"/>
                </a:lnTo>
                <a:lnTo>
                  <a:pt x="9409" y="1780"/>
                </a:lnTo>
                <a:lnTo>
                  <a:pt x="9164" y="1543"/>
                </a:lnTo>
                <a:lnTo>
                  <a:pt x="8918" y="1424"/>
                </a:lnTo>
                <a:lnTo>
                  <a:pt x="8673" y="1187"/>
                </a:lnTo>
                <a:lnTo>
                  <a:pt x="8427" y="1187"/>
                </a:lnTo>
                <a:lnTo>
                  <a:pt x="8182" y="1068"/>
                </a:lnTo>
                <a:lnTo>
                  <a:pt x="7936" y="1068"/>
                </a:lnTo>
                <a:lnTo>
                  <a:pt x="7691" y="949"/>
                </a:lnTo>
              </a:path>
            </a:pathLst>
          </a:custGeom>
          <a:ln w="50800" cap="rnd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 sz="1800"/>
            </a:pPr>
            <a:endParaRPr/>
          </a:p>
        </p:txBody>
      </p:sp>
      <p:grpSp>
        <p:nvGrpSpPr>
          <p:cNvPr id="316" name="Group"/>
          <p:cNvGrpSpPr/>
          <p:nvPr/>
        </p:nvGrpSpPr>
        <p:grpSpPr>
          <a:xfrm>
            <a:off x="1143000" y="3276600"/>
            <a:ext cx="4419600" cy="2628900"/>
            <a:chOff x="0" y="0"/>
            <a:chExt cx="4419600" cy="2628900"/>
          </a:xfrm>
        </p:grpSpPr>
        <p:sp>
          <p:nvSpPr>
            <p:cNvPr id="313" name="Alpha Helix"/>
            <p:cNvSpPr txBox="1"/>
            <p:nvPr/>
          </p:nvSpPr>
          <p:spPr>
            <a:xfrm>
              <a:off x="0" y="1752600"/>
              <a:ext cx="1346511" cy="348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800" b="1">
                  <a:solidFill>
                    <a:srgbClr val="CC0000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Alpha Helix</a:t>
              </a:r>
            </a:p>
          </p:txBody>
        </p:sp>
        <p:sp>
          <p:nvSpPr>
            <p:cNvPr id="314" name="Line"/>
            <p:cNvSpPr/>
            <p:nvPr/>
          </p:nvSpPr>
          <p:spPr>
            <a:xfrm flipV="1">
              <a:off x="1905000" y="812800"/>
              <a:ext cx="946150" cy="101600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5" name="Line"/>
            <p:cNvSpPr/>
            <p:nvPr/>
          </p:nvSpPr>
          <p:spPr>
            <a:xfrm>
              <a:off x="2819400" y="0"/>
              <a:ext cx="1600200" cy="262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extrusionOk="0">
                  <a:moveTo>
                    <a:pt x="3271" y="21600"/>
                  </a:moveTo>
                  <a:cubicBezTo>
                    <a:pt x="3439" y="20400"/>
                    <a:pt x="3313" y="18613"/>
                    <a:pt x="5536" y="18000"/>
                  </a:cubicBezTo>
                  <a:cubicBezTo>
                    <a:pt x="6019" y="17870"/>
                    <a:pt x="6543" y="17791"/>
                    <a:pt x="7046" y="17687"/>
                  </a:cubicBezTo>
                  <a:cubicBezTo>
                    <a:pt x="7801" y="17530"/>
                    <a:pt x="8577" y="17113"/>
                    <a:pt x="9311" y="16904"/>
                  </a:cubicBezTo>
                  <a:cubicBezTo>
                    <a:pt x="9793" y="16774"/>
                    <a:pt x="10318" y="16696"/>
                    <a:pt x="10821" y="16591"/>
                  </a:cubicBezTo>
                  <a:cubicBezTo>
                    <a:pt x="11073" y="16539"/>
                    <a:pt x="11576" y="16435"/>
                    <a:pt x="11576" y="16435"/>
                  </a:cubicBezTo>
                  <a:cubicBezTo>
                    <a:pt x="13337" y="16487"/>
                    <a:pt x="15099" y="16500"/>
                    <a:pt x="16861" y="16591"/>
                  </a:cubicBezTo>
                  <a:cubicBezTo>
                    <a:pt x="17657" y="16630"/>
                    <a:pt x="18370" y="17061"/>
                    <a:pt x="19125" y="17217"/>
                  </a:cubicBezTo>
                  <a:cubicBezTo>
                    <a:pt x="19377" y="17439"/>
                    <a:pt x="20300" y="17987"/>
                    <a:pt x="18874" y="18000"/>
                  </a:cubicBezTo>
                  <a:cubicBezTo>
                    <a:pt x="14763" y="18052"/>
                    <a:pt x="10653" y="17896"/>
                    <a:pt x="6543" y="17843"/>
                  </a:cubicBezTo>
                  <a:cubicBezTo>
                    <a:pt x="4760" y="17622"/>
                    <a:pt x="5683" y="17765"/>
                    <a:pt x="3775" y="17374"/>
                  </a:cubicBezTo>
                  <a:cubicBezTo>
                    <a:pt x="3523" y="17322"/>
                    <a:pt x="3020" y="17217"/>
                    <a:pt x="3020" y="17217"/>
                  </a:cubicBezTo>
                  <a:cubicBezTo>
                    <a:pt x="2349" y="16591"/>
                    <a:pt x="1678" y="15965"/>
                    <a:pt x="1007" y="15339"/>
                  </a:cubicBezTo>
                  <a:cubicBezTo>
                    <a:pt x="566" y="14922"/>
                    <a:pt x="503" y="14400"/>
                    <a:pt x="252" y="13930"/>
                  </a:cubicBezTo>
                  <a:cubicBezTo>
                    <a:pt x="168" y="13774"/>
                    <a:pt x="0" y="13461"/>
                    <a:pt x="0" y="13461"/>
                  </a:cubicBezTo>
                  <a:cubicBezTo>
                    <a:pt x="419" y="12678"/>
                    <a:pt x="776" y="12717"/>
                    <a:pt x="2013" y="12522"/>
                  </a:cubicBezTo>
                  <a:cubicBezTo>
                    <a:pt x="6878" y="12574"/>
                    <a:pt x="11744" y="12535"/>
                    <a:pt x="16609" y="12678"/>
                  </a:cubicBezTo>
                  <a:cubicBezTo>
                    <a:pt x="17406" y="12704"/>
                    <a:pt x="18874" y="13148"/>
                    <a:pt x="18874" y="13148"/>
                  </a:cubicBezTo>
                  <a:cubicBezTo>
                    <a:pt x="18958" y="13304"/>
                    <a:pt x="19209" y="13461"/>
                    <a:pt x="19125" y="13617"/>
                  </a:cubicBezTo>
                  <a:cubicBezTo>
                    <a:pt x="18475" y="14817"/>
                    <a:pt x="17490" y="14622"/>
                    <a:pt x="15854" y="14870"/>
                  </a:cubicBezTo>
                  <a:cubicBezTo>
                    <a:pt x="13400" y="14765"/>
                    <a:pt x="12331" y="14778"/>
                    <a:pt x="10318" y="14400"/>
                  </a:cubicBezTo>
                  <a:cubicBezTo>
                    <a:pt x="10318" y="14400"/>
                    <a:pt x="8430" y="14009"/>
                    <a:pt x="8053" y="13930"/>
                  </a:cubicBezTo>
                  <a:cubicBezTo>
                    <a:pt x="7801" y="13878"/>
                    <a:pt x="7298" y="13774"/>
                    <a:pt x="7298" y="13774"/>
                  </a:cubicBezTo>
                  <a:cubicBezTo>
                    <a:pt x="6438" y="13370"/>
                    <a:pt x="5662" y="13200"/>
                    <a:pt x="4781" y="12835"/>
                  </a:cubicBezTo>
                  <a:cubicBezTo>
                    <a:pt x="4614" y="12678"/>
                    <a:pt x="4488" y="12496"/>
                    <a:pt x="4278" y="12365"/>
                  </a:cubicBezTo>
                  <a:cubicBezTo>
                    <a:pt x="4068" y="12235"/>
                    <a:pt x="3712" y="12196"/>
                    <a:pt x="3523" y="12052"/>
                  </a:cubicBezTo>
                  <a:cubicBezTo>
                    <a:pt x="2558" y="11361"/>
                    <a:pt x="2349" y="10852"/>
                    <a:pt x="2013" y="10017"/>
                  </a:cubicBezTo>
                  <a:cubicBezTo>
                    <a:pt x="2013" y="10004"/>
                    <a:pt x="2265" y="8817"/>
                    <a:pt x="2517" y="8609"/>
                  </a:cubicBezTo>
                  <a:cubicBezTo>
                    <a:pt x="3502" y="7839"/>
                    <a:pt x="6753" y="7722"/>
                    <a:pt x="7801" y="7670"/>
                  </a:cubicBezTo>
                  <a:cubicBezTo>
                    <a:pt x="11073" y="7722"/>
                    <a:pt x="14344" y="7696"/>
                    <a:pt x="17616" y="7826"/>
                  </a:cubicBezTo>
                  <a:cubicBezTo>
                    <a:pt x="18308" y="7852"/>
                    <a:pt x="19629" y="8139"/>
                    <a:pt x="19629" y="8139"/>
                  </a:cubicBezTo>
                  <a:cubicBezTo>
                    <a:pt x="20090" y="8335"/>
                    <a:pt x="21600" y="8909"/>
                    <a:pt x="20635" y="9391"/>
                  </a:cubicBezTo>
                  <a:cubicBezTo>
                    <a:pt x="20363" y="9522"/>
                    <a:pt x="19964" y="9496"/>
                    <a:pt x="19629" y="9548"/>
                  </a:cubicBezTo>
                  <a:cubicBezTo>
                    <a:pt x="14176" y="9496"/>
                    <a:pt x="8724" y="9496"/>
                    <a:pt x="3271" y="9391"/>
                  </a:cubicBezTo>
                  <a:cubicBezTo>
                    <a:pt x="2097" y="9365"/>
                    <a:pt x="1531" y="7878"/>
                    <a:pt x="1258" y="7357"/>
                  </a:cubicBezTo>
                  <a:cubicBezTo>
                    <a:pt x="1090" y="7043"/>
                    <a:pt x="755" y="6417"/>
                    <a:pt x="755" y="6417"/>
                  </a:cubicBezTo>
                  <a:cubicBezTo>
                    <a:pt x="839" y="5843"/>
                    <a:pt x="881" y="5270"/>
                    <a:pt x="1007" y="4696"/>
                  </a:cubicBezTo>
                  <a:cubicBezTo>
                    <a:pt x="1049" y="4526"/>
                    <a:pt x="1070" y="4343"/>
                    <a:pt x="1258" y="4226"/>
                  </a:cubicBezTo>
                  <a:cubicBezTo>
                    <a:pt x="1678" y="3965"/>
                    <a:pt x="2265" y="3809"/>
                    <a:pt x="2768" y="3600"/>
                  </a:cubicBezTo>
                  <a:cubicBezTo>
                    <a:pt x="3209" y="3417"/>
                    <a:pt x="4278" y="3287"/>
                    <a:pt x="4278" y="3287"/>
                  </a:cubicBezTo>
                  <a:cubicBezTo>
                    <a:pt x="7864" y="3391"/>
                    <a:pt x="11282" y="3574"/>
                    <a:pt x="14847" y="3757"/>
                  </a:cubicBezTo>
                  <a:cubicBezTo>
                    <a:pt x="15351" y="3861"/>
                    <a:pt x="15833" y="4004"/>
                    <a:pt x="16357" y="4070"/>
                  </a:cubicBezTo>
                  <a:cubicBezTo>
                    <a:pt x="16777" y="4122"/>
                    <a:pt x="17196" y="4161"/>
                    <a:pt x="17616" y="4226"/>
                  </a:cubicBezTo>
                  <a:cubicBezTo>
                    <a:pt x="18119" y="4317"/>
                    <a:pt x="19125" y="4539"/>
                    <a:pt x="19125" y="4539"/>
                  </a:cubicBezTo>
                  <a:cubicBezTo>
                    <a:pt x="18119" y="6417"/>
                    <a:pt x="9961" y="5035"/>
                    <a:pt x="8556" y="5009"/>
                  </a:cubicBezTo>
                  <a:cubicBezTo>
                    <a:pt x="6564" y="4761"/>
                    <a:pt x="5180" y="4448"/>
                    <a:pt x="3523" y="3757"/>
                  </a:cubicBezTo>
                  <a:cubicBezTo>
                    <a:pt x="3271" y="3652"/>
                    <a:pt x="3020" y="3548"/>
                    <a:pt x="2768" y="3443"/>
                  </a:cubicBezTo>
                  <a:cubicBezTo>
                    <a:pt x="2517" y="3339"/>
                    <a:pt x="2013" y="3130"/>
                    <a:pt x="2013" y="3130"/>
                  </a:cubicBezTo>
                  <a:cubicBezTo>
                    <a:pt x="1678" y="2504"/>
                    <a:pt x="1279" y="1970"/>
                    <a:pt x="2013" y="1252"/>
                  </a:cubicBezTo>
                  <a:cubicBezTo>
                    <a:pt x="2307" y="978"/>
                    <a:pt x="3020" y="1043"/>
                    <a:pt x="3523" y="939"/>
                  </a:cubicBezTo>
                  <a:cubicBezTo>
                    <a:pt x="4928" y="652"/>
                    <a:pt x="6312" y="574"/>
                    <a:pt x="7801" y="470"/>
                  </a:cubicBezTo>
                  <a:cubicBezTo>
                    <a:pt x="9751" y="65"/>
                    <a:pt x="12037" y="130"/>
                    <a:pt x="14092" y="0"/>
                  </a:cubicBezTo>
                  <a:cubicBezTo>
                    <a:pt x="16441" y="52"/>
                    <a:pt x="21139" y="157"/>
                    <a:pt x="21139" y="157"/>
                  </a:cubicBezTo>
                </a:path>
              </a:pathLst>
            </a:custGeom>
            <a:noFill/>
            <a:ln w="57150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</p:grpSp>
      <p:grpSp>
        <p:nvGrpSpPr>
          <p:cNvPr id="320" name="Group"/>
          <p:cNvGrpSpPr/>
          <p:nvPr/>
        </p:nvGrpSpPr>
        <p:grpSpPr>
          <a:xfrm>
            <a:off x="685800" y="3581400"/>
            <a:ext cx="6883400" cy="2710322"/>
            <a:chOff x="0" y="0"/>
            <a:chExt cx="6883400" cy="2710321"/>
          </a:xfrm>
        </p:grpSpPr>
        <p:sp>
          <p:nvSpPr>
            <p:cNvPr id="317" name="Beta Pleated Sheet"/>
            <p:cNvSpPr txBox="1"/>
            <p:nvPr/>
          </p:nvSpPr>
          <p:spPr>
            <a:xfrm>
              <a:off x="0" y="2362200"/>
              <a:ext cx="2159782" cy="348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800" b="1">
                  <a:solidFill>
                    <a:srgbClr val="00CC00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Beta Pleated Sheet</a:t>
              </a:r>
            </a:p>
          </p:txBody>
        </p:sp>
        <p:sp>
          <p:nvSpPr>
            <p:cNvPr id="318" name="Line"/>
            <p:cNvSpPr/>
            <p:nvPr/>
          </p:nvSpPr>
          <p:spPr>
            <a:xfrm>
              <a:off x="4958612" y="0"/>
              <a:ext cx="1924788" cy="201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434" y="21600"/>
                  </a:moveTo>
                  <a:cubicBezTo>
                    <a:pt x="346" y="20123"/>
                    <a:pt x="-63" y="13874"/>
                    <a:pt x="8" y="13042"/>
                  </a:cubicBezTo>
                  <a:cubicBezTo>
                    <a:pt x="26" y="12821"/>
                    <a:pt x="452" y="13143"/>
                    <a:pt x="648" y="13245"/>
                  </a:cubicBezTo>
                  <a:cubicBezTo>
                    <a:pt x="1092" y="13483"/>
                    <a:pt x="1500" y="13789"/>
                    <a:pt x="1926" y="14060"/>
                  </a:cubicBezTo>
                  <a:cubicBezTo>
                    <a:pt x="2140" y="14196"/>
                    <a:pt x="2566" y="14468"/>
                    <a:pt x="2566" y="14468"/>
                  </a:cubicBezTo>
                  <a:cubicBezTo>
                    <a:pt x="3330" y="15555"/>
                    <a:pt x="2815" y="14909"/>
                    <a:pt x="4271" y="16302"/>
                  </a:cubicBezTo>
                  <a:cubicBezTo>
                    <a:pt x="4626" y="16642"/>
                    <a:pt x="5124" y="16845"/>
                    <a:pt x="5550" y="17117"/>
                  </a:cubicBezTo>
                  <a:cubicBezTo>
                    <a:pt x="5763" y="17253"/>
                    <a:pt x="6190" y="17525"/>
                    <a:pt x="6190" y="17525"/>
                  </a:cubicBezTo>
                  <a:cubicBezTo>
                    <a:pt x="9671" y="16421"/>
                    <a:pt x="5852" y="17847"/>
                    <a:pt x="7042" y="8966"/>
                  </a:cubicBezTo>
                  <a:cubicBezTo>
                    <a:pt x="7078" y="8660"/>
                    <a:pt x="7628" y="9221"/>
                    <a:pt x="7895" y="9374"/>
                  </a:cubicBezTo>
                  <a:cubicBezTo>
                    <a:pt x="8339" y="9628"/>
                    <a:pt x="8748" y="9917"/>
                    <a:pt x="9174" y="10189"/>
                  </a:cubicBezTo>
                  <a:cubicBezTo>
                    <a:pt x="10204" y="10851"/>
                    <a:pt x="11181" y="11649"/>
                    <a:pt x="12371" y="12023"/>
                  </a:cubicBezTo>
                  <a:cubicBezTo>
                    <a:pt x="12584" y="12226"/>
                    <a:pt x="12709" y="12634"/>
                    <a:pt x="13011" y="12634"/>
                  </a:cubicBezTo>
                  <a:cubicBezTo>
                    <a:pt x="13259" y="12634"/>
                    <a:pt x="13401" y="12260"/>
                    <a:pt x="13437" y="12023"/>
                  </a:cubicBezTo>
                  <a:cubicBezTo>
                    <a:pt x="13615" y="11021"/>
                    <a:pt x="13579" y="9985"/>
                    <a:pt x="13650" y="8966"/>
                  </a:cubicBezTo>
                  <a:cubicBezTo>
                    <a:pt x="13419" y="7421"/>
                    <a:pt x="13082" y="5791"/>
                    <a:pt x="12158" y="4483"/>
                  </a:cubicBezTo>
                  <a:cubicBezTo>
                    <a:pt x="12726" y="4415"/>
                    <a:pt x="13295" y="4177"/>
                    <a:pt x="13863" y="4279"/>
                  </a:cubicBezTo>
                  <a:cubicBezTo>
                    <a:pt x="14165" y="4330"/>
                    <a:pt x="14272" y="4721"/>
                    <a:pt x="14503" y="4891"/>
                  </a:cubicBezTo>
                  <a:cubicBezTo>
                    <a:pt x="15107" y="5349"/>
                    <a:pt x="15782" y="5706"/>
                    <a:pt x="16421" y="6113"/>
                  </a:cubicBezTo>
                  <a:cubicBezTo>
                    <a:pt x="16617" y="6232"/>
                    <a:pt x="16865" y="6215"/>
                    <a:pt x="17061" y="6317"/>
                  </a:cubicBezTo>
                  <a:cubicBezTo>
                    <a:pt x="18482" y="6996"/>
                    <a:pt x="19974" y="7370"/>
                    <a:pt x="21537" y="7743"/>
                  </a:cubicBezTo>
                  <a:cubicBezTo>
                    <a:pt x="21057" y="5926"/>
                    <a:pt x="20223" y="4398"/>
                    <a:pt x="19619" y="2649"/>
                  </a:cubicBezTo>
                  <a:cubicBezTo>
                    <a:pt x="19405" y="2038"/>
                    <a:pt x="19192" y="1426"/>
                    <a:pt x="18979" y="815"/>
                  </a:cubicBezTo>
                  <a:cubicBezTo>
                    <a:pt x="18890" y="543"/>
                    <a:pt x="18766" y="0"/>
                    <a:pt x="18766" y="0"/>
                  </a:cubicBezTo>
                </a:path>
              </a:pathLst>
            </a:custGeom>
            <a:noFill/>
            <a:ln w="50800" cap="flat">
              <a:solidFill>
                <a:srgbClr val="00CC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319" name="Line"/>
            <p:cNvSpPr/>
            <p:nvPr/>
          </p:nvSpPr>
          <p:spPr>
            <a:xfrm flipV="1">
              <a:off x="2971800" y="1524000"/>
              <a:ext cx="1905001" cy="990600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21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" grpId="1" build="p" bldLvl="5" animBg="1" advAuto="0"/>
      <p:bldP spid="311" grpId="2" build="p" animBg="1" advAuto="0"/>
      <p:bldP spid="312" grpId="3" animBg="1" advAuto="0"/>
      <p:bldP spid="316" grpId="4" animBg="1" advAuto="0"/>
      <p:bldP spid="320" grpId="5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27</a:t>
            </a:fld>
            <a:endParaRPr/>
          </a:p>
        </p:txBody>
      </p:sp>
      <p:sp>
        <p:nvSpPr>
          <p:cNvPr id="324" name="Quaternary Structure"/>
          <p:cNvSpPr txBox="1">
            <a:spLocks noGrp="1"/>
          </p:cNvSpPr>
          <p:nvPr>
            <p:ph type="title" idx="4294967295"/>
          </p:nvPr>
        </p:nvSpPr>
        <p:spPr>
          <a:xfrm>
            <a:off x="838200" y="304800"/>
            <a:ext cx="7162800" cy="609600"/>
          </a:xfrm>
          <a:prstGeom prst="rect">
            <a:avLst/>
          </a:prstGeom>
        </p:spPr>
        <p:txBody>
          <a:bodyPr>
            <a:normAutofit/>
          </a:bodyPr>
          <a:lstStyle>
            <a:lvl1pPr defTabSz="557784">
              <a:defRPr sz="2928" b="1">
                <a:solidFill>
                  <a:srgbClr val="333399"/>
                </a:solidFill>
                <a:effectLst>
                  <a:outerShdw blurRad="7747" dist="15494" dir="2700000" rotWithShape="0">
                    <a:srgbClr val="000000"/>
                  </a:outerShdw>
                </a:effectLst>
              </a:defRPr>
            </a:lvl1pPr>
          </a:lstStyle>
          <a:p>
            <a:r>
              <a:t>Quaternary Structure</a:t>
            </a:r>
          </a:p>
        </p:txBody>
      </p:sp>
      <p:sp>
        <p:nvSpPr>
          <p:cNvPr id="325" name="Composed of 2 or more “subunits”…"/>
          <p:cNvSpPr txBox="1">
            <a:spLocks noGrp="1"/>
          </p:cNvSpPr>
          <p:nvPr>
            <p:ph type="body" sz="half" idx="4294967295"/>
          </p:nvPr>
        </p:nvSpPr>
        <p:spPr>
          <a:xfrm>
            <a:off x="457200" y="1143000"/>
            <a:ext cx="7696200" cy="190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9743" indent="-229743" defTabSz="612648">
              <a:lnSpc>
                <a:spcPct val="90000"/>
              </a:lnSpc>
              <a:buChar char="•"/>
              <a:defRPr sz="2412" b="1">
                <a:latin typeface="+mj-lt"/>
                <a:ea typeface="+mj-ea"/>
                <a:cs typeface="+mj-cs"/>
                <a:sym typeface="Comic Sans MS"/>
              </a:defRPr>
            </a:pPr>
            <a:r>
              <a:t>Composed of 2 or more </a:t>
            </a:r>
            <a:r>
              <a:rPr>
                <a:solidFill>
                  <a:srgbClr val="333399"/>
                </a:solidFill>
              </a:rPr>
              <a:t>“subunits”</a:t>
            </a:r>
          </a:p>
          <a:p>
            <a:pPr marL="229743" indent="-229743" defTabSz="612648">
              <a:lnSpc>
                <a:spcPct val="90000"/>
              </a:lnSpc>
              <a:buChar char="•"/>
              <a:defRPr sz="2412" b="1">
                <a:solidFill>
                  <a:srgbClr val="269E0A"/>
                </a:solidFill>
                <a:latin typeface="+mj-lt"/>
                <a:ea typeface="+mj-ea"/>
                <a:cs typeface="+mj-cs"/>
                <a:sym typeface="Comic Sans MS"/>
              </a:defRPr>
            </a:pPr>
            <a:r>
              <a:t>Globular in shape</a:t>
            </a:r>
          </a:p>
          <a:p>
            <a:pPr marL="229743" indent="-229743" defTabSz="612648">
              <a:lnSpc>
                <a:spcPct val="90000"/>
              </a:lnSpc>
              <a:buChar char="•"/>
              <a:defRPr sz="2412" b="1">
                <a:solidFill>
                  <a:srgbClr val="9900CC"/>
                </a:solidFill>
                <a:latin typeface="+mj-lt"/>
                <a:ea typeface="+mj-ea"/>
                <a:cs typeface="+mj-cs"/>
                <a:sym typeface="Comic Sans MS"/>
              </a:defRPr>
            </a:pPr>
            <a:r>
              <a:t>Form in Aqueous environments</a:t>
            </a:r>
          </a:p>
          <a:p>
            <a:pPr marL="229743" indent="-229743" defTabSz="612648">
              <a:lnSpc>
                <a:spcPct val="90000"/>
              </a:lnSpc>
              <a:buChar char="•"/>
              <a:defRPr sz="2412" b="1">
                <a:solidFill>
                  <a:srgbClr val="CC0000"/>
                </a:solidFill>
                <a:latin typeface="+mj-lt"/>
                <a:ea typeface="+mj-ea"/>
                <a:cs typeface="+mj-cs"/>
                <a:sym typeface="Comic Sans MS"/>
              </a:defRPr>
            </a:pPr>
            <a:r>
              <a:t>Example: </a:t>
            </a:r>
            <a:r>
              <a:rPr>
                <a:solidFill>
                  <a:srgbClr val="333399"/>
                </a:solidFill>
                <a:effectLst>
                  <a:outerShdw blurRad="8509" dist="17018" dir="2700000" rotWithShape="0">
                    <a:srgbClr val="000000"/>
                  </a:outerShdw>
                </a:effectLst>
              </a:rPr>
              <a:t>enzymes (hemoglobin)</a:t>
            </a:r>
          </a:p>
        </p:txBody>
      </p:sp>
      <p:grpSp>
        <p:nvGrpSpPr>
          <p:cNvPr id="329" name="Group"/>
          <p:cNvGrpSpPr/>
          <p:nvPr/>
        </p:nvGrpSpPr>
        <p:grpSpPr>
          <a:xfrm>
            <a:off x="4953000" y="4495799"/>
            <a:ext cx="1739863" cy="1371602"/>
            <a:chOff x="0" y="0"/>
            <a:chExt cx="1739862" cy="1371600"/>
          </a:xfrm>
        </p:grpSpPr>
        <p:sp>
          <p:nvSpPr>
            <p:cNvPr id="326" name="subunits"/>
            <p:cNvSpPr txBox="1"/>
            <p:nvPr/>
          </p:nvSpPr>
          <p:spPr>
            <a:xfrm>
              <a:off x="685800" y="457200"/>
              <a:ext cx="1054063" cy="348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800" b="1">
                  <a:solidFill>
                    <a:srgbClr val="333399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subunits</a:t>
              </a:r>
            </a:p>
          </p:txBody>
        </p:sp>
        <p:sp>
          <p:nvSpPr>
            <p:cNvPr id="327" name="Line"/>
            <p:cNvSpPr/>
            <p:nvPr/>
          </p:nvSpPr>
          <p:spPr>
            <a:xfrm flipV="1">
              <a:off x="0" y="939800"/>
              <a:ext cx="787401" cy="43180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28" name="Line"/>
            <p:cNvSpPr/>
            <p:nvPr/>
          </p:nvSpPr>
          <p:spPr>
            <a:xfrm>
              <a:off x="0" y="0"/>
              <a:ext cx="711200" cy="40640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46" name="Group"/>
          <p:cNvGrpSpPr/>
          <p:nvPr/>
        </p:nvGrpSpPr>
        <p:grpSpPr>
          <a:xfrm>
            <a:off x="1981199" y="4114800"/>
            <a:ext cx="2971324" cy="2437831"/>
            <a:chOff x="0" y="0"/>
            <a:chExt cx="2971322" cy="2437830"/>
          </a:xfrm>
        </p:grpSpPr>
        <p:grpSp>
          <p:nvGrpSpPr>
            <p:cNvPr id="333" name="Group"/>
            <p:cNvGrpSpPr/>
            <p:nvPr/>
          </p:nvGrpSpPr>
          <p:grpSpPr>
            <a:xfrm>
              <a:off x="-1" y="1194318"/>
              <a:ext cx="1511493" cy="1243513"/>
              <a:chOff x="0" y="0"/>
              <a:chExt cx="1511491" cy="1243512"/>
            </a:xfrm>
          </p:grpSpPr>
          <p:sp>
            <p:nvSpPr>
              <p:cNvPr id="330" name="Line"/>
              <p:cNvSpPr/>
              <p:nvPr/>
            </p:nvSpPr>
            <p:spPr>
              <a:xfrm>
                <a:off x="0" y="0"/>
                <a:ext cx="1511492" cy="1243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09" y="0"/>
                    </a:moveTo>
                    <a:lnTo>
                      <a:pt x="12764" y="237"/>
                    </a:lnTo>
                    <a:lnTo>
                      <a:pt x="12436" y="237"/>
                    </a:lnTo>
                    <a:lnTo>
                      <a:pt x="11945" y="119"/>
                    </a:lnTo>
                    <a:lnTo>
                      <a:pt x="11209" y="119"/>
                    </a:lnTo>
                    <a:lnTo>
                      <a:pt x="10964" y="0"/>
                    </a:lnTo>
                    <a:lnTo>
                      <a:pt x="8591" y="0"/>
                    </a:lnTo>
                    <a:lnTo>
                      <a:pt x="8100" y="119"/>
                    </a:lnTo>
                    <a:lnTo>
                      <a:pt x="6136" y="119"/>
                    </a:lnTo>
                    <a:lnTo>
                      <a:pt x="5645" y="237"/>
                    </a:lnTo>
                    <a:lnTo>
                      <a:pt x="4009" y="237"/>
                    </a:lnTo>
                    <a:lnTo>
                      <a:pt x="3518" y="356"/>
                    </a:lnTo>
                    <a:lnTo>
                      <a:pt x="2700" y="475"/>
                    </a:lnTo>
                    <a:lnTo>
                      <a:pt x="2209" y="593"/>
                    </a:lnTo>
                    <a:lnTo>
                      <a:pt x="1227" y="949"/>
                    </a:lnTo>
                    <a:lnTo>
                      <a:pt x="900" y="1305"/>
                    </a:lnTo>
                    <a:lnTo>
                      <a:pt x="327" y="2136"/>
                    </a:lnTo>
                    <a:lnTo>
                      <a:pt x="164" y="2848"/>
                    </a:lnTo>
                    <a:lnTo>
                      <a:pt x="82" y="3323"/>
                    </a:lnTo>
                    <a:lnTo>
                      <a:pt x="0" y="4035"/>
                    </a:lnTo>
                    <a:lnTo>
                      <a:pt x="0" y="13055"/>
                    </a:lnTo>
                    <a:lnTo>
                      <a:pt x="82" y="13411"/>
                    </a:lnTo>
                    <a:lnTo>
                      <a:pt x="164" y="13886"/>
                    </a:lnTo>
                    <a:lnTo>
                      <a:pt x="327" y="14360"/>
                    </a:lnTo>
                    <a:lnTo>
                      <a:pt x="409" y="14716"/>
                    </a:lnTo>
                    <a:lnTo>
                      <a:pt x="655" y="14954"/>
                    </a:lnTo>
                    <a:lnTo>
                      <a:pt x="736" y="15666"/>
                    </a:lnTo>
                    <a:lnTo>
                      <a:pt x="900" y="16378"/>
                    </a:lnTo>
                    <a:lnTo>
                      <a:pt x="1882" y="18277"/>
                    </a:lnTo>
                    <a:lnTo>
                      <a:pt x="2127" y="18514"/>
                    </a:lnTo>
                    <a:lnTo>
                      <a:pt x="2455" y="18989"/>
                    </a:lnTo>
                    <a:lnTo>
                      <a:pt x="2945" y="19226"/>
                    </a:lnTo>
                    <a:lnTo>
                      <a:pt x="3436" y="19345"/>
                    </a:lnTo>
                    <a:lnTo>
                      <a:pt x="4255" y="19701"/>
                    </a:lnTo>
                    <a:lnTo>
                      <a:pt x="4745" y="19938"/>
                    </a:lnTo>
                    <a:lnTo>
                      <a:pt x="5236" y="19938"/>
                    </a:lnTo>
                    <a:lnTo>
                      <a:pt x="5891" y="20057"/>
                    </a:lnTo>
                    <a:lnTo>
                      <a:pt x="6873" y="20057"/>
                    </a:lnTo>
                    <a:lnTo>
                      <a:pt x="7527" y="20176"/>
                    </a:lnTo>
                    <a:lnTo>
                      <a:pt x="8509" y="20176"/>
                    </a:lnTo>
                    <a:lnTo>
                      <a:pt x="9327" y="20413"/>
                    </a:lnTo>
                    <a:lnTo>
                      <a:pt x="10636" y="20651"/>
                    </a:lnTo>
                    <a:lnTo>
                      <a:pt x="11291" y="20888"/>
                    </a:lnTo>
                    <a:lnTo>
                      <a:pt x="11782" y="21125"/>
                    </a:lnTo>
                    <a:lnTo>
                      <a:pt x="12273" y="21244"/>
                    </a:lnTo>
                    <a:lnTo>
                      <a:pt x="12600" y="21363"/>
                    </a:lnTo>
                    <a:lnTo>
                      <a:pt x="13091" y="21481"/>
                    </a:lnTo>
                    <a:lnTo>
                      <a:pt x="13582" y="21481"/>
                    </a:lnTo>
                    <a:lnTo>
                      <a:pt x="14236" y="21600"/>
                    </a:lnTo>
                    <a:lnTo>
                      <a:pt x="15873" y="21600"/>
                    </a:lnTo>
                    <a:lnTo>
                      <a:pt x="16855" y="21481"/>
                    </a:lnTo>
                    <a:lnTo>
                      <a:pt x="17673" y="21363"/>
                    </a:lnTo>
                    <a:lnTo>
                      <a:pt x="18327" y="21244"/>
                    </a:lnTo>
                    <a:lnTo>
                      <a:pt x="18573" y="21125"/>
                    </a:lnTo>
                    <a:lnTo>
                      <a:pt x="19227" y="20888"/>
                    </a:lnTo>
                    <a:lnTo>
                      <a:pt x="19882" y="20176"/>
                    </a:lnTo>
                    <a:lnTo>
                      <a:pt x="20373" y="19938"/>
                    </a:lnTo>
                    <a:lnTo>
                      <a:pt x="20864" y="19226"/>
                    </a:lnTo>
                    <a:lnTo>
                      <a:pt x="21355" y="18277"/>
                    </a:lnTo>
                    <a:lnTo>
                      <a:pt x="21436" y="17090"/>
                    </a:lnTo>
                    <a:lnTo>
                      <a:pt x="21518" y="16378"/>
                    </a:lnTo>
                    <a:lnTo>
                      <a:pt x="21600" y="15429"/>
                    </a:lnTo>
                    <a:lnTo>
                      <a:pt x="21600" y="12580"/>
                    </a:lnTo>
                    <a:lnTo>
                      <a:pt x="21518" y="11631"/>
                    </a:lnTo>
                    <a:lnTo>
                      <a:pt x="21518" y="10681"/>
                    </a:lnTo>
                    <a:lnTo>
                      <a:pt x="21436" y="9732"/>
                    </a:lnTo>
                    <a:lnTo>
                      <a:pt x="21273" y="8545"/>
                    </a:lnTo>
                    <a:lnTo>
                      <a:pt x="21109" y="7596"/>
                    </a:lnTo>
                    <a:lnTo>
                      <a:pt x="20782" y="6171"/>
                    </a:lnTo>
                    <a:lnTo>
                      <a:pt x="20291" y="5222"/>
                    </a:lnTo>
                    <a:lnTo>
                      <a:pt x="19309" y="3798"/>
                    </a:lnTo>
                    <a:lnTo>
                      <a:pt x="19145" y="2848"/>
                    </a:lnTo>
                    <a:lnTo>
                      <a:pt x="18818" y="2374"/>
                    </a:lnTo>
                    <a:lnTo>
                      <a:pt x="18164" y="2018"/>
                    </a:lnTo>
                    <a:lnTo>
                      <a:pt x="17918" y="1662"/>
                    </a:lnTo>
                    <a:lnTo>
                      <a:pt x="17591" y="1424"/>
                    </a:lnTo>
                    <a:lnTo>
                      <a:pt x="16936" y="1068"/>
                    </a:lnTo>
                    <a:lnTo>
                      <a:pt x="16445" y="949"/>
                    </a:lnTo>
                    <a:lnTo>
                      <a:pt x="15627" y="593"/>
                    </a:lnTo>
                    <a:lnTo>
                      <a:pt x="14973" y="475"/>
                    </a:lnTo>
                    <a:lnTo>
                      <a:pt x="14645" y="356"/>
                    </a:lnTo>
                    <a:lnTo>
                      <a:pt x="14400" y="237"/>
                    </a:lnTo>
                    <a:lnTo>
                      <a:pt x="14155" y="237"/>
                    </a:lnTo>
                    <a:lnTo>
                      <a:pt x="13909" y="119"/>
                    </a:lnTo>
                    <a:lnTo>
                      <a:pt x="12927" y="119"/>
                    </a:lnTo>
                    <a:lnTo>
                      <a:pt x="12682" y="356"/>
                    </a:lnTo>
                    <a:lnTo>
                      <a:pt x="12191" y="475"/>
                    </a:lnTo>
                    <a:lnTo>
                      <a:pt x="11455" y="831"/>
                    </a:lnTo>
                    <a:lnTo>
                      <a:pt x="11209" y="1068"/>
                    </a:lnTo>
                    <a:lnTo>
                      <a:pt x="10964" y="1187"/>
                    </a:lnTo>
                    <a:lnTo>
                      <a:pt x="10636" y="1305"/>
                    </a:lnTo>
                    <a:lnTo>
                      <a:pt x="10145" y="1305"/>
                    </a:lnTo>
                    <a:lnTo>
                      <a:pt x="9900" y="1187"/>
                    </a:lnTo>
                    <a:lnTo>
                      <a:pt x="9245" y="1068"/>
                    </a:lnTo>
                    <a:lnTo>
                      <a:pt x="8918" y="1068"/>
                    </a:lnTo>
                    <a:lnTo>
                      <a:pt x="8100" y="949"/>
                    </a:lnTo>
                    <a:lnTo>
                      <a:pt x="4827" y="949"/>
                    </a:lnTo>
                    <a:lnTo>
                      <a:pt x="4173" y="1068"/>
                    </a:lnTo>
                    <a:lnTo>
                      <a:pt x="3518" y="1068"/>
                    </a:lnTo>
                    <a:lnTo>
                      <a:pt x="2536" y="1305"/>
                    </a:lnTo>
                    <a:lnTo>
                      <a:pt x="1882" y="1424"/>
                    </a:lnTo>
                    <a:lnTo>
                      <a:pt x="1636" y="1424"/>
                    </a:lnTo>
                    <a:lnTo>
                      <a:pt x="1391" y="1780"/>
                    </a:lnTo>
                    <a:lnTo>
                      <a:pt x="1391" y="3323"/>
                    </a:lnTo>
                    <a:lnTo>
                      <a:pt x="1555" y="3679"/>
                    </a:lnTo>
                    <a:lnTo>
                      <a:pt x="1800" y="3916"/>
                    </a:lnTo>
                    <a:lnTo>
                      <a:pt x="3109" y="4391"/>
                    </a:lnTo>
                    <a:lnTo>
                      <a:pt x="5073" y="4747"/>
                    </a:lnTo>
                    <a:lnTo>
                      <a:pt x="5891" y="4866"/>
                    </a:lnTo>
                    <a:lnTo>
                      <a:pt x="6218" y="4866"/>
                    </a:lnTo>
                    <a:lnTo>
                      <a:pt x="6873" y="4629"/>
                    </a:lnTo>
                    <a:lnTo>
                      <a:pt x="7118" y="4273"/>
                    </a:lnTo>
                    <a:lnTo>
                      <a:pt x="7118" y="3916"/>
                    </a:lnTo>
                    <a:lnTo>
                      <a:pt x="6873" y="3679"/>
                    </a:lnTo>
                    <a:lnTo>
                      <a:pt x="6627" y="3679"/>
                    </a:lnTo>
                    <a:lnTo>
                      <a:pt x="6382" y="3560"/>
                    </a:lnTo>
                    <a:lnTo>
                      <a:pt x="6055" y="3442"/>
                    </a:lnTo>
                    <a:lnTo>
                      <a:pt x="5400" y="3323"/>
                    </a:lnTo>
                    <a:lnTo>
                      <a:pt x="4745" y="3323"/>
                    </a:lnTo>
                    <a:lnTo>
                      <a:pt x="4091" y="3204"/>
                    </a:lnTo>
                    <a:lnTo>
                      <a:pt x="1718" y="3204"/>
                    </a:lnTo>
                    <a:lnTo>
                      <a:pt x="1391" y="3442"/>
                    </a:lnTo>
                    <a:lnTo>
                      <a:pt x="1145" y="3916"/>
                    </a:lnTo>
                    <a:lnTo>
                      <a:pt x="982" y="4273"/>
                    </a:lnTo>
                    <a:lnTo>
                      <a:pt x="982" y="5578"/>
                    </a:lnTo>
                    <a:lnTo>
                      <a:pt x="1145" y="6527"/>
                    </a:lnTo>
                    <a:lnTo>
                      <a:pt x="1227" y="7240"/>
                    </a:lnTo>
                    <a:lnTo>
                      <a:pt x="1555" y="7596"/>
                    </a:lnTo>
                    <a:lnTo>
                      <a:pt x="2864" y="8070"/>
                    </a:lnTo>
                    <a:lnTo>
                      <a:pt x="3682" y="8189"/>
                    </a:lnTo>
                    <a:lnTo>
                      <a:pt x="4336" y="8308"/>
                    </a:lnTo>
                    <a:lnTo>
                      <a:pt x="6218" y="8308"/>
                    </a:lnTo>
                    <a:lnTo>
                      <a:pt x="6545" y="8189"/>
                    </a:lnTo>
                    <a:lnTo>
                      <a:pt x="7527" y="7952"/>
                    </a:lnTo>
                    <a:lnTo>
                      <a:pt x="7773" y="7714"/>
                    </a:lnTo>
                    <a:lnTo>
                      <a:pt x="7773" y="7358"/>
                    </a:lnTo>
                    <a:lnTo>
                      <a:pt x="7445" y="7121"/>
                    </a:lnTo>
                    <a:lnTo>
                      <a:pt x="7200" y="6884"/>
                    </a:lnTo>
                    <a:lnTo>
                      <a:pt x="5891" y="6646"/>
                    </a:lnTo>
                    <a:lnTo>
                      <a:pt x="5400" y="6527"/>
                    </a:lnTo>
                    <a:lnTo>
                      <a:pt x="2127" y="6527"/>
                    </a:lnTo>
                    <a:lnTo>
                      <a:pt x="1882" y="6646"/>
                    </a:lnTo>
                    <a:lnTo>
                      <a:pt x="1636" y="6884"/>
                    </a:lnTo>
                    <a:lnTo>
                      <a:pt x="1391" y="7240"/>
                    </a:lnTo>
                    <a:lnTo>
                      <a:pt x="1227" y="7596"/>
                    </a:lnTo>
                    <a:lnTo>
                      <a:pt x="1145" y="7952"/>
                    </a:lnTo>
                    <a:lnTo>
                      <a:pt x="1145" y="8426"/>
                    </a:lnTo>
                    <a:lnTo>
                      <a:pt x="1309" y="8782"/>
                    </a:lnTo>
                    <a:lnTo>
                      <a:pt x="1391" y="9138"/>
                    </a:lnTo>
                    <a:lnTo>
                      <a:pt x="1555" y="9613"/>
                    </a:lnTo>
                    <a:lnTo>
                      <a:pt x="2864" y="11512"/>
                    </a:lnTo>
                    <a:lnTo>
                      <a:pt x="3845" y="11987"/>
                    </a:lnTo>
                    <a:lnTo>
                      <a:pt x="4336" y="12105"/>
                    </a:lnTo>
                    <a:lnTo>
                      <a:pt x="5236" y="12105"/>
                    </a:lnTo>
                    <a:lnTo>
                      <a:pt x="5891" y="11987"/>
                    </a:lnTo>
                    <a:lnTo>
                      <a:pt x="6218" y="11868"/>
                    </a:lnTo>
                    <a:lnTo>
                      <a:pt x="6464" y="11631"/>
                    </a:lnTo>
                    <a:lnTo>
                      <a:pt x="6791" y="11393"/>
                    </a:lnTo>
                    <a:lnTo>
                      <a:pt x="6873" y="11037"/>
                    </a:lnTo>
                    <a:lnTo>
                      <a:pt x="7036" y="10681"/>
                    </a:lnTo>
                    <a:lnTo>
                      <a:pt x="6955" y="10325"/>
                    </a:lnTo>
                    <a:lnTo>
                      <a:pt x="6627" y="10088"/>
                    </a:lnTo>
                    <a:lnTo>
                      <a:pt x="1391" y="10088"/>
                    </a:lnTo>
                    <a:lnTo>
                      <a:pt x="1064" y="10207"/>
                    </a:lnTo>
                    <a:lnTo>
                      <a:pt x="818" y="10444"/>
                    </a:lnTo>
                    <a:lnTo>
                      <a:pt x="573" y="10800"/>
                    </a:lnTo>
                    <a:lnTo>
                      <a:pt x="491" y="11156"/>
                    </a:lnTo>
                    <a:lnTo>
                      <a:pt x="409" y="11631"/>
                    </a:lnTo>
                    <a:lnTo>
                      <a:pt x="409" y="11987"/>
                    </a:lnTo>
                    <a:lnTo>
                      <a:pt x="573" y="12343"/>
                    </a:lnTo>
                    <a:lnTo>
                      <a:pt x="818" y="12699"/>
                    </a:lnTo>
                    <a:lnTo>
                      <a:pt x="1064" y="13174"/>
                    </a:lnTo>
                    <a:lnTo>
                      <a:pt x="1555" y="13411"/>
                    </a:lnTo>
                    <a:lnTo>
                      <a:pt x="2209" y="13648"/>
                    </a:lnTo>
                    <a:lnTo>
                      <a:pt x="3191" y="14716"/>
                    </a:lnTo>
                    <a:lnTo>
                      <a:pt x="3682" y="14835"/>
                    </a:lnTo>
                    <a:lnTo>
                      <a:pt x="6627" y="14835"/>
                    </a:lnTo>
                    <a:lnTo>
                      <a:pt x="6873" y="14598"/>
                    </a:lnTo>
                    <a:lnTo>
                      <a:pt x="7036" y="14123"/>
                    </a:lnTo>
                    <a:lnTo>
                      <a:pt x="6955" y="13648"/>
                    </a:lnTo>
                    <a:lnTo>
                      <a:pt x="6709" y="13530"/>
                    </a:lnTo>
                    <a:lnTo>
                      <a:pt x="3436" y="13530"/>
                    </a:lnTo>
                    <a:lnTo>
                      <a:pt x="2782" y="13767"/>
                    </a:lnTo>
                    <a:lnTo>
                      <a:pt x="2536" y="13886"/>
                    </a:lnTo>
                    <a:lnTo>
                      <a:pt x="2291" y="14123"/>
                    </a:lnTo>
                    <a:lnTo>
                      <a:pt x="2127" y="14479"/>
                    </a:lnTo>
                    <a:lnTo>
                      <a:pt x="1882" y="14835"/>
                    </a:lnTo>
                    <a:lnTo>
                      <a:pt x="1718" y="15547"/>
                    </a:lnTo>
                    <a:lnTo>
                      <a:pt x="1718" y="16615"/>
                    </a:lnTo>
                    <a:lnTo>
                      <a:pt x="1800" y="16971"/>
                    </a:lnTo>
                    <a:lnTo>
                      <a:pt x="2045" y="17209"/>
                    </a:lnTo>
                    <a:lnTo>
                      <a:pt x="2700" y="17565"/>
                    </a:lnTo>
                    <a:lnTo>
                      <a:pt x="3682" y="17802"/>
                    </a:lnTo>
                    <a:lnTo>
                      <a:pt x="4336" y="17921"/>
                    </a:lnTo>
                    <a:lnTo>
                      <a:pt x="4909" y="17921"/>
                    </a:lnTo>
                    <a:lnTo>
                      <a:pt x="5236" y="17802"/>
                    </a:lnTo>
                    <a:lnTo>
                      <a:pt x="5482" y="17684"/>
                    </a:lnTo>
                    <a:lnTo>
                      <a:pt x="6300" y="17684"/>
                    </a:lnTo>
                    <a:lnTo>
                      <a:pt x="6873" y="17565"/>
                    </a:lnTo>
                    <a:lnTo>
                      <a:pt x="7118" y="17565"/>
                    </a:lnTo>
                    <a:lnTo>
                      <a:pt x="7445" y="17209"/>
                    </a:lnTo>
                    <a:lnTo>
                      <a:pt x="7691" y="16734"/>
                    </a:lnTo>
                    <a:lnTo>
                      <a:pt x="7855" y="16378"/>
                    </a:lnTo>
                    <a:lnTo>
                      <a:pt x="7936" y="15666"/>
                    </a:lnTo>
                    <a:lnTo>
                      <a:pt x="8100" y="15191"/>
                    </a:lnTo>
                    <a:lnTo>
                      <a:pt x="8100" y="9732"/>
                    </a:lnTo>
                    <a:lnTo>
                      <a:pt x="8182" y="10207"/>
                    </a:lnTo>
                    <a:lnTo>
                      <a:pt x="8264" y="10563"/>
                    </a:lnTo>
                    <a:lnTo>
                      <a:pt x="8509" y="10800"/>
                    </a:lnTo>
                    <a:lnTo>
                      <a:pt x="9082" y="11631"/>
                    </a:lnTo>
                    <a:lnTo>
                      <a:pt x="9327" y="11868"/>
                    </a:lnTo>
                    <a:lnTo>
                      <a:pt x="9900" y="12818"/>
                    </a:lnTo>
                    <a:lnTo>
                      <a:pt x="10391" y="13055"/>
                    </a:lnTo>
                    <a:lnTo>
                      <a:pt x="10473" y="12105"/>
                    </a:lnTo>
                    <a:lnTo>
                      <a:pt x="10555" y="10919"/>
                    </a:lnTo>
                    <a:lnTo>
                      <a:pt x="10555" y="8070"/>
                    </a:lnTo>
                    <a:lnTo>
                      <a:pt x="10391" y="7714"/>
                    </a:lnTo>
                    <a:lnTo>
                      <a:pt x="10309" y="7358"/>
                    </a:lnTo>
                    <a:lnTo>
                      <a:pt x="10555" y="7833"/>
                    </a:lnTo>
                    <a:lnTo>
                      <a:pt x="10800" y="8070"/>
                    </a:lnTo>
                    <a:lnTo>
                      <a:pt x="11127" y="8426"/>
                    </a:lnTo>
                    <a:lnTo>
                      <a:pt x="11455" y="8901"/>
                    </a:lnTo>
                    <a:lnTo>
                      <a:pt x="11945" y="9138"/>
                    </a:lnTo>
                    <a:lnTo>
                      <a:pt x="12191" y="9495"/>
                    </a:lnTo>
                    <a:lnTo>
                      <a:pt x="12518" y="9732"/>
                    </a:lnTo>
                    <a:lnTo>
                      <a:pt x="13009" y="10207"/>
                    </a:lnTo>
                    <a:lnTo>
                      <a:pt x="12927" y="9020"/>
                    </a:lnTo>
                    <a:lnTo>
                      <a:pt x="12845" y="8070"/>
                    </a:lnTo>
                    <a:lnTo>
                      <a:pt x="12845" y="7121"/>
                    </a:lnTo>
                    <a:lnTo>
                      <a:pt x="12682" y="6765"/>
                    </a:lnTo>
                    <a:lnTo>
                      <a:pt x="12682" y="6409"/>
                    </a:lnTo>
                    <a:lnTo>
                      <a:pt x="12600" y="5459"/>
                    </a:lnTo>
                    <a:lnTo>
                      <a:pt x="12518" y="5103"/>
                    </a:lnTo>
                    <a:lnTo>
                      <a:pt x="13009" y="5578"/>
                    </a:lnTo>
                    <a:lnTo>
                      <a:pt x="13664" y="6053"/>
                    </a:lnTo>
                    <a:lnTo>
                      <a:pt x="14155" y="6290"/>
                    </a:lnTo>
                    <a:lnTo>
                      <a:pt x="14809" y="6527"/>
                    </a:lnTo>
                    <a:lnTo>
                      <a:pt x="15791" y="7477"/>
                    </a:lnTo>
                    <a:lnTo>
                      <a:pt x="15873" y="7121"/>
                    </a:lnTo>
                    <a:lnTo>
                      <a:pt x="15709" y="6171"/>
                    </a:lnTo>
                    <a:lnTo>
                      <a:pt x="15627" y="5459"/>
                    </a:lnTo>
                    <a:lnTo>
                      <a:pt x="15464" y="4985"/>
                    </a:lnTo>
                    <a:lnTo>
                      <a:pt x="15382" y="4629"/>
                    </a:lnTo>
                    <a:lnTo>
                      <a:pt x="15218" y="4154"/>
                    </a:lnTo>
                    <a:lnTo>
                      <a:pt x="15136" y="3679"/>
                    </a:lnTo>
                    <a:lnTo>
                      <a:pt x="14973" y="3204"/>
                    </a:lnTo>
                    <a:lnTo>
                      <a:pt x="14891" y="2848"/>
                    </a:lnTo>
                    <a:lnTo>
                      <a:pt x="15136" y="2967"/>
                    </a:lnTo>
                    <a:lnTo>
                      <a:pt x="16118" y="3204"/>
                    </a:lnTo>
                    <a:lnTo>
                      <a:pt x="16773" y="3560"/>
                    </a:lnTo>
                    <a:lnTo>
                      <a:pt x="17100" y="3679"/>
                    </a:lnTo>
                    <a:lnTo>
                      <a:pt x="17755" y="4035"/>
                    </a:lnTo>
                    <a:lnTo>
                      <a:pt x="18245" y="4273"/>
                    </a:lnTo>
                    <a:lnTo>
                      <a:pt x="18491" y="4510"/>
                    </a:lnTo>
                    <a:lnTo>
                      <a:pt x="18736" y="5697"/>
                    </a:lnTo>
                    <a:lnTo>
                      <a:pt x="18900" y="6409"/>
                    </a:lnTo>
                    <a:lnTo>
                      <a:pt x="18982" y="7121"/>
                    </a:lnTo>
                    <a:lnTo>
                      <a:pt x="19064" y="8070"/>
                    </a:lnTo>
                    <a:lnTo>
                      <a:pt x="19064" y="9969"/>
                    </a:lnTo>
                    <a:lnTo>
                      <a:pt x="18900" y="10444"/>
                    </a:lnTo>
                    <a:lnTo>
                      <a:pt x="18736" y="11868"/>
                    </a:lnTo>
                    <a:lnTo>
                      <a:pt x="18491" y="12343"/>
                    </a:lnTo>
                    <a:lnTo>
                      <a:pt x="18327" y="12818"/>
                    </a:lnTo>
                    <a:lnTo>
                      <a:pt x="18082" y="11631"/>
                    </a:lnTo>
                    <a:lnTo>
                      <a:pt x="17591" y="10919"/>
                    </a:lnTo>
                    <a:lnTo>
                      <a:pt x="17509" y="10207"/>
                    </a:lnTo>
                    <a:lnTo>
                      <a:pt x="17182" y="9732"/>
                    </a:lnTo>
                    <a:lnTo>
                      <a:pt x="16936" y="9495"/>
                    </a:lnTo>
                    <a:lnTo>
                      <a:pt x="16364" y="9495"/>
                    </a:lnTo>
                    <a:lnTo>
                      <a:pt x="15382" y="10207"/>
                    </a:lnTo>
                    <a:lnTo>
                      <a:pt x="15300" y="10919"/>
                    </a:lnTo>
                    <a:lnTo>
                      <a:pt x="15055" y="11868"/>
                    </a:lnTo>
                    <a:lnTo>
                      <a:pt x="14973" y="12580"/>
                    </a:lnTo>
                    <a:lnTo>
                      <a:pt x="14809" y="12936"/>
                    </a:lnTo>
                    <a:lnTo>
                      <a:pt x="14809" y="13292"/>
                    </a:lnTo>
                    <a:lnTo>
                      <a:pt x="15136" y="13767"/>
                    </a:lnTo>
                    <a:lnTo>
                      <a:pt x="15382" y="14004"/>
                    </a:lnTo>
                    <a:lnTo>
                      <a:pt x="15627" y="13767"/>
                    </a:lnTo>
                    <a:lnTo>
                      <a:pt x="15873" y="12818"/>
                    </a:lnTo>
                    <a:lnTo>
                      <a:pt x="15873" y="12343"/>
                    </a:lnTo>
                    <a:lnTo>
                      <a:pt x="15709" y="11868"/>
                    </a:lnTo>
                    <a:lnTo>
                      <a:pt x="15464" y="11631"/>
                    </a:lnTo>
                    <a:lnTo>
                      <a:pt x="15218" y="11512"/>
                    </a:lnTo>
                    <a:lnTo>
                      <a:pt x="14727" y="11512"/>
                    </a:lnTo>
                    <a:lnTo>
                      <a:pt x="14236" y="11749"/>
                    </a:lnTo>
                    <a:lnTo>
                      <a:pt x="13909" y="11868"/>
                    </a:lnTo>
                    <a:lnTo>
                      <a:pt x="13418" y="11987"/>
                    </a:lnTo>
                    <a:lnTo>
                      <a:pt x="12764" y="12462"/>
                    </a:lnTo>
                    <a:lnTo>
                      <a:pt x="12518" y="12818"/>
                    </a:lnTo>
                    <a:lnTo>
                      <a:pt x="12355" y="13530"/>
                    </a:lnTo>
                    <a:lnTo>
                      <a:pt x="12273" y="14004"/>
                    </a:lnTo>
                    <a:lnTo>
                      <a:pt x="12273" y="14716"/>
                    </a:lnTo>
                    <a:lnTo>
                      <a:pt x="12518" y="14954"/>
                    </a:lnTo>
                    <a:lnTo>
                      <a:pt x="13009" y="15191"/>
                    </a:lnTo>
                    <a:lnTo>
                      <a:pt x="13255" y="14835"/>
                    </a:lnTo>
                    <a:lnTo>
                      <a:pt x="13418" y="14479"/>
                    </a:lnTo>
                    <a:lnTo>
                      <a:pt x="13418" y="14123"/>
                    </a:lnTo>
                    <a:lnTo>
                      <a:pt x="13255" y="13767"/>
                    </a:lnTo>
                    <a:lnTo>
                      <a:pt x="13009" y="13411"/>
                    </a:lnTo>
                    <a:lnTo>
                      <a:pt x="12682" y="13292"/>
                    </a:lnTo>
                    <a:lnTo>
                      <a:pt x="12355" y="13411"/>
                    </a:lnTo>
                    <a:lnTo>
                      <a:pt x="12027" y="13648"/>
                    </a:lnTo>
                    <a:lnTo>
                      <a:pt x="11536" y="14123"/>
                    </a:lnTo>
                    <a:lnTo>
                      <a:pt x="11291" y="14479"/>
                    </a:lnTo>
                    <a:lnTo>
                      <a:pt x="11045" y="14954"/>
                    </a:lnTo>
                    <a:lnTo>
                      <a:pt x="10882" y="15310"/>
                    </a:lnTo>
                    <a:lnTo>
                      <a:pt x="10718" y="15785"/>
                    </a:lnTo>
                    <a:lnTo>
                      <a:pt x="10636" y="16615"/>
                    </a:lnTo>
                    <a:lnTo>
                      <a:pt x="10636" y="16971"/>
                    </a:lnTo>
                    <a:lnTo>
                      <a:pt x="10882" y="17327"/>
                    </a:lnTo>
                    <a:lnTo>
                      <a:pt x="11209" y="17446"/>
                    </a:lnTo>
                    <a:lnTo>
                      <a:pt x="11455" y="17446"/>
                    </a:lnTo>
                    <a:lnTo>
                      <a:pt x="11700" y="17209"/>
                    </a:lnTo>
                    <a:lnTo>
                      <a:pt x="11864" y="16853"/>
                    </a:lnTo>
                    <a:lnTo>
                      <a:pt x="11864" y="16378"/>
                    </a:lnTo>
                    <a:lnTo>
                      <a:pt x="11700" y="16022"/>
                    </a:lnTo>
                    <a:lnTo>
                      <a:pt x="11455" y="15785"/>
                    </a:lnTo>
                    <a:lnTo>
                      <a:pt x="11209" y="15666"/>
                    </a:lnTo>
                    <a:lnTo>
                      <a:pt x="10555" y="15666"/>
                    </a:lnTo>
                    <a:lnTo>
                      <a:pt x="10064" y="15547"/>
                    </a:lnTo>
                    <a:lnTo>
                      <a:pt x="9245" y="15547"/>
                    </a:lnTo>
                    <a:lnTo>
                      <a:pt x="8918" y="15666"/>
                    </a:lnTo>
                    <a:lnTo>
                      <a:pt x="8427" y="15785"/>
                    </a:lnTo>
                    <a:lnTo>
                      <a:pt x="8182" y="15903"/>
                    </a:lnTo>
                    <a:lnTo>
                      <a:pt x="7936" y="16141"/>
                    </a:lnTo>
                    <a:lnTo>
                      <a:pt x="7773" y="16497"/>
                    </a:lnTo>
                    <a:lnTo>
                      <a:pt x="7773" y="16853"/>
                    </a:lnTo>
                    <a:lnTo>
                      <a:pt x="7691" y="17209"/>
                    </a:lnTo>
                    <a:lnTo>
                      <a:pt x="7691" y="17921"/>
                    </a:lnTo>
                    <a:lnTo>
                      <a:pt x="7936" y="18396"/>
                    </a:lnTo>
                    <a:lnTo>
                      <a:pt x="8182" y="18633"/>
                    </a:lnTo>
                    <a:lnTo>
                      <a:pt x="8509" y="18989"/>
                    </a:lnTo>
                    <a:lnTo>
                      <a:pt x="8836" y="19226"/>
                    </a:lnTo>
                    <a:lnTo>
                      <a:pt x="9164" y="19345"/>
                    </a:lnTo>
                    <a:lnTo>
                      <a:pt x="12518" y="19345"/>
                    </a:lnTo>
                    <a:lnTo>
                      <a:pt x="13009" y="18870"/>
                    </a:lnTo>
                    <a:lnTo>
                      <a:pt x="13255" y="18514"/>
                    </a:lnTo>
                    <a:lnTo>
                      <a:pt x="13500" y="18277"/>
                    </a:lnTo>
                    <a:lnTo>
                      <a:pt x="13664" y="17921"/>
                    </a:lnTo>
                    <a:lnTo>
                      <a:pt x="13909" y="17684"/>
                    </a:lnTo>
                    <a:lnTo>
                      <a:pt x="14236" y="17446"/>
                    </a:lnTo>
                    <a:lnTo>
                      <a:pt x="14564" y="17090"/>
                    </a:lnTo>
                    <a:lnTo>
                      <a:pt x="14891" y="16853"/>
                    </a:lnTo>
                    <a:lnTo>
                      <a:pt x="15136" y="16853"/>
                    </a:lnTo>
                    <a:lnTo>
                      <a:pt x="15382" y="16971"/>
                    </a:lnTo>
                    <a:lnTo>
                      <a:pt x="15627" y="17327"/>
                    </a:lnTo>
                    <a:lnTo>
                      <a:pt x="15873" y="18396"/>
                    </a:lnTo>
                    <a:lnTo>
                      <a:pt x="16118" y="18633"/>
                    </a:lnTo>
                    <a:lnTo>
                      <a:pt x="16691" y="18989"/>
                    </a:lnTo>
                    <a:lnTo>
                      <a:pt x="17673" y="19345"/>
                    </a:lnTo>
                    <a:lnTo>
                      <a:pt x="18655" y="19345"/>
                    </a:lnTo>
                    <a:lnTo>
                      <a:pt x="18982" y="19226"/>
                    </a:lnTo>
                    <a:lnTo>
                      <a:pt x="19473" y="19108"/>
                    </a:lnTo>
                    <a:lnTo>
                      <a:pt x="19800" y="18633"/>
                    </a:lnTo>
                    <a:lnTo>
                      <a:pt x="19882" y="17921"/>
                    </a:lnTo>
                    <a:lnTo>
                      <a:pt x="20045" y="17446"/>
                    </a:lnTo>
                    <a:lnTo>
                      <a:pt x="20045" y="16497"/>
                    </a:lnTo>
                    <a:lnTo>
                      <a:pt x="19964" y="16141"/>
                    </a:lnTo>
                    <a:lnTo>
                      <a:pt x="19473" y="15666"/>
                    </a:lnTo>
                    <a:lnTo>
                      <a:pt x="17018" y="15666"/>
                    </a:lnTo>
                    <a:lnTo>
                      <a:pt x="16527" y="15785"/>
                    </a:lnTo>
                    <a:lnTo>
                      <a:pt x="15873" y="15903"/>
                    </a:lnTo>
                    <a:lnTo>
                      <a:pt x="15382" y="16022"/>
                    </a:lnTo>
                    <a:lnTo>
                      <a:pt x="15055" y="16259"/>
                    </a:lnTo>
                    <a:lnTo>
                      <a:pt x="14891" y="16615"/>
                    </a:lnTo>
                    <a:lnTo>
                      <a:pt x="14809" y="16971"/>
                    </a:lnTo>
                    <a:lnTo>
                      <a:pt x="15136" y="17327"/>
                    </a:lnTo>
                    <a:lnTo>
                      <a:pt x="15955" y="17565"/>
                    </a:lnTo>
                    <a:lnTo>
                      <a:pt x="16200" y="17684"/>
                    </a:lnTo>
                    <a:lnTo>
                      <a:pt x="16855" y="17446"/>
                    </a:lnTo>
                    <a:lnTo>
                      <a:pt x="17836" y="16971"/>
                    </a:lnTo>
                    <a:lnTo>
                      <a:pt x="18982" y="15310"/>
                    </a:lnTo>
                    <a:lnTo>
                      <a:pt x="19145" y="14598"/>
                    </a:lnTo>
                    <a:lnTo>
                      <a:pt x="19309" y="13174"/>
                    </a:lnTo>
                    <a:lnTo>
                      <a:pt x="19309" y="12462"/>
                    </a:lnTo>
                    <a:lnTo>
                      <a:pt x="19064" y="12105"/>
                    </a:lnTo>
                    <a:lnTo>
                      <a:pt x="18573" y="11987"/>
                    </a:lnTo>
                    <a:lnTo>
                      <a:pt x="17755" y="11868"/>
                    </a:lnTo>
                    <a:lnTo>
                      <a:pt x="17100" y="11749"/>
                    </a:lnTo>
                    <a:lnTo>
                      <a:pt x="14809" y="11749"/>
                    </a:lnTo>
                    <a:lnTo>
                      <a:pt x="14155" y="11987"/>
                    </a:lnTo>
                    <a:lnTo>
                      <a:pt x="12845" y="12224"/>
                    </a:lnTo>
                    <a:lnTo>
                      <a:pt x="12355" y="12343"/>
                    </a:lnTo>
                    <a:lnTo>
                      <a:pt x="12109" y="12580"/>
                    </a:lnTo>
                    <a:lnTo>
                      <a:pt x="11782" y="13055"/>
                    </a:lnTo>
                    <a:lnTo>
                      <a:pt x="11782" y="13530"/>
                    </a:lnTo>
                    <a:lnTo>
                      <a:pt x="11700" y="13886"/>
                    </a:lnTo>
                    <a:lnTo>
                      <a:pt x="11945" y="14242"/>
                    </a:lnTo>
                    <a:lnTo>
                      <a:pt x="12600" y="14479"/>
                    </a:lnTo>
                    <a:lnTo>
                      <a:pt x="13418" y="14598"/>
                    </a:lnTo>
                    <a:lnTo>
                      <a:pt x="13909" y="14598"/>
                    </a:lnTo>
                    <a:lnTo>
                      <a:pt x="14236" y="14479"/>
                    </a:lnTo>
                    <a:lnTo>
                      <a:pt x="14727" y="14360"/>
                    </a:lnTo>
                    <a:lnTo>
                      <a:pt x="15382" y="14123"/>
                    </a:lnTo>
                    <a:lnTo>
                      <a:pt x="15873" y="13886"/>
                    </a:lnTo>
                    <a:lnTo>
                      <a:pt x="16364" y="13767"/>
                    </a:lnTo>
                    <a:lnTo>
                      <a:pt x="16691" y="12343"/>
                    </a:lnTo>
                    <a:lnTo>
                      <a:pt x="16936" y="11868"/>
                    </a:lnTo>
                    <a:lnTo>
                      <a:pt x="16936" y="11393"/>
                    </a:lnTo>
                    <a:lnTo>
                      <a:pt x="16773" y="11037"/>
                    </a:lnTo>
                    <a:lnTo>
                      <a:pt x="15791" y="10800"/>
                    </a:lnTo>
                    <a:lnTo>
                      <a:pt x="15136" y="10681"/>
                    </a:lnTo>
                    <a:lnTo>
                      <a:pt x="14155" y="10444"/>
                    </a:lnTo>
                    <a:lnTo>
                      <a:pt x="13009" y="10325"/>
                    </a:lnTo>
                    <a:lnTo>
                      <a:pt x="12027" y="10207"/>
                    </a:lnTo>
                    <a:lnTo>
                      <a:pt x="10718" y="10207"/>
                    </a:lnTo>
                    <a:lnTo>
                      <a:pt x="9736" y="10444"/>
                    </a:lnTo>
                    <a:lnTo>
                      <a:pt x="8755" y="10919"/>
                    </a:lnTo>
                    <a:lnTo>
                      <a:pt x="8509" y="11275"/>
                    </a:lnTo>
                    <a:lnTo>
                      <a:pt x="8427" y="11631"/>
                    </a:lnTo>
                    <a:lnTo>
                      <a:pt x="9245" y="12105"/>
                    </a:lnTo>
                    <a:lnTo>
                      <a:pt x="9900" y="12343"/>
                    </a:lnTo>
                    <a:lnTo>
                      <a:pt x="10391" y="12462"/>
                    </a:lnTo>
                    <a:lnTo>
                      <a:pt x="11045" y="12105"/>
                    </a:lnTo>
                    <a:lnTo>
                      <a:pt x="11373" y="11749"/>
                    </a:lnTo>
                    <a:lnTo>
                      <a:pt x="11700" y="11275"/>
                    </a:lnTo>
                    <a:lnTo>
                      <a:pt x="11864" y="10563"/>
                    </a:lnTo>
                    <a:lnTo>
                      <a:pt x="12355" y="9851"/>
                    </a:lnTo>
                    <a:lnTo>
                      <a:pt x="12682" y="8426"/>
                    </a:lnTo>
                    <a:lnTo>
                      <a:pt x="12764" y="7714"/>
                    </a:lnTo>
                    <a:lnTo>
                      <a:pt x="12764" y="7240"/>
                    </a:lnTo>
                    <a:lnTo>
                      <a:pt x="12600" y="6884"/>
                    </a:lnTo>
                    <a:lnTo>
                      <a:pt x="12109" y="6646"/>
                    </a:lnTo>
                    <a:lnTo>
                      <a:pt x="11618" y="6527"/>
                    </a:lnTo>
                    <a:lnTo>
                      <a:pt x="10964" y="6409"/>
                    </a:lnTo>
                    <a:lnTo>
                      <a:pt x="10473" y="6290"/>
                    </a:lnTo>
                    <a:lnTo>
                      <a:pt x="9818" y="6290"/>
                    </a:lnTo>
                    <a:lnTo>
                      <a:pt x="9164" y="6171"/>
                    </a:lnTo>
                    <a:lnTo>
                      <a:pt x="7527" y="6171"/>
                    </a:lnTo>
                    <a:lnTo>
                      <a:pt x="6545" y="6409"/>
                    </a:lnTo>
                    <a:lnTo>
                      <a:pt x="6300" y="6765"/>
                    </a:lnTo>
                    <a:lnTo>
                      <a:pt x="6218" y="7121"/>
                    </a:lnTo>
                    <a:lnTo>
                      <a:pt x="6136" y="7596"/>
                    </a:lnTo>
                    <a:lnTo>
                      <a:pt x="6382" y="8070"/>
                    </a:lnTo>
                    <a:lnTo>
                      <a:pt x="6873" y="8308"/>
                    </a:lnTo>
                    <a:lnTo>
                      <a:pt x="7691" y="8426"/>
                    </a:lnTo>
                    <a:lnTo>
                      <a:pt x="8345" y="8545"/>
                    </a:lnTo>
                    <a:lnTo>
                      <a:pt x="8836" y="8664"/>
                    </a:lnTo>
                    <a:lnTo>
                      <a:pt x="9491" y="8664"/>
                    </a:lnTo>
                    <a:lnTo>
                      <a:pt x="11455" y="8308"/>
                    </a:lnTo>
                    <a:lnTo>
                      <a:pt x="12764" y="7833"/>
                    </a:lnTo>
                    <a:lnTo>
                      <a:pt x="12927" y="7121"/>
                    </a:lnTo>
                    <a:lnTo>
                      <a:pt x="13091" y="6646"/>
                    </a:lnTo>
                    <a:lnTo>
                      <a:pt x="13091" y="6171"/>
                    </a:lnTo>
                    <a:lnTo>
                      <a:pt x="13009" y="5459"/>
                    </a:lnTo>
                    <a:lnTo>
                      <a:pt x="12845" y="4747"/>
                    </a:lnTo>
                    <a:lnTo>
                      <a:pt x="12355" y="4035"/>
                    </a:lnTo>
                    <a:lnTo>
                      <a:pt x="11700" y="3798"/>
                    </a:lnTo>
                    <a:lnTo>
                      <a:pt x="11455" y="3560"/>
                    </a:lnTo>
                    <a:lnTo>
                      <a:pt x="10964" y="3442"/>
                    </a:lnTo>
                    <a:lnTo>
                      <a:pt x="9327" y="3204"/>
                    </a:lnTo>
                    <a:lnTo>
                      <a:pt x="8345" y="2967"/>
                    </a:lnTo>
                    <a:lnTo>
                      <a:pt x="6873" y="2967"/>
                    </a:lnTo>
                    <a:lnTo>
                      <a:pt x="6545" y="3204"/>
                    </a:lnTo>
                    <a:lnTo>
                      <a:pt x="6055" y="3323"/>
                    </a:lnTo>
                    <a:lnTo>
                      <a:pt x="5809" y="3679"/>
                    </a:lnTo>
                    <a:lnTo>
                      <a:pt x="5809" y="4035"/>
                    </a:lnTo>
                    <a:lnTo>
                      <a:pt x="5727" y="4510"/>
                    </a:lnTo>
                    <a:lnTo>
                      <a:pt x="6055" y="4985"/>
                    </a:lnTo>
                    <a:lnTo>
                      <a:pt x="6545" y="5103"/>
                    </a:lnTo>
                    <a:lnTo>
                      <a:pt x="8100" y="5103"/>
                    </a:lnTo>
                    <a:lnTo>
                      <a:pt x="8755" y="4985"/>
                    </a:lnTo>
                    <a:lnTo>
                      <a:pt x="9082" y="4866"/>
                    </a:lnTo>
                    <a:lnTo>
                      <a:pt x="9409" y="4629"/>
                    </a:lnTo>
                    <a:lnTo>
                      <a:pt x="9655" y="4391"/>
                    </a:lnTo>
                    <a:lnTo>
                      <a:pt x="9818" y="3916"/>
                    </a:lnTo>
                    <a:lnTo>
                      <a:pt x="9982" y="3560"/>
                    </a:lnTo>
                    <a:lnTo>
                      <a:pt x="9982" y="2848"/>
                    </a:lnTo>
                    <a:lnTo>
                      <a:pt x="9818" y="2492"/>
                    </a:lnTo>
                    <a:lnTo>
                      <a:pt x="9573" y="2136"/>
                    </a:lnTo>
                    <a:lnTo>
                      <a:pt x="9409" y="1780"/>
                    </a:lnTo>
                    <a:lnTo>
                      <a:pt x="9164" y="1543"/>
                    </a:lnTo>
                    <a:lnTo>
                      <a:pt x="8918" y="1424"/>
                    </a:lnTo>
                    <a:lnTo>
                      <a:pt x="8673" y="1187"/>
                    </a:lnTo>
                    <a:lnTo>
                      <a:pt x="8427" y="1187"/>
                    </a:lnTo>
                    <a:lnTo>
                      <a:pt x="8182" y="1068"/>
                    </a:lnTo>
                    <a:lnTo>
                      <a:pt x="7936" y="1068"/>
                    </a:lnTo>
                    <a:lnTo>
                      <a:pt x="7691" y="949"/>
                    </a:lnTo>
                  </a:path>
                </a:pathLst>
              </a:custGeom>
              <a:noFill/>
              <a:ln w="50800" cap="rnd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  <p:sp>
            <p:nvSpPr>
              <p:cNvPr id="331" name="Line"/>
              <p:cNvSpPr/>
              <p:nvPr/>
            </p:nvSpPr>
            <p:spPr>
              <a:xfrm>
                <a:off x="30770" y="49763"/>
                <a:ext cx="491274" cy="9206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38" h="21600" extrusionOk="0">
                    <a:moveTo>
                      <a:pt x="14621" y="0"/>
                    </a:moveTo>
                    <a:cubicBezTo>
                      <a:pt x="10257" y="803"/>
                      <a:pt x="12549" y="486"/>
                      <a:pt x="7744" y="876"/>
                    </a:cubicBezTo>
                    <a:cubicBezTo>
                      <a:pt x="5275" y="1338"/>
                      <a:pt x="3468" y="1581"/>
                      <a:pt x="1396" y="2335"/>
                    </a:cubicBezTo>
                    <a:cubicBezTo>
                      <a:pt x="1132" y="2773"/>
                      <a:pt x="250" y="3649"/>
                      <a:pt x="1396" y="4086"/>
                    </a:cubicBezTo>
                    <a:cubicBezTo>
                      <a:pt x="2322" y="4451"/>
                      <a:pt x="3512" y="4476"/>
                      <a:pt x="4570" y="4670"/>
                    </a:cubicBezTo>
                    <a:cubicBezTo>
                      <a:pt x="8670" y="5424"/>
                      <a:pt x="11579" y="5619"/>
                      <a:pt x="16208" y="5838"/>
                    </a:cubicBezTo>
                    <a:cubicBezTo>
                      <a:pt x="16737" y="5789"/>
                      <a:pt x="20219" y="5838"/>
                      <a:pt x="19381" y="4670"/>
                    </a:cubicBezTo>
                    <a:cubicBezTo>
                      <a:pt x="18985" y="4135"/>
                      <a:pt x="14665" y="3503"/>
                      <a:pt x="14621" y="3503"/>
                    </a:cubicBezTo>
                    <a:cubicBezTo>
                      <a:pt x="14092" y="3405"/>
                      <a:pt x="13563" y="3308"/>
                      <a:pt x="13034" y="3211"/>
                    </a:cubicBezTo>
                    <a:cubicBezTo>
                      <a:pt x="12505" y="3114"/>
                      <a:pt x="11447" y="2919"/>
                      <a:pt x="11447" y="2919"/>
                    </a:cubicBezTo>
                    <a:cubicBezTo>
                      <a:pt x="9154" y="3016"/>
                      <a:pt x="6862" y="3065"/>
                      <a:pt x="4570" y="3211"/>
                    </a:cubicBezTo>
                    <a:cubicBezTo>
                      <a:pt x="1925" y="3405"/>
                      <a:pt x="1572" y="5084"/>
                      <a:pt x="338" y="6130"/>
                    </a:cubicBezTo>
                    <a:cubicBezTo>
                      <a:pt x="514" y="6714"/>
                      <a:pt x="559" y="8270"/>
                      <a:pt x="1925" y="8757"/>
                    </a:cubicBezTo>
                    <a:cubicBezTo>
                      <a:pt x="1925" y="8757"/>
                      <a:pt x="5892" y="9486"/>
                      <a:pt x="6686" y="9632"/>
                    </a:cubicBezTo>
                    <a:cubicBezTo>
                      <a:pt x="7215" y="9730"/>
                      <a:pt x="8273" y="9924"/>
                      <a:pt x="8273" y="9924"/>
                    </a:cubicBezTo>
                    <a:cubicBezTo>
                      <a:pt x="11623" y="9827"/>
                      <a:pt x="15017" y="9876"/>
                      <a:pt x="18323" y="9632"/>
                    </a:cubicBezTo>
                    <a:cubicBezTo>
                      <a:pt x="20087" y="9486"/>
                      <a:pt x="20351" y="8830"/>
                      <a:pt x="19381" y="8173"/>
                    </a:cubicBezTo>
                    <a:cubicBezTo>
                      <a:pt x="18985" y="7905"/>
                      <a:pt x="18323" y="7784"/>
                      <a:pt x="17794" y="7589"/>
                    </a:cubicBezTo>
                    <a:cubicBezTo>
                      <a:pt x="13739" y="7686"/>
                      <a:pt x="9683" y="7711"/>
                      <a:pt x="5628" y="7881"/>
                    </a:cubicBezTo>
                    <a:cubicBezTo>
                      <a:pt x="5055" y="7905"/>
                      <a:pt x="4438" y="7954"/>
                      <a:pt x="4041" y="8173"/>
                    </a:cubicBezTo>
                    <a:cubicBezTo>
                      <a:pt x="3203" y="8635"/>
                      <a:pt x="3115" y="9389"/>
                      <a:pt x="2454" y="9924"/>
                    </a:cubicBezTo>
                    <a:cubicBezTo>
                      <a:pt x="3203" y="11992"/>
                      <a:pt x="2719" y="10922"/>
                      <a:pt x="4041" y="13135"/>
                    </a:cubicBezTo>
                    <a:cubicBezTo>
                      <a:pt x="4217" y="13427"/>
                      <a:pt x="5143" y="13281"/>
                      <a:pt x="5628" y="13427"/>
                    </a:cubicBezTo>
                    <a:cubicBezTo>
                      <a:pt x="6730" y="13768"/>
                      <a:pt x="7612" y="14376"/>
                      <a:pt x="8802" y="14595"/>
                    </a:cubicBezTo>
                    <a:cubicBezTo>
                      <a:pt x="9860" y="14789"/>
                      <a:pt x="11976" y="15178"/>
                      <a:pt x="11976" y="15178"/>
                    </a:cubicBezTo>
                    <a:cubicBezTo>
                      <a:pt x="15370" y="14959"/>
                      <a:pt x="17794" y="15470"/>
                      <a:pt x="18852" y="13719"/>
                    </a:cubicBezTo>
                    <a:cubicBezTo>
                      <a:pt x="18676" y="13427"/>
                      <a:pt x="18764" y="13014"/>
                      <a:pt x="18323" y="12843"/>
                    </a:cubicBezTo>
                    <a:cubicBezTo>
                      <a:pt x="16384" y="12065"/>
                      <a:pt x="10918" y="12041"/>
                      <a:pt x="9331" y="11968"/>
                    </a:cubicBezTo>
                    <a:cubicBezTo>
                      <a:pt x="5011" y="12186"/>
                      <a:pt x="3512" y="11968"/>
                      <a:pt x="338" y="13135"/>
                    </a:cubicBezTo>
                    <a:cubicBezTo>
                      <a:pt x="-103" y="13865"/>
                      <a:pt x="-279" y="15422"/>
                      <a:pt x="867" y="16054"/>
                    </a:cubicBezTo>
                    <a:cubicBezTo>
                      <a:pt x="1264" y="16273"/>
                      <a:pt x="1969" y="16200"/>
                      <a:pt x="2454" y="16346"/>
                    </a:cubicBezTo>
                    <a:cubicBezTo>
                      <a:pt x="4041" y="16784"/>
                      <a:pt x="5584" y="17416"/>
                      <a:pt x="7215" y="17805"/>
                    </a:cubicBezTo>
                    <a:cubicBezTo>
                      <a:pt x="8758" y="18170"/>
                      <a:pt x="10389" y="18389"/>
                      <a:pt x="11976" y="18681"/>
                    </a:cubicBezTo>
                    <a:cubicBezTo>
                      <a:pt x="12505" y="18778"/>
                      <a:pt x="13563" y="18973"/>
                      <a:pt x="13563" y="18973"/>
                    </a:cubicBezTo>
                    <a:cubicBezTo>
                      <a:pt x="14973" y="18876"/>
                      <a:pt x="16472" y="18973"/>
                      <a:pt x="17794" y="18681"/>
                    </a:cubicBezTo>
                    <a:cubicBezTo>
                      <a:pt x="21321" y="17903"/>
                      <a:pt x="16472" y="17076"/>
                      <a:pt x="15679" y="16930"/>
                    </a:cubicBezTo>
                    <a:cubicBezTo>
                      <a:pt x="10741" y="17149"/>
                      <a:pt x="9110" y="16832"/>
                      <a:pt x="5628" y="18097"/>
                    </a:cubicBezTo>
                    <a:cubicBezTo>
                      <a:pt x="4217" y="20408"/>
                      <a:pt x="4570" y="19241"/>
                      <a:pt x="4570" y="21600"/>
                    </a:cubicBezTo>
                  </a:path>
                </a:pathLst>
              </a:custGeom>
              <a:noFill/>
              <a:ln w="57150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  <p:sp>
            <p:nvSpPr>
              <p:cNvPr id="332" name="Line"/>
              <p:cNvSpPr/>
              <p:nvPr/>
            </p:nvSpPr>
            <p:spPr>
              <a:xfrm>
                <a:off x="573505" y="149289"/>
                <a:ext cx="677780" cy="7091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519" y="15032"/>
                      <a:pt x="415" y="18063"/>
                      <a:pt x="415" y="12505"/>
                    </a:cubicBezTo>
                    <a:lnTo>
                      <a:pt x="4985" y="16674"/>
                    </a:lnTo>
                    <a:lnTo>
                      <a:pt x="4985" y="7579"/>
                    </a:lnTo>
                    <a:lnTo>
                      <a:pt x="9969" y="12126"/>
                    </a:lnTo>
                    <a:lnTo>
                      <a:pt x="9969" y="4547"/>
                    </a:lnTo>
                    <a:lnTo>
                      <a:pt x="16615" y="7579"/>
                    </a:lnTo>
                    <a:lnTo>
                      <a:pt x="14954" y="0"/>
                    </a:lnTo>
                    <a:lnTo>
                      <a:pt x="21600" y="3032"/>
                    </a:lnTo>
                  </a:path>
                </a:pathLst>
              </a:custGeom>
              <a:noFill/>
              <a:ln w="57150" cap="flat">
                <a:solidFill>
                  <a:srgbClr val="00CC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337" name="Group"/>
            <p:cNvGrpSpPr/>
            <p:nvPr/>
          </p:nvGrpSpPr>
          <p:grpSpPr>
            <a:xfrm>
              <a:off x="1459831" y="0"/>
              <a:ext cx="1511492" cy="1243513"/>
              <a:chOff x="0" y="0"/>
              <a:chExt cx="1511491" cy="1243512"/>
            </a:xfrm>
          </p:grpSpPr>
          <p:sp>
            <p:nvSpPr>
              <p:cNvPr id="334" name="Line"/>
              <p:cNvSpPr/>
              <p:nvPr/>
            </p:nvSpPr>
            <p:spPr>
              <a:xfrm>
                <a:off x="0" y="0"/>
                <a:ext cx="1511492" cy="1243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09" y="0"/>
                    </a:moveTo>
                    <a:lnTo>
                      <a:pt x="12764" y="237"/>
                    </a:lnTo>
                    <a:lnTo>
                      <a:pt x="12436" y="237"/>
                    </a:lnTo>
                    <a:lnTo>
                      <a:pt x="11945" y="119"/>
                    </a:lnTo>
                    <a:lnTo>
                      <a:pt x="11209" y="119"/>
                    </a:lnTo>
                    <a:lnTo>
                      <a:pt x="10964" y="0"/>
                    </a:lnTo>
                    <a:lnTo>
                      <a:pt x="8591" y="0"/>
                    </a:lnTo>
                    <a:lnTo>
                      <a:pt x="8100" y="119"/>
                    </a:lnTo>
                    <a:lnTo>
                      <a:pt x="6136" y="119"/>
                    </a:lnTo>
                    <a:lnTo>
                      <a:pt x="5645" y="237"/>
                    </a:lnTo>
                    <a:lnTo>
                      <a:pt x="4009" y="237"/>
                    </a:lnTo>
                    <a:lnTo>
                      <a:pt x="3518" y="356"/>
                    </a:lnTo>
                    <a:lnTo>
                      <a:pt x="2700" y="475"/>
                    </a:lnTo>
                    <a:lnTo>
                      <a:pt x="2209" y="593"/>
                    </a:lnTo>
                    <a:lnTo>
                      <a:pt x="1227" y="949"/>
                    </a:lnTo>
                    <a:lnTo>
                      <a:pt x="900" y="1305"/>
                    </a:lnTo>
                    <a:lnTo>
                      <a:pt x="327" y="2136"/>
                    </a:lnTo>
                    <a:lnTo>
                      <a:pt x="164" y="2848"/>
                    </a:lnTo>
                    <a:lnTo>
                      <a:pt x="82" y="3323"/>
                    </a:lnTo>
                    <a:lnTo>
                      <a:pt x="0" y="4035"/>
                    </a:lnTo>
                    <a:lnTo>
                      <a:pt x="0" y="13055"/>
                    </a:lnTo>
                    <a:lnTo>
                      <a:pt x="82" y="13411"/>
                    </a:lnTo>
                    <a:lnTo>
                      <a:pt x="164" y="13886"/>
                    </a:lnTo>
                    <a:lnTo>
                      <a:pt x="327" y="14360"/>
                    </a:lnTo>
                    <a:lnTo>
                      <a:pt x="409" y="14716"/>
                    </a:lnTo>
                    <a:lnTo>
                      <a:pt x="655" y="14954"/>
                    </a:lnTo>
                    <a:lnTo>
                      <a:pt x="736" y="15666"/>
                    </a:lnTo>
                    <a:lnTo>
                      <a:pt x="900" y="16378"/>
                    </a:lnTo>
                    <a:lnTo>
                      <a:pt x="1882" y="18277"/>
                    </a:lnTo>
                    <a:lnTo>
                      <a:pt x="2127" y="18514"/>
                    </a:lnTo>
                    <a:lnTo>
                      <a:pt x="2455" y="18989"/>
                    </a:lnTo>
                    <a:lnTo>
                      <a:pt x="2945" y="19226"/>
                    </a:lnTo>
                    <a:lnTo>
                      <a:pt x="3436" y="19345"/>
                    </a:lnTo>
                    <a:lnTo>
                      <a:pt x="4255" y="19701"/>
                    </a:lnTo>
                    <a:lnTo>
                      <a:pt x="4745" y="19938"/>
                    </a:lnTo>
                    <a:lnTo>
                      <a:pt x="5236" y="19938"/>
                    </a:lnTo>
                    <a:lnTo>
                      <a:pt x="5891" y="20057"/>
                    </a:lnTo>
                    <a:lnTo>
                      <a:pt x="6873" y="20057"/>
                    </a:lnTo>
                    <a:lnTo>
                      <a:pt x="7527" y="20176"/>
                    </a:lnTo>
                    <a:lnTo>
                      <a:pt x="8509" y="20176"/>
                    </a:lnTo>
                    <a:lnTo>
                      <a:pt x="9327" y="20413"/>
                    </a:lnTo>
                    <a:lnTo>
                      <a:pt x="10636" y="20651"/>
                    </a:lnTo>
                    <a:lnTo>
                      <a:pt x="11291" y="20888"/>
                    </a:lnTo>
                    <a:lnTo>
                      <a:pt x="11782" y="21125"/>
                    </a:lnTo>
                    <a:lnTo>
                      <a:pt x="12273" y="21244"/>
                    </a:lnTo>
                    <a:lnTo>
                      <a:pt x="12600" y="21363"/>
                    </a:lnTo>
                    <a:lnTo>
                      <a:pt x="13091" y="21481"/>
                    </a:lnTo>
                    <a:lnTo>
                      <a:pt x="13582" y="21481"/>
                    </a:lnTo>
                    <a:lnTo>
                      <a:pt x="14236" y="21600"/>
                    </a:lnTo>
                    <a:lnTo>
                      <a:pt x="15873" y="21600"/>
                    </a:lnTo>
                    <a:lnTo>
                      <a:pt x="16855" y="21481"/>
                    </a:lnTo>
                    <a:lnTo>
                      <a:pt x="17673" y="21363"/>
                    </a:lnTo>
                    <a:lnTo>
                      <a:pt x="18327" y="21244"/>
                    </a:lnTo>
                    <a:lnTo>
                      <a:pt x="18573" y="21125"/>
                    </a:lnTo>
                    <a:lnTo>
                      <a:pt x="19227" y="20888"/>
                    </a:lnTo>
                    <a:lnTo>
                      <a:pt x="19882" y="20176"/>
                    </a:lnTo>
                    <a:lnTo>
                      <a:pt x="20373" y="19938"/>
                    </a:lnTo>
                    <a:lnTo>
                      <a:pt x="20864" y="19226"/>
                    </a:lnTo>
                    <a:lnTo>
                      <a:pt x="21355" y="18277"/>
                    </a:lnTo>
                    <a:lnTo>
                      <a:pt x="21436" y="17090"/>
                    </a:lnTo>
                    <a:lnTo>
                      <a:pt x="21518" y="16378"/>
                    </a:lnTo>
                    <a:lnTo>
                      <a:pt x="21600" y="15429"/>
                    </a:lnTo>
                    <a:lnTo>
                      <a:pt x="21600" y="12580"/>
                    </a:lnTo>
                    <a:lnTo>
                      <a:pt x="21518" y="11631"/>
                    </a:lnTo>
                    <a:lnTo>
                      <a:pt x="21518" y="10681"/>
                    </a:lnTo>
                    <a:lnTo>
                      <a:pt x="21436" y="9732"/>
                    </a:lnTo>
                    <a:lnTo>
                      <a:pt x="21273" y="8545"/>
                    </a:lnTo>
                    <a:lnTo>
                      <a:pt x="21109" y="7596"/>
                    </a:lnTo>
                    <a:lnTo>
                      <a:pt x="20782" y="6171"/>
                    </a:lnTo>
                    <a:lnTo>
                      <a:pt x="20291" y="5222"/>
                    </a:lnTo>
                    <a:lnTo>
                      <a:pt x="19309" y="3798"/>
                    </a:lnTo>
                    <a:lnTo>
                      <a:pt x="19145" y="2848"/>
                    </a:lnTo>
                    <a:lnTo>
                      <a:pt x="18818" y="2374"/>
                    </a:lnTo>
                    <a:lnTo>
                      <a:pt x="18164" y="2018"/>
                    </a:lnTo>
                    <a:lnTo>
                      <a:pt x="17918" y="1662"/>
                    </a:lnTo>
                    <a:lnTo>
                      <a:pt x="17591" y="1424"/>
                    </a:lnTo>
                    <a:lnTo>
                      <a:pt x="16936" y="1068"/>
                    </a:lnTo>
                    <a:lnTo>
                      <a:pt x="16445" y="949"/>
                    </a:lnTo>
                    <a:lnTo>
                      <a:pt x="15627" y="593"/>
                    </a:lnTo>
                    <a:lnTo>
                      <a:pt x="14973" y="475"/>
                    </a:lnTo>
                    <a:lnTo>
                      <a:pt x="14645" y="356"/>
                    </a:lnTo>
                    <a:lnTo>
                      <a:pt x="14400" y="237"/>
                    </a:lnTo>
                    <a:lnTo>
                      <a:pt x="14155" y="237"/>
                    </a:lnTo>
                    <a:lnTo>
                      <a:pt x="13909" y="119"/>
                    </a:lnTo>
                    <a:lnTo>
                      <a:pt x="12927" y="119"/>
                    </a:lnTo>
                    <a:lnTo>
                      <a:pt x="12682" y="356"/>
                    </a:lnTo>
                    <a:lnTo>
                      <a:pt x="12191" y="475"/>
                    </a:lnTo>
                    <a:lnTo>
                      <a:pt x="11455" y="831"/>
                    </a:lnTo>
                    <a:lnTo>
                      <a:pt x="11209" y="1068"/>
                    </a:lnTo>
                    <a:lnTo>
                      <a:pt x="10964" y="1187"/>
                    </a:lnTo>
                    <a:lnTo>
                      <a:pt x="10636" y="1305"/>
                    </a:lnTo>
                    <a:lnTo>
                      <a:pt x="10145" y="1305"/>
                    </a:lnTo>
                    <a:lnTo>
                      <a:pt x="9900" y="1187"/>
                    </a:lnTo>
                    <a:lnTo>
                      <a:pt x="9245" y="1068"/>
                    </a:lnTo>
                    <a:lnTo>
                      <a:pt x="8918" y="1068"/>
                    </a:lnTo>
                    <a:lnTo>
                      <a:pt x="8100" y="949"/>
                    </a:lnTo>
                    <a:lnTo>
                      <a:pt x="4827" y="949"/>
                    </a:lnTo>
                    <a:lnTo>
                      <a:pt x="4173" y="1068"/>
                    </a:lnTo>
                    <a:lnTo>
                      <a:pt x="3518" y="1068"/>
                    </a:lnTo>
                    <a:lnTo>
                      <a:pt x="2536" y="1305"/>
                    </a:lnTo>
                    <a:lnTo>
                      <a:pt x="1882" y="1424"/>
                    </a:lnTo>
                    <a:lnTo>
                      <a:pt x="1636" y="1424"/>
                    </a:lnTo>
                    <a:lnTo>
                      <a:pt x="1391" y="1780"/>
                    </a:lnTo>
                    <a:lnTo>
                      <a:pt x="1391" y="3323"/>
                    </a:lnTo>
                    <a:lnTo>
                      <a:pt x="1555" y="3679"/>
                    </a:lnTo>
                    <a:lnTo>
                      <a:pt x="1800" y="3916"/>
                    </a:lnTo>
                    <a:lnTo>
                      <a:pt x="3109" y="4391"/>
                    </a:lnTo>
                    <a:lnTo>
                      <a:pt x="5073" y="4747"/>
                    </a:lnTo>
                    <a:lnTo>
                      <a:pt x="5891" y="4866"/>
                    </a:lnTo>
                    <a:lnTo>
                      <a:pt x="6218" y="4866"/>
                    </a:lnTo>
                    <a:lnTo>
                      <a:pt x="6873" y="4629"/>
                    </a:lnTo>
                    <a:lnTo>
                      <a:pt x="7118" y="4273"/>
                    </a:lnTo>
                    <a:lnTo>
                      <a:pt x="7118" y="3916"/>
                    </a:lnTo>
                    <a:lnTo>
                      <a:pt x="6873" y="3679"/>
                    </a:lnTo>
                    <a:lnTo>
                      <a:pt x="6627" y="3679"/>
                    </a:lnTo>
                    <a:lnTo>
                      <a:pt x="6382" y="3560"/>
                    </a:lnTo>
                    <a:lnTo>
                      <a:pt x="6055" y="3442"/>
                    </a:lnTo>
                    <a:lnTo>
                      <a:pt x="5400" y="3323"/>
                    </a:lnTo>
                    <a:lnTo>
                      <a:pt x="4745" y="3323"/>
                    </a:lnTo>
                    <a:lnTo>
                      <a:pt x="4091" y="3204"/>
                    </a:lnTo>
                    <a:lnTo>
                      <a:pt x="1718" y="3204"/>
                    </a:lnTo>
                    <a:lnTo>
                      <a:pt x="1391" y="3442"/>
                    </a:lnTo>
                    <a:lnTo>
                      <a:pt x="1145" y="3916"/>
                    </a:lnTo>
                    <a:lnTo>
                      <a:pt x="982" y="4273"/>
                    </a:lnTo>
                    <a:lnTo>
                      <a:pt x="982" y="5578"/>
                    </a:lnTo>
                    <a:lnTo>
                      <a:pt x="1145" y="6527"/>
                    </a:lnTo>
                    <a:lnTo>
                      <a:pt x="1227" y="7240"/>
                    </a:lnTo>
                    <a:lnTo>
                      <a:pt x="1555" y="7596"/>
                    </a:lnTo>
                    <a:lnTo>
                      <a:pt x="2864" y="8070"/>
                    </a:lnTo>
                    <a:lnTo>
                      <a:pt x="3682" y="8189"/>
                    </a:lnTo>
                    <a:lnTo>
                      <a:pt x="4336" y="8308"/>
                    </a:lnTo>
                    <a:lnTo>
                      <a:pt x="6218" y="8308"/>
                    </a:lnTo>
                    <a:lnTo>
                      <a:pt x="6545" y="8189"/>
                    </a:lnTo>
                    <a:lnTo>
                      <a:pt x="7527" y="7952"/>
                    </a:lnTo>
                    <a:lnTo>
                      <a:pt x="7773" y="7714"/>
                    </a:lnTo>
                    <a:lnTo>
                      <a:pt x="7773" y="7358"/>
                    </a:lnTo>
                    <a:lnTo>
                      <a:pt x="7445" y="7121"/>
                    </a:lnTo>
                    <a:lnTo>
                      <a:pt x="7200" y="6884"/>
                    </a:lnTo>
                    <a:lnTo>
                      <a:pt x="5891" y="6646"/>
                    </a:lnTo>
                    <a:lnTo>
                      <a:pt x="5400" y="6527"/>
                    </a:lnTo>
                    <a:lnTo>
                      <a:pt x="2127" y="6527"/>
                    </a:lnTo>
                    <a:lnTo>
                      <a:pt x="1882" y="6646"/>
                    </a:lnTo>
                    <a:lnTo>
                      <a:pt x="1636" y="6884"/>
                    </a:lnTo>
                    <a:lnTo>
                      <a:pt x="1391" y="7240"/>
                    </a:lnTo>
                    <a:lnTo>
                      <a:pt x="1227" y="7596"/>
                    </a:lnTo>
                    <a:lnTo>
                      <a:pt x="1145" y="7952"/>
                    </a:lnTo>
                    <a:lnTo>
                      <a:pt x="1145" y="8426"/>
                    </a:lnTo>
                    <a:lnTo>
                      <a:pt x="1309" y="8782"/>
                    </a:lnTo>
                    <a:lnTo>
                      <a:pt x="1391" y="9138"/>
                    </a:lnTo>
                    <a:lnTo>
                      <a:pt x="1555" y="9613"/>
                    </a:lnTo>
                    <a:lnTo>
                      <a:pt x="2864" y="11512"/>
                    </a:lnTo>
                    <a:lnTo>
                      <a:pt x="3845" y="11987"/>
                    </a:lnTo>
                    <a:lnTo>
                      <a:pt x="4336" y="12105"/>
                    </a:lnTo>
                    <a:lnTo>
                      <a:pt x="5236" y="12105"/>
                    </a:lnTo>
                    <a:lnTo>
                      <a:pt x="5891" y="11987"/>
                    </a:lnTo>
                    <a:lnTo>
                      <a:pt x="6218" y="11868"/>
                    </a:lnTo>
                    <a:lnTo>
                      <a:pt x="6464" y="11631"/>
                    </a:lnTo>
                    <a:lnTo>
                      <a:pt x="6791" y="11393"/>
                    </a:lnTo>
                    <a:lnTo>
                      <a:pt x="6873" y="11037"/>
                    </a:lnTo>
                    <a:lnTo>
                      <a:pt x="7036" y="10681"/>
                    </a:lnTo>
                    <a:lnTo>
                      <a:pt x="6955" y="10325"/>
                    </a:lnTo>
                    <a:lnTo>
                      <a:pt x="6627" y="10088"/>
                    </a:lnTo>
                    <a:lnTo>
                      <a:pt x="1391" y="10088"/>
                    </a:lnTo>
                    <a:lnTo>
                      <a:pt x="1064" y="10207"/>
                    </a:lnTo>
                    <a:lnTo>
                      <a:pt x="818" y="10444"/>
                    </a:lnTo>
                    <a:lnTo>
                      <a:pt x="573" y="10800"/>
                    </a:lnTo>
                    <a:lnTo>
                      <a:pt x="491" y="11156"/>
                    </a:lnTo>
                    <a:lnTo>
                      <a:pt x="409" y="11631"/>
                    </a:lnTo>
                    <a:lnTo>
                      <a:pt x="409" y="11987"/>
                    </a:lnTo>
                    <a:lnTo>
                      <a:pt x="573" y="12343"/>
                    </a:lnTo>
                    <a:lnTo>
                      <a:pt x="818" y="12699"/>
                    </a:lnTo>
                    <a:lnTo>
                      <a:pt x="1064" y="13174"/>
                    </a:lnTo>
                    <a:lnTo>
                      <a:pt x="1555" y="13411"/>
                    </a:lnTo>
                    <a:lnTo>
                      <a:pt x="2209" y="13648"/>
                    </a:lnTo>
                    <a:lnTo>
                      <a:pt x="3191" y="14716"/>
                    </a:lnTo>
                    <a:lnTo>
                      <a:pt x="3682" y="14835"/>
                    </a:lnTo>
                    <a:lnTo>
                      <a:pt x="6627" y="14835"/>
                    </a:lnTo>
                    <a:lnTo>
                      <a:pt x="6873" y="14598"/>
                    </a:lnTo>
                    <a:lnTo>
                      <a:pt x="7036" y="14123"/>
                    </a:lnTo>
                    <a:lnTo>
                      <a:pt x="6955" y="13648"/>
                    </a:lnTo>
                    <a:lnTo>
                      <a:pt x="6709" y="13530"/>
                    </a:lnTo>
                    <a:lnTo>
                      <a:pt x="3436" y="13530"/>
                    </a:lnTo>
                    <a:lnTo>
                      <a:pt x="2782" y="13767"/>
                    </a:lnTo>
                    <a:lnTo>
                      <a:pt x="2536" y="13886"/>
                    </a:lnTo>
                    <a:lnTo>
                      <a:pt x="2291" y="14123"/>
                    </a:lnTo>
                    <a:lnTo>
                      <a:pt x="2127" y="14479"/>
                    </a:lnTo>
                    <a:lnTo>
                      <a:pt x="1882" y="14835"/>
                    </a:lnTo>
                    <a:lnTo>
                      <a:pt x="1718" y="15547"/>
                    </a:lnTo>
                    <a:lnTo>
                      <a:pt x="1718" y="16615"/>
                    </a:lnTo>
                    <a:lnTo>
                      <a:pt x="1800" y="16971"/>
                    </a:lnTo>
                    <a:lnTo>
                      <a:pt x="2045" y="17209"/>
                    </a:lnTo>
                    <a:lnTo>
                      <a:pt x="2700" y="17565"/>
                    </a:lnTo>
                    <a:lnTo>
                      <a:pt x="3682" y="17802"/>
                    </a:lnTo>
                    <a:lnTo>
                      <a:pt x="4336" y="17921"/>
                    </a:lnTo>
                    <a:lnTo>
                      <a:pt x="4909" y="17921"/>
                    </a:lnTo>
                    <a:lnTo>
                      <a:pt x="5236" y="17802"/>
                    </a:lnTo>
                    <a:lnTo>
                      <a:pt x="5482" y="17684"/>
                    </a:lnTo>
                    <a:lnTo>
                      <a:pt x="6300" y="17684"/>
                    </a:lnTo>
                    <a:lnTo>
                      <a:pt x="6873" y="17565"/>
                    </a:lnTo>
                    <a:lnTo>
                      <a:pt x="7118" y="17565"/>
                    </a:lnTo>
                    <a:lnTo>
                      <a:pt x="7445" y="17209"/>
                    </a:lnTo>
                    <a:lnTo>
                      <a:pt x="7691" y="16734"/>
                    </a:lnTo>
                    <a:lnTo>
                      <a:pt x="7855" y="16378"/>
                    </a:lnTo>
                    <a:lnTo>
                      <a:pt x="7936" y="15666"/>
                    </a:lnTo>
                    <a:lnTo>
                      <a:pt x="8100" y="15191"/>
                    </a:lnTo>
                    <a:lnTo>
                      <a:pt x="8100" y="9732"/>
                    </a:lnTo>
                    <a:lnTo>
                      <a:pt x="8182" y="10207"/>
                    </a:lnTo>
                    <a:lnTo>
                      <a:pt x="8264" y="10563"/>
                    </a:lnTo>
                    <a:lnTo>
                      <a:pt x="8509" y="10800"/>
                    </a:lnTo>
                    <a:lnTo>
                      <a:pt x="9082" y="11631"/>
                    </a:lnTo>
                    <a:lnTo>
                      <a:pt x="9327" y="11868"/>
                    </a:lnTo>
                    <a:lnTo>
                      <a:pt x="9900" y="12818"/>
                    </a:lnTo>
                    <a:lnTo>
                      <a:pt x="10391" y="13055"/>
                    </a:lnTo>
                    <a:lnTo>
                      <a:pt x="10473" y="12105"/>
                    </a:lnTo>
                    <a:lnTo>
                      <a:pt x="10555" y="10919"/>
                    </a:lnTo>
                    <a:lnTo>
                      <a:pt x="10555" y="8070"/>
                    </a:lnTo>
                    <a:lnTo>
                      <a:pt x="10391" y="7714"/>
                    </a:lnTo>
                    <a:lnTo>
                      <a:pt x="10309" y="7358"/>
                    </a:lnTo>
                    <a:lnTo>
                      <a:pt x="10555" y="7833"/>
                    </a:lnTo>
                    <a:lnTo>
                      <a:pt x="10800" y="8070"/>
                    </a:lnTo>
                    <a:lnTo>
                      <a:pt x="11127" y="8426"/>
                    </a:lnTo>
                    <a:lnTo>
                      <a:pt x="11455" y="8901"/>
                    </a:lnTo>
                    <a:lnTo>
                      <a:pt x="11945" y="9138"/>
                    </a:lnTo>
                    <a:lnTo>
                      <a:pt x="12191" y="9495"/>
                    </a:lnTo>
                    <a:lnTo>
                      <a:pt x="12518" y="9732"/>
                    </a:lnTo>
                    <a:lnTo>
                      <a:pt x="13009" y="10207"/>
                    </a:lnTo>
                    <a:lnTo>
                      <a:pt x="12927" y="9020"/>
                    </a:lnTo>
                    <a:lnTo>
                      <a:pt x="12845" y="8070"/>
                    </a:lnTo>
                    <a:lnTo>
                      <a:pt x="12845" y="7121"/>
                    </a:lnTo>
                    <a:lnTo>
                      <a:pt x="12682" y="6765"/>
                    </a:lnTo>
                    <a:lnTo>
                      <a:pt x="12682" y="6409"/>
                    </a:lnTo>
                    <a:lnTo>
                      <a:pt x="12600" y="5459"/>
                    </a:lnTo>
                    <a:lnTo>
                      <a:pt x="12518" y="5103"/>
                    </a:lnTo>
                    <a:lnTo>
                      <a:pt x="13009" y="5578"/>
                    </a:lnTo>
                    <a:lnTo>
                      <a:pt x="13664" y="6053"/>
                    </a:lnTo>
                    <a:lnTo>
                      <a:pt x="14155" y="6290"/>
                    </a:lnTo>
                    <a:lnTo>
                      <a:pt x="14809" y="6527"/>
                    </a:lnTo>
                    <a:lnTo>
                      <a:pt x="15791" y="7477"/>
                    </a:lnTo>
                    <a:lnTo>
                      <a:pt x="15873" y="7121"/>
                    </a:lnTo>
                    <a:lnTo>
                      <a:pt x="15709" y="6171"/>
                    </a:lnTo>
                    <a:lnTo>
                      <a:pt x="15627" y="5459"/>
                    </a:lnTo>
                    <a:lnTo>
                      <a:pt x="15464" y="4985"/>
                    </a:lnTo>
                    <a:lnTo>
                      <a:pt x="15382" y="4629"/>
                    </a:lnTo>
                    <a:lnTo>
                      <a:pt x="15218" y="4154"/>
                    </a:lnTo>
                    <a:lnTo>
                      <a:pt x="15136" y="3679"/>
                    </a:lnTo>
                    <a:lnTo>
                      <a:pt x="14973" y="3204"/>
                    </a:lnTo>
                    <a:lnTo>
                      <a:pt x="14891" y="2848"/>
                    </a:lnTo>
                    <a:lnTo>
                      <a:pt x="15136" y="2967"/>
                    </a:lnTo>
                    <a:lnTo>
                      <a:pt x="16118" y="3204"/>
                    </a:lnTo>
                    <a:lnTo>
                      <a:pt x="16773" y="3560"/>
                    </a:lnTo>
                    <a:lnTo>
                      <a:pt x="17100" y="3679"/>
                    </a:lnTo>
                    <a:lnTo>
                      <a:pt x="17755" y="4035"/>
                    </a:lnTo>
                    <a:lnTo>
                      <a:pt x="18245" y="4273"/>
                    </a:lnTo>
                    <a:lnTo>
                      <a:pt x="18491" y="4510"/>
                    </a:lnTo>
                    <a:lnTo>
                      <a:pt x="18736" y="5697"/>
                    </a:lnTo>
                    <a:lnTo>
                      <a:pt x="18900" y="6409"/>
                    </a:lnTo>
                    <a:lnTo>
                      <a:pt x="18982" y="7121"/>
                    </a:lnTo>
                    <a:lnTo>
                      <a:pt x="19064" y="8070"/>
                    </a:lnTo>
                    <a:lnTo>
                      <a:pt x="19064" y="9969"/>
                    </a:lnTo>
                    <a:lnTo>
                      <a:pt x="18900" y="10444"/>
                    </a:lnTo>
                    <a:lnTo>
                      <a:pt x="18736" y="11868"/>
                    </a:lnTo>
                    <a:lnTo>
                      <a:pt x="18491" y="12343"/>
                    </a:lnTo>
                    <a:lnTo>
                      <a:pt x="18327" y="12818"/>
                    </a:lnTo>
                    <a:lnTo>
                      <a:pt x="18082" y="11631"/>
                    </a:lnTo>
                    <a:lnTo>
                      <a:pt x="17591" y="10919"/>
                    </a:lnTo>
                    <a:lnTo>
                      <a:pt x="17509" y="10207"/>
                    </a:lnTo>
                    <a:lnTo>
                      <a:pt x="17182" y="9732"/>
                    </a:lnTo>
                    <a:lnTo>
                      <a:pt x="16936" y="9495"/>
                    </a:lnTo>
                    <a:lnTo>
                      <a:pt x="16364" y="9495"/>
                    </a:lnTo>
                    <a:lnTo>
                      <a:pt x="15382" y="10207"/>
                    </a:lnTo>
                    <a:lnTo>
                      <a:pt x="15300" y="10919"/>
                    </a:lnTo>
                    <a:lnTo>
                      <a:pt x="15055" y="11868"/>
                    </a:lnTo>
                    <a:lnTo>
                      <a:pt x="14973" y="12580"/>
                    </a:lnTo>
                    <a:lnTo>
                      <a:pt x="14809" y="12936"/>
                    </a:lnTo>
                    <a:lnTo>
                      <a:pt x="14809" y="13292"/>
                    </a:lnTo>
                    <a:lnTo>
                      <a:pt x="15136" y="13767"/>
                    </a:lnTo>
                    <a:lnTo>
                      <a:pt x="15382" y="14004"/>
                    </a:lnTo>
                    <a:lnTo>
                      <a:pt x="15627" y="13767"/>
                    </a:lnTo>
                    <a:lnTo>
                      <a:pt x="15873" y="12818"/>
                    </a:lnTo>
                    <a:lnTo>
                      <a:pt x="15873" y="12343"/>
                    </a:lnTo>
                    <a:lnTo>
                      <a:pt x="15709" y="11868"/>
                    </a:lnTo>
                    <a:lnTo>
                      <a:pt x="15464" y="11631"/>
                    </a:lnTo>
                    <a:lnTo>
                      <a:pt x="15218" y="11512"/>
                    </a:lnTo>
                    <a:lnTo>
                      <a:pt x="14727" y="11512"/>
                    </a:lnTo>
                    <a:lnTo>
                      <a:pt x="14236" y="11749"/>
                    </a:lnTo>
                    <a:lnTo>
                      <a:pt x="13909" y="11868"/>
                    </a:lnTo>
                    <a:lnTo>
                      <a:pt x="13418" y="11987"/>
                    </a:lnTo>
                    <a:lnTo>
                      <a:pt x="12764" y="12462"/>
                    </a:lnTo>
                    <a:lnTo>
                      <a:pt x="12518" y="12818"/>
                    </a:lnTo>
                    <a:lnTo>
                      <a:pt x="12355" y="13530"/>
                    </a:lnTo>
                    <a:lnTo>
                      <a:pt x="12273" y="14004"/>
                    </a:lnTo>
                    <a:lnTo>
                      <a:pt x="12273" y="14716"/>
                    </a:lnTo>
                    <a:lnTo>
                      <a:pt x="12518" y="14954"/>
                    </a:lnTo>
                    <a:lnTo>
                      <a:pt x="13009" y="15191"/>
                    </a:lnTo>
                    <a:lnTo>
                      <a:pt x="13255" y="14835"/>
                    </a:lnTo>
                    <a:lnTo>
                      <a:pt x="13418" y="14479"/>
                    </a:lnTo>
                    <a:lnTo>
                      <a:pt x="13418" y="14123"/>
                    </a:lnTo>
                    <a:lnTo>
                      <a:pt x="13255" y="13767"/>
                    </a:lnTo>
                    <a:lnTo>
                      <a:pt x="13009" y="13411"/>
                    </a:lnTo>
                    <a:lnTo>
                      <a:pt x="12682" y="13292"/>
                    </a:lnTo>
                    <a:lnTo>
                      <a:pt x="12355" y="13411"/>
                    </a:lnTo>
                    <a:lnTo>
                      <a:pt x="12027" y="13648"/>
                    </a:lnTo>
                    <a:lnTo>
                      <a:pt x="11536" y="14123"/>
                    </a:lnTo>
                    <a:lnTo>
                      <a:pt x="11291" y="14479"/>
                    </a:lnTo>
                    <a:lnTo>
                      <a:pt x="11045" y="14954"/>
                    </a:lnTo>
                    <a:lnTo>
                      <a:pt x="10882" y="15310"/>
                    </a:lnTo>
                    <a:lnTo>
                      <a:pt x="10718" y="15785"/>
                    </a:lnTo>
                    <a:lnTo>
                      <a:pt x="10636" y="16615"/>
                    </a:lnTo>
                    <a:lnTo>
                      <a:pt x="10636" y="16971"/>
                    </a:lnTo>
                    <a:lnTo>
                      <a:pt x="10882" y="17327"/>
                    </a:lnTo>
                    <a:lnTo>
                      <a:pt x="11209" y="17446"/>
                    </a:lnTo>
                    <a:lnTo>
                      <a:pt x="11455" y="17446"/>
                    </a:lnTo>
                    <a:lnTo>
                      <a:pt x="11700" y="17209"/>
                    </a:lnTo>
                    <a:lnTo>
                      <a:pt x="11864" y="16853"/>
                    </a:lnTo>
                    <a:lnTo>
                      <a:pt x="11864" y="16378"/>
                    </a:lnTo>
                    <a:lnTo>
                      <a:pt x="11700" y="16022"/>
                    </a:lnTo>
                    <a:lnTo>
                      <a:pt x="11455" y="15785"/>
                    </a:lnTo>
                    <a:lnTo>
                      <a:pt x="11209" y="15666"/>
                    </a:lnTo>
                    <a:lnTo>
                      <a:pt x="10555" y="15666"/>
                    </a:lnTo>
                    <a:lnTo>
                      <a:pt x="10064" y="15547"/>
                    </a:lnTo>
                    <a:lnTo>
                      <a:pt x="9245" y="15547"/>
                    </a:lnTo>
                    <a:lnTo>
                      <a:pt x="8918" y="15666"/>
                    </a:lnTo>
                    <a:lnTo>
                      <a:pt x="8427" y="15785"/>
                    </a:lnTo>
                    <a:lnTo>
                      <a:pt x="8182" y="15903"/>
                    </a:lnTo>
                    <a:lnTo>
                      <a:pt x="7936" y="16141"/>
                    </a:lnTo>
                    <a:lnTo>
                      <a:pt x="7773" y="16497"/>
                    </a:lnTo>
                    <a:lnTo>
                      <a:pt x="7773" y="16853"/>
                    </a:lnTo>
                    <a:lnTo>
                      <a:pt x="7691" y="17209"/>
                    </a:lnTo>
                    <a:lnTo>
                      <a:pt x="7691" y="17921"/>
                    </a:lnTo>
                    <a:lnTo>
                      <a:pt x="7936" y="18396"/>
                    </a:lnTo>
                    <a:lnTo>
                      <a:pt x="8182" y="18633"/>
                    </a:lnTo>
                    <a:lnTo>
                      <a:pt x="8509" y="18989"/>
                    </a:lnTo>
                    <a:lnTo>
                      <a:pt x="8836" y="19226"/>
                    </a:lnTo>
                    <a:lnTo>
                      <a:pt x="9164" y="19345"/>
                    </a:lnTo>
                    <a:lnTo>
                      <a:pt x="12518" y="19345"/>
                    </a:lnTo>
                    <a:lnTo>
                      <a:pt x="13009" y="18870"/>
                    </a:lnTo>
                    <a:lnTo>
                      <a:pt x="13255" y="18514"/>
                    </a:lnTo>
                    <a:lnTo>
                      <a:pt x="13500" y="18277"/>
                    </a:lnTo>
                    <a:lnTo>
                      <a:pt x="13664" y="17921"/>
                    </a:lnTo>
                    <a:lnTo>
                      <a:pt x="13909" y="17684"/>
                    </a:lnTo>
                    <a:lnTo>
                      <a:pt x="14236" y="17446"/>
                    </a:lnTo>
                    <a:lnTo>
                      <a:pt x="14564" y="17090"/>
                    </a:lnTo>
                    <a:lnTo>
                      <a:pt x="14891" y="16853"/>
                    </a:lnTo>
                    <a:lnTo>
                      <a:pt x="15136" y="16853"/>
                    </a:lnTo>
                    <a:lnTo>
                      <a:pt x="15382" y="16971"/>
                    </a:lnTo>
                    <a:lnTo>
                      <a:pt x="15627" y="17327"/>
                    </a:lnTo>
                    <a:lnTo>
                      <a:pt x="15873" y="18396"/>
                    </a:lnTo>
                    <a:lnTo>
                      <a:pt x="16118" y="18633"/>
                    </a:lnTo>
                    <a:lnTo>
                      <a:pt x="16691" y="18989"/>
                    </a:lnTo>
                    <a:lnTo>
                      <a:pt x="17673" y="19345"/>
                    </a:lnTo>
                    <a:lnTo>
                      <a:pt x="18655" y="19345"/>
                    </a:lnTo>
                    <a:lnTo>
                      <a:pt x="18982" y="19226"/>
                    </a:lnTo>
                    <a:lnTo>
                      <a:pt x="19473" y="19108"/>
                    </a:lnTo>
                    <a:lnTo>
                      <a:pt x="19800" y="18633"/>
                    </a:lnTo>
                    <a:lnTo>
                      <a:pt x="19882" y="17921"/>
                    </a:lnTo>
                    <a:lnTo>
                      <a:pt x="20045" y="17446"/>
                    </a:lnTo>
                    <a:lnTo>
                      <a:pt x="20045" y="16497"/>
                    </a:lnTo>
                    <a:lnTo>
                      <a:pt x="19964" y="16141"/>
                    </a:lnTo>
                    <a:lnTo>
                      <a:pt x="19473" y="15666"/>
                    </a:lnTo>
                    <a:lnTo>
                      <a:pt x="17018" y="15666"/>
                    </a:lnTo>
                    <a:lnTo>
                      <a:pt x="16527" y="15785"/>
                    </a:lnTo>
                    <a:lnTo>
                      <a:pt x="15873" y="15903"/>
                    </a:lnTo>
                    <a:lnTo>
                      <a:pt x="15382" y="16022"/>
                    </a:lnTo>
                    <a:lnTo>
                      <a:pt x="15055" y="16259"/>
                    </a:lnTo>
                    <a:lnTo>
                      <a:pt x="14891" y="16615"/>
                    </a:lnTo>
                    <a:lnTo>
                      <a:pt x="14809" y="16971"/>
                    </a:lnTo>
                    <a:lnTo>
                      <a:pt x="15136" y="17327"/>
                    </a:lnTo>
                    <a:lnTo>
                      <a:pt x="15955" y="17565"/>
                    </a:lnTo>
                    <a:lnTo>
                      <a:pt x="16200" y="17684"/>
                    </a:lnTo>
                    <a:lnTo>
                      <a:pt x="16855" y="17446"/>
                    </a:lnTo>
                    <a:lnTo>
                      <a:pt x="17836" y="16971"/>
                    </a:lnTo>
                    <a:lnTo>
                      <a:pt x="18982" y="15310"/>
                    </a:lnTo>
                    <a:lnTo>
                      <a:pt x="19145" y="14598"/>
                    </a:lnTo>
                    <a:lnTo>
                      <a:pt x="19309" y="13174"/>
                    </a:lnTo>
                    <a:lnTo>
                      <a:pt x="19309" y="12462"/>
                    </a:lnTo>
                    <a:lnTo>
                      <a:pt x="19064" y="12105"/>
                    </a:lnTo>
                    <a:lnTo>
                      <a:pt x="18573" y="11987"/>
                    </a:lnTo>
                    <a:lnTo>
                      <a:pt x="17755" y="11868"/>
                    </a:lnTo>
                    <a:lnTo>
                      <a:pt x="17100" y="11749"/>
                    </a:lnTo>
                    <a:lnTo>
                      <a:pt x="14809" y="11749"/>
                    </a:lnTo>
                    <a:lnTo>
                      <a:pt x="14155" y="11987"/>
                    </a:lnTo>
                    <a:lnTo>
                      <a:pt x="12845" y="12224"/>
                    </a:lnTo>
                    <a:lnTo>
                      <a:pt x="12355" y="12343"/>
                    </a:lnTo>
                    <a:lnTo>
                      <a:pt x="12109" y="12580"/>
                    </a:lnTo>
                    <a:lnTo>
                      <a:pt x="11782" y="13055"/>
                    </a:lnTo>
                    <a:lnTo>
                      <a:pt x="11782" y="13530"/>
                    </a:lnTo>
                    <a:lnTo>
                      <a:pt x="11700" y="13886"/>
                    </a:lnTo>
                    <a:lnTo>
                      <a:pt x="11945" y="14242"/>
                    </a:lnTo>
                    <a:lnTo>
                      <a:pt x="12600" y="14479"/>
                    </a:lnTo>
                    <a:lnTo>
                      <a:pt x="13418" y="14598"/>
                    </a:lnTo>
                    <a:lnTo>
                      <a:pt x="13909" y="14598"/>
                    </a:lnTo>
                    <a:lnTo>
                      <a:pt x="14236" y="14479"/>
                    </a:lnTo>
                    <a:lnTo>
                      <a:pt x="14727" y="14360"/>
                    </a:lnTo>
                    <a:lnTo>
                      <a:pt x="15382" y="14123"/>
                    </a:lnTo>
                    <a:lnTo>
                      <a:pt x="15873" y="13886"/>
                    </a:lnTo>
                    <a:lnTo>
                      <a:pt x="16364" y="13767"/>
                    </a:lnTo>
                    <a:lnTo>
                      <a:pt x="16691" y="12343"/>
                    </a:lnTo>
                    <a:lnTo>
                      <a:pt x="16936" y="11868"/>
                    </a:lnTo>
                    <a:lnTo>
                      <a:pt x="16936" y="11393"/>
                    </a:lnTo>
                    <a:lnTo>
                      <a:pt x="16773" y="11037"/>
                    </a:lnTo>
                    <a:lnTo>
                      <a:pt x="15791" y="10800"/>
                    </a:lnTo>
                    <a:lnTo>
                      <a:pt x="15136" y="10681"/>
                    </a:lnTo>
                    <a:lnTo>
                      <a:pt x="14155" y="10444"/>
                    </a:lnTo>
                    <a:lnTo>
                      <a:pt x="13009" y="10325"/>
                    </a:lnTo>
                    <a:lnTo>
                      <a:pt x="12027" y="10207"/>
                    </a:lnTo>
                    <a:lnTo>
                      <a:pt x="10718" y="10207"/>
                    </a:lnTo>
                    <a:lnTo>
                      <a:pt x="9736" y="10444"/>
                    </a:lnTo>
                    <a:lnTo>
                      <a:pt x="8755" y="10919"/>
                    </a:lnTo>
                    <a:lnTo>
                      <a:pt x="8509" y="11275"/>
                    </a:lnTo>
                    <a:lnTo>
                      <a:pt x="8427" y="11631"/>
                    </a:lnTo>
                    <a:lnTo>
                      <a:pt x="9245" y="12105"/>
                    </a:lnTo>
                    <a:lnTo>
                      <a:pt x="9900" y="12343"/>
                    </a:lnTo>
                    <a:lnTo>
                      <a:pt x="10391" y="12462"/>
                    </a:lnTo>
                    <a:lnTo>
                      <a:pt x="11045" y="12105"/>
                    </a:lnTo>
                    <a:lnTo>
                      <a:pt x="11373" y="11749"/>
                    </a:lnTo>
                    <a:lnTo>
                      <a:pt x="11700" y="11275"/>
                    </a:lnTo>
                    <a:lnTo>
                      <a:pt x="11864" y="10563"/>
                    </a:lnTo>
                    <a:lnTo>
                      <a:pt x="12355" y="9851"/>
                    </a:lnTo>
                    <a:lnTo>
                      <a:pt x="12682" y="8426"/>
                    </a:lnTo>
                    <a:lnTo>
                      <a:pt x="12764" y="7714"/>
                    </a:lnTo>
                    <a:lnTo>
                      <a:pt x="12764" y="7240"/>
                    </a:lnTo>
                    <a:lnTo>
                      <a:pt x="12600" y="6884"/>
                    </a:lnTo>
                    <a:lnTo>
                      <a:pt x="12109" y="6646"/>
                    </a:lnTo>
                    <a:lnTo>
                      <a:pt x="11618" y="6527"/>
                    </a:lnTo>
                    <a:lnTo>
                      <a:pt x="10964" y="6409"/>
                    </a:lnTo>
                    <a:lnTo>
                      <a:pt x="10473" y="6290"/>
                    </a:lnTo>
                    <a:lnTo>
                      <a:pt x="9818" y="6290"/>
                    </a:lnTo>
                    <a:lnTo>
                      <a:pt x="9164" y="6171"/>
                    </a:lnTo>
                    <a:lnTo>
                      <a:pt x="7527" y="6171"/>
                    </a:lnTo>
                    <a:lnTo>
                      <a:pt x="6545" y="6409"/>
                    </a:lnTo>
                    <a:lnTo>
                      <a:pt x="6300" y="6765"/>
                    </a:lnTo>
                    <a:lnTo>
                      <a:pt x="6218" y="7121"/>
                    </a:lnTo>
                    <a:lnTo>
                      <a:pt x="6136" y="7596"/>
                    </a:lnTo>
                    <a:lnTo>
                      <a:pt x="6382" y="8070"/>
                    </a:lnTo>
                    <a:lnTo>
                      <a:pt x="6873" y="8308"/>
                    </a:lnTo>
                    <a:lnTo>
                      <a:pt x="7691" y="8426"/>
                    </a:lnTo>
                    <a:lnTo>
                      <a:pt x="8345" y="8545"/>
                    </a:lnTo>
                    <a:lnTo>
                      <a:pt x="8836" y="8664"/>
                    </a:lnTo>
                    <a:lnTo>
                      <a:pt x="9491" y="8664"/>
                    </a:lnTo>
                    <a:lnTo>
                      <a:pt x="11455" y="8308"/>
                    </a:lnTo>
                    <a:lnTo>
                      <a:pt x="12764" y="7833"/>
                    </a:lnTo>
                    <a:lnTo>
                      <a:pt x="12927" y="7121"/>
                    </a:lnTo>
                    <a:lnTo>
                      <a:pt x="13091" y="6646"/>
                    </a:lnTo>
                    <a:lnTo>
                      <a:pt x="13091" y="6171"/>
                    </a:lnTo>
                    <a:lnTo>
                      <a:pt x="13009" y="5459"/>
                    </a:lnTo>
                    <a:lnTo>
                      <a:pt x="12845" y="4747"/>
                    </a:lnTo>
                    <a:lnTo>
                      <a:pt x="12355" y="4035"/>
                    </a:lnTo>
                    <a:lnTo>
                      <a:pt x="11700" y="3798"/>
                    </a:lnTo>
                    <a:lnTo>
                      <a:pt x="11455" y="3560"/>
                    </a:lnTo>
                    <a:lnTo>
                      <a:pt x="10964" y="3442"/>
                    </a:lnTo>
                    <a:lnTo>
                      <a:pt x="9327" y="3204"/>
                    </a:lnTo>
                    <a:lnTo>
                      <a:pt x="8345" y="2967"/>
                    </a:lnTo>
                    <a:lnTo>
                      <a:pt x="6873" y="2967"/>
                    </a:lnTo>
                    <a:lnTo>
                      <a:pt x="6545" y="3204"/>
                    </a:lnTo>
                    <a:lnTo>
                      <a:pt x="6055" y="3323"/>
                    </a:lnTo>
                    <a:lnTo>
                      <a:pt x="5809" y="3679"/>
                    </a:lnTo>
                    <a:lnTo>
                      <a:pt x="5809" y="4035"/>
                    </a:lnTo>
                    <a:lnTo>
                      <a:pt x="5727" y="4510"/>
                    </a:lnTo>
                    <a:lnTo>
                      <a:pt x="6055" y="4985"/>
                    </a:lnTo>
                    <a:lnTo>
                      <a:pt x="6545" y="5103"/>
                    </a:lnTo>
                    <a:lnTo>
                      <a:pt x="8100" y="5103"/>
                    </a:lnTo>
                    <a:lnTo>
                      <a:pt x="8755" y="4985"/>
                    </a:lnTo>
                    <a:lnTo>
                      <a:pt x="9082" y="4866"/>
                    </a:lnTo>
                    <a:lnTo>
                      <a:pt x="9409" y="4629"/>
                    </a:lnTo>
                    <a:lnTo>
                      <a:pt x="9655" y="4391"/>
                    </a:lnTo>
                    <a:lnTo>
                      <a:pt x="9818" y="3916"/>
                    </a:lnTo>
                    <a:lnTo>
                      <a:pt x="9982" y="3560"/>
                    </a:lnTo>
                    <a:lnTo>
                      <a:pt x="9982" y="2848"/>
                    </a:lnTo>
                    <a:lnTo>
                      <a:pt x="9818" y="2492"/>
                    </a:lnTo>
                    <a:lnTo>
                      <a:pt x="9573" y="2136"/>
                    </a:lnTo>
                    <a:lnTo>
                      <a:pt x="9409" y="1780"/>
                    </a:lnTo>
                    <a:lnTo>
                      <a:pt x="9164" y="1543"/>
                    </a:lnTo>
                    <a:lnTo>
                      <a:pt x="8918" y="1424"/>
                    </a:lnTo>
                    <a:lnTo>
                      <a:pt x="8673" y="1187"/>
                    </a:lnTo>
                    <a:lnTo>
                      <a:pt x="8427" y="1187"/>
                    </a:lnTo>
                    <a:lnTo>
                      <a:pt x="8182" y="1068"/>
                    </a:lnTo>
                    <a:lnTo>
                      <a:pt x="7936" y="1068"/>
                    </a:lnTo>
                    <a:lnTo>
                      <a:pt x="7691" y="949"/>
                    </a:lnTo>
                  </a:path>
                </a:pathLst>
              </a:custGeom>
              <a:noFill/>
              <a:ln w="50800" cap="rnd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  <p:sp>
            <p:nvSpPr>
              <p:cNvPr id="335" name="Line"/>
              <p:cNvSpPr/>
              <p:nvPr/>
            </p:nvSpPr>
            <p:spPr>
              <a:xfrm>
                <a:off x="30770" y="49763"/>
                <a:ext cx="491274" cy="9206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38" h="21600" extrusionOk="0">
                    <a:moveTo>
                      <a:pt x="14621" y="0"/>
                    </a:moveTo>
                    <a:cubicBezTo>
                      <a:pt x="10257" y="803"/>
                      <a:pt x="12549" y="486"/>
                      <a:pt x="7744" y="876"/>
                    </a:cubicBezTo>
                    <a:cubicBezTo>
                      <a:pt x="5275" y="1338"/>
                      <a:pt x="3468" y="1581"/>
                      <a:pt x="1396" y="2335"/>
                    </a:cubicBezTo>
                    <a:cubicBezTo>
                      <a:pt x="1132" y="2773"/>
                      <a:pt x="250" y="3649"/>
                      <a:pt x="1396" y="4086"/>
                    </a:cubicBezTo>
                    <a:cubicBezTo>
                      <a:pt x="2322" y="4451"/>
                      <a:pt x="3512" y="4476"/>
                      <a:pt x="4570" y="4670"/>
                    </a:cubicBezTo>
                    <a:cubicBezTo>
                      <a:pt x="8670" y="5424"/>
                      <a:pt x="11579" y="5619"/>
                      <a:pt x="16208" y="5838"/>
                    </a:cubicBezTo>
                    <a:cubicBezTo>
                      <a:pt x="16737" y="5789"/>
                      <a:pt x="20219" y="5838"/>
                      <a:pt x="19381" y="4670"/>
                    </a:cubicBezTo>
                    <a:cubicBezTo>
                      <a:pt x="18985" y="4135"/>
                      <a:pt x="14665" y="3503"/>
                      <a:pt x="14621" y="3503"/>
                    </a:cubicBezTo>
                    <a:cubicBezTo>
                      <a:pt x="14092" y="3405"/>
                      <a:pt x="13563" y="3308"/>
                      <a:pt x="13034" y="3211"/>
                    </a:cubicBezTo>
                    <a:cubicBezTo>
                      <a:pt x="12505" y="3114"/>
                      <a:pt x="11447" y="2919"/>
                      <a:pt x="11447" y="2919"/>
                    </a:cubicBezTo>
                    <a:cubicBezTo>
                      <a:pt x="9154" y="3016"/>
                      <a:pt x="6862" y="3065"/>
                      <a:pt x="4570" y="3211"/>
                    </a:cubicBezTo>
                    <a:cubicBezTo>
                      <a:pt x="1925" y="3405"/>
                      <a:pt x="1572" y="5084"/>
                      <a:pt x="338" y="6130"/>
                    </a:cubicBezTo>
                    <a:cubicBezTo>
                      <a:pt x="514" y="6714"/>
                      <a:pt x="559" y="8270"/>
                      <a:pt x="1925" y="8757"/>
                    </a:cubicBezTo>
                    <a:cubicBezTo>
                      <a:pt x="1925" y="8757"/>
                      <a:pt x="5892" y="9486"/>
                      <a:pt x="6686" y="9632"/>
                    </a:cubicBezTo>
                    <a:cubicBezTo>
                      <a:pt x="7215" y="9730"/>
                      <a:pt x="8273" y="9924"/>
                      <a:pt x="8273" y="9924"/>
                    </a:cubicBezTo>
                    <a:cubicBezTo>
                      <a:pt x="11623" y="9827"/>
                      <a:pt x="15017" y="9876"/>
                      <a:pt x="18323" y="9632"/>
                    </a:cubicBezTo>
                    <a:cubicBezTo>
                      <a:pt x="20087" y="9486"/>
                      <a:pt x="20351" y="8830"/>
                      <a:pt x="19381" y="8173"/>
                    </a:cubicBezTo>
                    <a:cubicBezTo>
                      <a:pt x="18985" y="7905"/>
                      <a:pt x="18323" y="7784"/>
                      <a:pt x="17794" y="7589"/>
                    </a:cubicBezTo>
                    <a:cubicBezTo>
                      <a:pt x="13739" y="7686"/>
                      <a:pt x="9683" y="7711"/>
                      <a:pt x="5628" y="7881"/>
                    </a:cubicBezTo>
                    <a:cubicBezTo>
                      <a:pt x="5055" y="7905"/>
                      <a:pt x="4438" y="7954"/>
                      <a:pt x="4041" y="8173"/>
                    </a:cubicBezTo>
                    <a:cubicBezTo>
                      <a:pt x="3203" y="8635"/>
                      <a:pt x="3115" y="9389"/>
                      <a:pt x="2454" y="9924"/>
                    </a:cubicBezTo>
                    <a:cubicBezTo>
                      <a:pt x="3203" y="11992"/>
                      <a:pt x="2719" y="10922"/>
                      <a:pt x="4041" y="13135"/>
                    </a:cubicBezTo>
                    <a:cubicBezTo>
                      <a:pt x="4217" y="13427"/>
                      <a:pt x="5143" y="13281"/>
                      <a:pt x="5628" y="13427"/>
                    </a:cubicBezTo>
                    <a:cubicBezTo>
                      <a:pt x="6730" y="13768"/>
                      <a:pt x="7612" y="14376"/>
                      <a:pt x="8802" y="14595"/>
                    </a:cubicBezTo>
                    <a:cubicBezTo>
                      <a:pt x="9860" y="14789"/>
                      <a:pt x="11976" y="15178"/>
                      <a:pt x="11976" y="15178"/>
                    </a:cubicBezTo>
                    <a:cubicBezTo>
                      <a:pt x="15370" y="14959"/>
                      <a:pt x="17794" y="15470"/>
                      <a:pt x="18852" y="13719"/>
                    </a:cubicBezTo>
                    <a:cubicBezTo>
                      <a:pt x="18676" y="13427"/>
                      <a:pt x="18764" y="13014"/>
                      <a:pt x="18323" y="12843"/>
                    </a:cubicBezTo>
                    <a:cubicBezTo>
                      <a:pt x="16384" y="12065"/>
                      <a:pt x="10918" y="12041"/>
                      <a:pt x="9331" y="11968"/>
                    </a:cubicBezTo>
                    <a:cubicBezTo>
                      <a:pt x="5011" y="12186"/>
                      <a:pt x="3512" y="11968"/>
                      <a:pt x="338" y="13135"/>
                    </a:cubicBezTo>
                    <a:cubicBezTo>
                      <a:pt x="-103" y="13865"/>
                      <a:pt x="-279" y="15422"/>
                      <a:pt x="867" y="16054"/>
                    </a:cubicBezTo>
                    <a:cubicBezTo>
                      <a:pt x="1264" y="16273"/>
                      <a:pt x="1969" y="16200"/>
                      <a:pt x="2454" y="16346"/>
                    </a:cubicBezTo>
                    <a:cubicBezTo>
                      <a:pt x="4041" y="16784"/>
                      <a:pt x="5584" y="17416"/>
                      <a:pt x="7215" y="17805"/>
                    </a:cubicBezTo>
                    <a:cubicBezTo>
                      <a:pt x="8758" y="18170"/>
                      <a:pt x="10389" y="18389"/>
                      <a:pt x="11976" y="18681"/>
                    </a:cubicBezTo>
                    <a:cubicBezTo>
                      <a:pt x="12505" y="18778"/>
                      <a:pt x="13563" y="18973"/>
                      <a:pt x="13563" y="18973"/>
                    </a:cubicBezTo>
                    <a:cubicBezTo>
                      <a:pt x="14973" y="18876"/>
                      <a:pt x="16472" y="18973"/>
                      <a:pt x="17794" y="18681"/>
                    </a:cubicBezTo>
                    <a:cubicBezTo>
                      <a:pt x="21321" y="17903"/>
                      <a:pt x="16472" y="17076"/>
                      <a:pt x="15679" y="16930"/>
                    </a:cubicBezTo>
                    <a:cubicBezTo>
                      <a:pt x="10741" y="17149"/>
                      <a:pt x="9110" y="16832"/>
                      <a:pt x="5628" y="18097"/>
                    </a:cubicBezTo>
                    <a:cubicBezTo>
                      <a:pt x="4217" y="20408"/>
                      <a:pt x="4570" y="19241"/>
                      <a:pt x="4570" y="21600"/>
                    </a:cubicBezTo>
                  </a:path>
                </a:pathLst>
              </a:custGeom>
              <a:noFill/>
              <a:ln w="57150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  <p:sp>
            <p:nvSpPr>
              <p:cNvPr id="336" name="Line"/>
              <p:cNvSpPr/>
              <p:nvPr/>
            </p:nvSpPr>
            <p:spPr>
              <a:xfrm>
                <a:off x="573505" y="149289"/>
                <a:ext cx="677780" cy="7091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519" y="15032"/>
                      <a:pt x="415" y="18063"/>
                      <a:pt x="415" y="12505"/>
                    </a:cubicBezTo>
                    <a:lnTo>
                      <a:pt x="4985" y="16674"/>
                    </a:lnTo>
                    <a:lnTo>
                      <a:pt x="4985" y="7579"/>
                    </a:lnTo>
                    <a:lnTo>
                      <a:pt x="9969" y="12126"/>
                    </a:lnTo>
                    <a:lnTo>
                      <a:pt x="9969" y="4547"/>
                    </a:lnTo>
                    <a:lnTo>
                      <a:pt x="16615" y="7579"/>
                    </a:lnTo>
                    <a:lnTo>
                      <a:pt x="14954" y="0"/>
                    </a:lnTo>
                    <a:lnTo>
                      <a:pt x="21600" y="3032"/>
                    </a:lnTo>
                  </a:path>
                </a:pathLst>
              </a:custGeom>
              <a:noFill/>
              <a:ln w="57150" cap="flat">
                <a:solidFill>
                  <a:srgbClr val="00CC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341" name="Group"/>
            <p:cNvGrpSpPr/>
            <p:nvPr/>
          </p:nvGrpSpPr>
          <p:grpSpPr>
            <a:xfrm>
              <a:off x="104273" y="49763"/>
              <a:ext cx="1511493" cy="1243513"/>
              <a:chOff x="0" y="0"/>
              <a:chExt cx="1511491" cy="1243512"/>
            </a:xfrm>
          </p:grpSpPr>
          <p:sp>
            <p:nvSpPr>
              <p:cNvPr id="338" name="Line"/>
              <p:cNvSpPr/>
              <p:nvPr/>
            </p:nvSpPr>
            <p:spPr>
              <a:xfrm>
                <a:off x="0" y="0"/>
                <a:ext cx="1511492" cy="1243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09" y="0"/>
                    </a:moveTo>
                    <a:lnTo>
                      <a:pt x="12764" y="237"/>
                    </a:lnTo>
                    <a:lnTo>
                      <a:pt x="12436" y="237"/>
                    </a:lnTo>
                    <a:lnTo>
                      <a:pt x="11945" y="119"/>
                    </a:lnTo>
                    <a:lnTo>
                      <a:pt x="11209" y="119"/>
                    </a:lnTo>
                    <a:lnTo>
                      <a:pt x="10964" y="0"/>
                    </a:lnTo>
                    <a:lnTo>
                      <a:pt x="8591" y="0"/>
                    </a:lnTo>
                    <a:lnTo>
                      <a:pt x="8100" y="119"/>
                    </a:lnTo>
                    <a:lnTo>
                      <a:pt x="6136" y="119"/>
                    </a:lnTo>
                    <a:lnTo>
                      <a:pt x="5645" y="237"/>
                    </a:lnTo>
                    <a:lnTo>
                      <a:pt x="4009" y="237"/>
                    </a:lnTo>
                    <a:lnTo>
                      <a:pt x="3518" y="356"/>
                    </a:lnTo>
                    <a:lnTo>
                      <a:pt x="2700" y="475"/>
                    </a:lnTo>
                    <a:lnTo>
                      <a:pt x="2209" y="593"/>
                    </a:lnTo>
                    <a:lnTo>
                      <a:pt x="1227" y="949"/>
                    </a:lnTo>
                    <a:lnTo>
                      <a:pt x="900" y="1305"/>
                    </a:lnTo>
                    <a:lnTo>
                      <a:pt x="327" y="2136"/>
                    </a:lnTo>
                    <a:lnTo>
                      <a:pt x="164" y="2848"/>
                    </a:lnTo>
                    <a:lnTo>
                      <a:pt x="82" y="3323"/>
                    </a:lnTo>
                    <a:lnTo>
                      <a:pt x="0" y="4035"/>
                    </a:lnTo>
                    <a:lnTo>
                      <a:pt x="0" y="13055"/>
                    </a:lnTo>
                    <a:lnTo>
                      <a:pt x="82" y="13411"/>
                    </a:lnTo>
                    <a:lnTo>
                      <a:pt x="164" y="13886"/>
                    </a:lnTo>
                    <a:lnTo>
                      <a:pt x="327" y="14360"/>
                    </a:lnTo>
                    <a:lnTo>
                      <a:pt x="409" y="14716"/>
                    </a:lnTo>
                    <a:lnTo>
                      <a:pt x="655" y="14954"/>
                    </a:lnTo>
                    <a:lnTo>
                      <a:pt x="736" y="15666"/>
                    </a:lnTo>
                    <a:lnTo>
                      <a:pt x="900" y="16378"/>
                    </a:lnTo>
                    <a:lnTo>
                      <a:pt x="1882" y="18277"/>
                    </a:lnTo>
                    <a:lnTo>
                      <a:pt x="2127" y="18514"/>
                    </a:lnTo>
                    <a:lnTo>
                      <a:pt x="2455" y="18989"/>
                    </a:lnTo>
                    <a:lnTo>
                      <a:pt x="2945" y="19226"/>
                    </a:lnTo>
                    <a:lnTo>
                      <a:pt x="3436" y="19345"/>
                    </a:lnTo>
                    <a:lnTo>
                      <a:pt x="4255" y="19701"/>
                    </a:lnTo>
                    <a:lnTo>
                      <a:pt x="4745" y="19938"/>
                    </a:lnTo>
                    <a:lnTo>
                      <a:pt x="5236" y="19938"/>
                    </a:lnTo>
                    <a:lnTo>
                      <a:pt x="5891" y="20057"/>
                    </a:lnTo>
                    <a:lnTo>
                      <a:pt x="6873" y="20057"/>
                    </a:lnTo>
                    <a:lnTo>
                      <a:pt x="7527" y="20176"/>
                    </a:lnTo>
                    <a:lnTo>
                      <a:pt x="8509" y="20176"/>
                    </a:lnTo>
                    <a:lnTo>
                      <a:pt x="9327" y="20413"/>
                    </a:lnTo>
                    <a:lnTo>
                      <a:pt x="10636" y="20651"/>
                    </a:lnTo>
                    <a:lnTo>
                      <a:pt x="11291" y="20888"/>
                    </a:lnTo>
                    <a:lnTo>
                      <a:pt x="11782" y="21125"/>
                    </a:lnTo>
                    <a:lnTo>
                      <a:pt x="12273" y="21244"/>
                    </a:lnTo>
                    <a:lnTo>
                      <a:pt x="12600" y="21363"/>
                    </a:lnTo>
                    <a:lnTo>
                      <a:pt x="13091" y="21481"/>
                    </a:lnTo>
                    <a:lnTo>
                      <a:pt x="13582" y="21481"/>
                    </a:lnTo>
                    <a:lnTo>
                      <a:pt x="14236" y="21600"/>
                    </a:lnTo>
                    <a:lnTo>
                      <a:pt x="15873" y="21600"/>
                    </a:lnTo>
                    <a:lnTo>
                      <a:pt x="16855" y="21481"/>
                    </a:lnTo>
                    <a:lnTo>
                      <a:pt x="17673" y="21363"/>
                    </a:lnTo>
                    <a:lnTo>
                      <a:pt x="18327" y="21244"/>
                    </a:lnTo>
                    <a:lnTo>
                      <a:pt x="18573" y="21125"/>
                    </a:lnTo>
                    <a:lnTo>
                      <a:pt x="19227" y="20888"/>
                    </a:lnTo>
                    <a:lnTo>
                      <a:pt x="19882" y="20176"/>
                    </a:lnTo>
                    <a:lnTo>
                      <a:pt x="20373" y="19938"/>
                    </a:lnTo>
                    <a:lnTo>
                      <a:pt x="20864" y="19226"/>
                    </a:lnTo>
                    <a:lnTo>
                      <a:pt x="21355" y="18277"/>
                    </a:lnTo>
                    <a:lnTo>
                      <a:pt x="21436" y="17090"/>
                    </a:lnTo>
                    <a:lnTo>
                      <a:pt x="21518" y="16378"/>
                    </a:lnTo>
                    <a:lnTo>
                      <a:pt x="21600" y="15429"/>
                    </a:lnTo>
                    <a:lnTo>
                      <a:pt x="21600" y="12580"/>
                    </a:lnTo>
                    <a:lnTo>
                      <a:pt x="21518" y="11631"/>
                    </a:lnTo>
                    <a:lnTo>
                      <a:pt x="21518" y="10681"/>
                    </a:lnTo>
                    <a:lnTo>
                      <a:pt x="21436" y="9732"/>
                    </a:lnTo>
                    <a:lnTo>
                      <a:pt x="21273" y="8545"/>
                    </a:lnTo>
                    <a:lnTo>
                      <a:pt x="21109" y="7596"/>
                    </a:lnTo>
                    <a:lnTo>
                      <a:pt x="20782" y="6171"/>
                    </a:lnTo>
                    <a:lnTo>
                      <a:pt x="20291" y="5222"/>
                    </a:lnTo>
                    <a:lnTo>
                      <a:pt x="19309" y="3798"/>
                    </a:lnTo>
                    <a:lnTo>
                      <a:pt x="19145" y="2848"/>
                    </a:lnTo>
                    <a:lnTo>
                      <a:pt x="18818" y="2374"/>
                    </a:lnTo>
                    <a:lnTo>
                      <a:pt x="18164" y="2018"/>
                    </a:lnTo>
                    <a:lnTo>
                      <a:pt x="17918" y="1662"/>
                    </a:lnTo>
                    <a:lnTo>
                      <a:pt x="17591" y="1424"/>
                    </a:lnTo>
                    <a:lnTo>
                      <a:pt x="16936" y="1068"/>
                    </a:lnTo>
                    <a:lnTo>
                      <a:pt x="16445" y="949"/>
                    </a:lnTo>
                    <a:lnTo>
                      <a:pt x="15627" y="593"/>
                    </a:lnTo>
                    <a:lnTo>
                      <a:pt x="14973" y="475"/>
                    </a:lnTo>
                    <a:lnTo>
                      <a:pt x="14645" y="356"/>
                    </a:lnTo>
                    <a:lnTo>
                      <a:pt x="14400" y="237"/>
                    </a:lnTo>
                    <a:lnTo>
                      <a:pt x="14155" y="237"/>
                    </a:lnTo>
                    <a:lnTo>
                      <a:pt x="13909" y="119"/>
                    </a:lnTo>
                    <a:lnTo>
                      <a:pt x="12927" y="119"/>
                    </a:lnTo>
                    <a:lnTo>
                      <a:pt x="12682" y="356"/>
                    </a:lnTo>
                    <a:lnTo>
                      <a:pt x="12191" y="475"/>
                    </a:lnTo>
                    <a:lnTo>
                      <a:pt x="11455" y="831"/>
                    </a:lnTo>
                    <a:lnTo>
                      <a:pt x="11209" y="1068"/>
                    </a:lnTo>
                    <a:lnTo>
                      <a:pt x="10964" y="1187"/>
                    </a:lnTo>
                    <a:lnTo>
                      <a:pt x="10636" y="1305"/>
                    </a:lnTo>
                    <a:lnTo>
                      <a:pt x="10145" y="1305"/>
                    </a:lnTo>
                    <a:lnTo>
                      <a:pt x="9900" y="1187"/>
                    </a:lnTo>
                    <a:lnTo>
                      <a:pt x="9245" y="1068"/>
                    </a:lnTo>
                    <a:lnTo>
                      <a:pt x="8918" y="1068"/>
                    </a:lnTo>
                    <a:lnTo>
                      <a:pt x="8100" y="949"/>
                    </a:lnTo>
                    <a:lnTo>
                      <a:pt x="4827" y="949"/>
                    </a:lnTo>
                    <a:lnTo>
                      <a:pt x="4173" y="1068"/>
                    </a:lnTo>
                    <a:lnTo>
                      <a:pt x="3518" y="1068"/>
                    </a:lnTo>
                    <a:lnTo>
                      <a:pt x="2536" y="1305"/>
                    </a:lnTo>
                    <a:lnTo>
                      <a:pt x="1882" y="1424"/>
                    </a:lnTo>
                    <a:lnTo>
                      <a:pt x="1636" y="1424"/>
                    </a:lnTo>
                    <a:lnTo>
                      <a:pt x="1391" y="1780"/>
                    </a:lnTo>
                    <a:lnTo>
                      <a:pt x="1391" y="3323"/>
                    </a:lnTo>
                    <a:lnTo>
                      <a:pt x="1555" y="3679"/>
                    </a:lnTo>
                    <a:lnTo>
                      <a:pt x="1800" y="3916"/>
                    </a:lnTo>
                    <a:lnTo>
                      <a:pt x="3109" y="4391"/>
                    </a:lnTo>
                    <a:lnTo>
                      <a:pt x="5073" y="4747"/>
                    </a:lnTo>
                    <a:lnTo>
                      <a:pt x="5891" y="4866"/>
                    </a:lnTo>
                    <a:lnTo>
                      <a:pt x="6218" y="4866"/>
                    </a:lnTo>
                    <a:lnTo>
                      <a:pt x="6873" y="4629"/>
                    </a:lnTo>
                    <a:lnTo>
                      <a:pt x="7118" y="4273"/>
                    </a:lnTo>
                    <a:lnTo>
                      <a:pt x="7118" y="3916"/>
                    </a:lnTo>
                    <a:lnTo>
                      <a:pt x="6873" y="3679"/>
                    </a:lnTo>
                    <a:lnTo>
                      <a:pt x="6627" y="3679"/>
                    </a:lnTo>
                    <a:lnTo>
                      <a:pt x="6382" y="3560"/>
                    </a:lnTo>
                    <a:lnTo>
                      <a:pt x="6055" y="3442"/>
                    </a:lnTo>
                    <a:lnTo>
                      <a:pt x="5400" y="3323"/>
                    </a:lnTo>
                    <a:lnTo>
                      <a:pt x="4745" y="3323"/>
                    </a:lnTo>
                    <a:lnTo>
                      <a:pt x="4091" y="3204"/>
                    </a:lnTo>
                    <a:lnTo>
                      <a:pt x="1718" y="3204"/>
                    </a:lnTo>
                    <a:lnTo>
                      <a:pt x="1391" y="3442"/>
                    </a:lnTo>
                    <a:lnTo>
                      <a:pt x="1145" y="3916"/>
                    </a:lnTo>
                    <a:lnTo>
                      <a:pt x="982" y="4273"/>
                    </a:lnTo>
                    <a:lnTo>
                      <a:pt x="982" y="5578"/>
                    </a:lnTo>
                    <a:lnTo>
                      <a:pt x="1145" y="6527"/>
                    </a:lnTo>
                    <a:lnTo>
                      <a:pt x="1227" y="7240"/>
                    </a:lnTo>
                    <a:lnTo>
                      <a:pt x="1555" y="7596"/>
                    </a:lnTo>
                    <a:lnTo>
                      <a:pt x="2864" y="8070"/>
                    </a:lnTo>
                    <a:lnTo>
                      <a:pt x="3682" y="8189"/>
                    </a:lnTo>
                    <a:lnTo>
                      <a:pt x="4336" y="8308"/>
                    </a:lnTo>
                    <a:lnTo>
                      <a:pt x="6218" y="8308"/>
                    </a:lnTo>
                    <a:lnTo>
                      <a:pt x="6545" y="8189"/>
                    </a:lnTo>
                    <a:lnTo>
                      <a:pt x="7527" y="7952"/>
                    </a:lnTo>
                    <a:lnTo>
                      <a:pt x="7773" y="7714"/>
                    </a:lnTo>
                    <a:lnTo>
                      <a:pt x="7773" y="7358"/>
                    </a:lnTo>
                    <a:lnTo>
                      <a:pt x="7445" y="7121"/>
                    </a:lnTo>
                    <a:lnTo>
                      <a:pt x="7200" y="6884"/>
                    </a:lnTo>
                    <a:lnTo>
                      <a:pt x="5891" y="6646"/>
                    </a:lnTo>
                    <a:lnTo>
                      <a:pt x="5400" y="6527"/>
                    </a:lnTo>
                    <a:lnTo>
                      <a:pt x="2127" y="6527"/>
                    </a:lnTo>
                    <a:lnTo>
                      <a:pt x="1882" y="6646"/>
                    </a:lnTo>
                    <a:lnTo>
                      <a:pt x="1636" y="6884"/>
                    </a:lnTo>
                    <a:lnTo>
                      <a:pt x="1391" y="7240"/>
                    </a:lnTo>
                    <a:lnTo>
                      <a:pt x="1227" y="7596"/>
                    </a:lnTo>
                    <a:lnTo>
                      <a:pt x="1145" y="7952"/>
                    </a:lnTo>
                    <a:lnTo>
                      <a:pt x="1145" y="8426"/>
                    </a:lnTo>
                    <a:lnTo>
                      <a:pt x="1309" y="8782"/>
                    </a:lnTo>
                    <a:lnTo>
                      <a:pt x="1391" y="9138"/>
                    </a:lnTo>
                    <a:lnTo>
                      <a:pt x="1555" y="9613"/>
                    </a:lnTo>
                    <a:lnTo>
                      <a:pt x="2864" y="11512"/>
                    </a:lnTo>
                    <a:lnTo>
                      <a:pt x="3845" y="11987"/>
                    </a:lnTo>
                    <a:lnTo>
                      <a:pt x="4336" y="12105"/>
                    </a:lnTo>
                    <a:lnTo>
                      <a:pt x="5236" y="12105"/>
                    </a:lnTo>
                    <a:lnTo>
                      <a:pt x="5891" y="11987"/>
                    </a:lnTo>
                    <a:lnTo>
                      <a:pt x="6218" y="11868"/>
                    </a:lnTo>
                    <a:lnTo>
                      <a:pt x="6464" y="11631"/>
                    </a:lnTo>
                    <a:lnTo>
                      <a:pt x="6791" y="11393"/>
                    </a:lnTo>
                    <a:lnTo>
                      <a:pt x="6873" y="11037"/>
                    </a:lnTo>
                    <a:lnTo>
                      <a:pt x="7036" y="10681"/>
                    </a:lnTo>
                    <a:lnTo>
                      <a:pt x="6955" y="10325"/>
                    </a:lnTo>
                    <a:lnTo>
                      <a:pt x="6627" y="10088"/>
                    </a:lnTo>
                    <a:lnTo>
                      <a:pt x="1391" y="10088"/>
                    </a:lnTo>
                    <a:lnTo>
                      <a:pt x="1064" y="10207"/>
                    </a:lnTo>
                    <a:lnTo>
                      <a:pt x="818" y="10444"/>
                    </a:lnTo>
                    <a:lnTo>
                      <a:pt x="573" y="10800"/>
                    </a:lnTo>
                    <a:lnTo>
                      <a:pt x="491" y="11156"/>
                    </a:lnTo>
                    <a:lnTo>
                      <a:pt x="409" y="11631"/>
                    </a:lnTo>
                    <a:lnTo>
                      <a:pt x="409" y="11987"/>
                    </a:lnTo>
                    <a:lnTo>
                      <a:pt x="573" y="12343"/>
                    </a:lnTo>
                    <a:lnTo>
                      <a:pt x="818" y="12699"/>
                    </a:lnTo>
                    <a:lnTo>
                      <a:pt x="1064" y="13174"/>
                    </a:lnTo>
                    <a:lnTo>
                      <a:pt x="1555" y="13411"/>
                    </a:lnTo>
                    <a:lnTo>
                      <a:pt x="2209" y="13648"/>
                    </a:lnTo>
                    <a:lnTo>
                      <a:pt x="3191" y="14716"/>
                    </a:lnTo>
                    <a:lnTo>
                      <a:pt x="3682" y="14835"/>
                    </a:lnTo>
                    <a:lnTo>
                      <a:pt x="6627" y="14835"/>
                    </a:lnTo>
                    <a:lnTo>
                      <a:pt x="6873" y="14598"/>
                    </a:lnTo>
                    <a:lnTo>
                      <a:pt x="7036" y="14123"/>
                    </a:lnTo>
                    <a:lnTo>
                      <a:pt x="6955" y="13648"/>
                    </a:lnTo>
                    <a:lnTo>
                      <a:pt x="6709" y="13530"/>
                    </a:lnTo>
                    <a:lnTo>
                      <a:pt x="3436" y="13530"/>
                    </a:lnTo>
                    <a:lnTo>
                      <a:pt x="2782" y="13767"/>
                    </a:lnTo>
                    <a:lnTo>
                      <a:pt x="2536" y="13886"/>
                    </a:lnTo>
                    <a:lnTo>
                      <a:pt x="2291" y="14123"/>
                    </a:lnTo>
                    <a:lnTo>
                      <a:pt x="2127" y="14479"/>
                    </a:lnTo>
                    <a:lnTo>
                      <a:pt x="1882" y="14835"/>
                    </a:lnTo>
                    <a:lnTo>
                      <a:pt x="1718" y="15547"/>
                    </a:lnTo>
                    <a:lnTo>
                      <a:pt x="1718" y="16615"/>
                    </a:lnTo>
                    <a:lnTo>
                      <a:pt x="1800" y="16971"/>
                    </a:lnTo>
                    <a:lnTo>
                      <a:pt x="2045" y="17209"/>
                    </a:lnTo>
                    <a:lnTo>
                      <a:pt x="2700" y="17565"/>
                    </a:lnTo>
                    <a:lnTo>
                      <a:pt x="3682" y="17802"/>
                    </a:lnTo>
                    <a:lnTo>
                      <a:pt x="4336" y="17921"/>
                    </a:lnTo>
                    <a:lnTo>
                      <a:pt x="4909" y="17921"/>
                    </a:lnTo>
                    <a:lnTo>
                      <a:pt x="5236" y="17802"/>
                    </a:lnTo>
                    <a:lnTo>
                      <a:pt x="5482" y="17684"/>
                    </a:lnTo>
                    <a:lnTo>
                      <a:pt x="6300" y="17684"/>
                    </a:lnTo>
                    <a:lnTo>
                      <a:pt x="6873" y="17565"/>
                    </a:lnTo>
                    <a:lnTo>
                      <a:pt x="7118" y="17565"/>
                    </a:lnTo>
                    <a:lnTo>
                      <a:pt x="7445" y="17209"/>
                    </a:lnTo>
                    <a:lnTo>
                      <a:pt x="7691" y="16734"/>
                    </a:lnTo>
                    <a:lnTo>
                      <a:pt x="7855" y="16378"/>
                    </a:lnTo>
                    <a:lnTo>
                      <a:pt x="7936" y="15666"/>
                    </a:lnTo>
                    <a:lnTo>
                      <a:pt x="8100" y="15191"/>
                    </a:lnTo>
                    <a:lnTo>
                      <a:pt x="8100" y="9732"/>
                    </a:lnTo>
                    <a:lnTo>
                      <a:pt x="8182" y="10207"/>
                    </a:lnTo>
                    <a:lnTo>
                      <a:pt x="8264" y="10563"/>
                    </a:lnTo>
                    <a:lnTo>
                      <a:pt x="8509" y="10800"/>
                    </a:lnTo>
                    <a:lnTo>
                      <a:pt x="9082" y="11631"/>
                    </a:lnTo>
                    <a:lnTo>
                      <a:pt x="9327" y="11868"/>
                    </a:lnTo>
                    <a:lnTo>
                      <a:pt x="9900" y="12818"/>
                    </a:lnTo>
                    <a:lnTo>
                      <a:pt x="10391" y="13055"/>
                    </a:lnTo>
                    <a:lnTo>
                      <a:pt x="10473" y="12105"/>
                    </a:lnTo>
                    <a:lnTo>
                      <a:pt x="10555" y="10919"/>
                    </a:lnTo>
                    <a:lnTo>
                      <a:pt x="10555" y="8070"/>
                    </a:lnTo>
                    <a:lnTo>
                      <a:pt x="10391" y="7714"/>
                    </a:lnTo>
                    <a:lnTo>
                      <a:pt x="10309" y="7358"/>
                    </a:lnTo>
                    <a:lnTo>
                      <a:pt x="10555" y="7833"/>
                    </a:lnTo>
                    <a:lnTo>
                      <a:pt x="10800" y="8070"/>
                    </a:lnTo>
                    <a:lnTo>
                      <a:pt x="11127" y="8426"/>
                    </a:lnTo>
                    <a:lnTo>
                      <a:pt x="11455" y="8901"/>
                    </a:lnTo>
                    <a:lnTo>
                      <a:pt x="11945" y="9138"/>
                    </a:lnTo>
                    <a:lnTo>
                      <a:pt x="12191" y="9495"/>
                    </a:lnTo>
                    <a:lnTo>
                      <a:pt x="12518" y="9732"/>
                    </a:lnTo>
                    <a:lnTo>
                      <a:pt x="13009" y="10207"/>
                    </a:lnTo>
                    <a:lnTo>
                      <a:pt x="12927" y="9020"/>
                    </a:lnTo>
                    <a:lnTo>
                      <a:pt x="12845" y="8070"/>
                    </a:lnTo>
                    <a:lnTo>
                      <a:pt x="12845" y="7121"/>
                    </a:lnTo>
                    <a:lnTo>
                      <a:pt x="12682" y="6765"/>
                    </a:lnTo>
                    <a:lnTo>
                      <a:pt x="12682" y="6409"/>
                    </a:lnTo>
                    <a:lnTo>
                      <a:pt x="12600" y="5459"/>
                    </a:lnTo>
                    <a:lnTo>
                      <a:pt x="12518" y="5103"/>
                    </a:lnTo>
                    <a:lnTo>
                      <a:pt x="13009" y="5578"/>
                    </a:lnTo>
                    <a:lnTo>
                      <a:pt x="13664" y="6053"/>
                    </a:lnTo>
                    <a:lnTo>
                      <a:pt x="14155" y="6290"/>
                    </a:lnTo>
                    <a:lnTo>
                      <a:pt x="14809" y="6527"/>
                    </a:lnTo>
                    <a:lnTo>
                      <a:pt x="15791" y="7477"/>
                    </a:lnTo>
                    <a:lnTo>
                      <a:pt x="15873" y="7121"/>
                    </a:lnTo>
                    <a:lnTo>
                      <a:pt x="15709" y="6171"/>
                    </a:lnTo>
                    <a:lnTo>
                      <a:pt x="15627" y="5459"/>
                    </a:lnTo>
                    <a:lnTo>
                      <a:pt x="15464" y="4985"/>
                    </a:lnTo>
                    <a:lnTo>
                      <a:pt x="15382" y="4629"/>
                    </a:lnTo>
                    <a:lnTo>
                      <a:pt x="15218" y="4154"/>
                    </a:lnTo>
                    <a:lnTo>
                      <a:pt x="15136" y="3679"/>
                    </a:lnTo>
                    <a:lnTo>
                      <a:pt x="14973" y="3204"/>
                    </a:lnTo>
                    <a:lnTo>
                      <a:pt x="14891" y="2848"/>
                    </a:lnTo>
                    <a:lnTo>
                      <a:pt x="15136" y="2967"/>
                    </a:lnTo>
                    <a:lnTo>
                      <a:pt x="16118" y="3204"/>
                    </a:lnTo>
                    <a:lnTo>
                      <a:pt x="16773" y="3560"/>
                    </a:lnTo>
                    <a:lnTo>
                      <a:pt x="17100" y="3679"/>
                    </a:lnTo>
                    <a:lnTo>
                      <a:pt x="17755" y="4035"/>
                    </a:lnTo>
                    <a:lnTo>
                      <a:pt x="18245" y="4273"/>
                    </a:lnTo>
                    <a:lnTo>
                      <a:pt x="18491" y="4510"/>
                    </a:lnTo>
                    <a:lnTo>
                      <a:pt x="18736" y="5697"/>
                    </a:lnTo>
                    <a:lnTo>
                      <a:pt x="18900" y="6409"/>
                    </a:lnTo>
                    <a:lnTo>
                      <a:pt x="18982" y="7121"/>
                    </a:lnTo>
                    <a:lnTo>
                      <a:pt x="19064" y="8070"/>
                    </a:lnTo>
                    <a:lnTo>
                      <a:pt x="19064" y="9969"/>
                    </a:lnTo>
                    <a:lnTo>
                      <a:pt x="18900" y="10444"/>
                    </a:lnTo>
                    <a:lnTo>
                      <a:pt x="18736" y="11868"/>
                    </a:lnTo>
                    <a:lnTo>
                      <a:pt x="18491" y="12343"/>
                    </a:lnTo>
                    <a:lnTo>
                      <a:pt x="18327" y="12818"/>
                    </a:lnTo>
                    <a:lnTo>
                      <a:pt x="18082" y="11631"/>
                    </a:lnTo>
                    <a:lnTo>
                      <a:pt x="17591" y="10919"/>
                    </a:lnTo>
                    <a:lnTo>
                      <a:pt x="17509" y="10207"/>
                    </a:lnTo>
                    <a:lnTo>
                      <a:pt x="17182" y="9732"/>
                    </a:lnTo>
                    <a:lnTo>
                      <a:pt x="16936" y="9495"/>
                    </a:lnTo>
                    <a:lnTo>
                      <a:pt x="16364" y="9495"/>
                    </a:lnTo>
                    <a:lnTo>
                      <a:pt x="15382" y="10207"/>
                    </a:lnTo>
                    <a:lnTo>
                      <a:pt x="15300" y="10919"/>
                    </a:lnTo>
                    <a:lnTo>
                      <a:pt x="15055" y="11868"/>
                    </a:lnTo>
                    <a:lnTo>
                      <a:pt x="14973" y="12580"/>
                    </a:lnTo>
                    <a:lnTo>
                      <a:pt x="14809" y="12936"/>
                    </a:lnTo>
                    <a:lnTo>
                      <a:pt x="14809" y="13292"/>
                    </a:lnTo>
                    <a:lnTo>
                      <a:pt x="15136" y="13767"/>
                    </a:lnTo>
                    <a:lnTo>
                      <a:pt x="15382" y="14004"/>
                    </a:lnTo>
                    <a:lnTo>
                      <a:pt x="15627" y="13767"/>
                    </a:lnTo>
                    <a:lnTo>
                      <a:pt x="15873" y="12818"/>
                    </a:lnTo>
                    <a:lnTo>
                      <a:pt x="15873" y="12343"/>
                    </a:lnTo>
                    <a:lnTo>
                      <a:pt x="15709" y="11868"/>
                    </a:lnTo>
                    <a:lnTo>
                      <a:pt x="15464" y="11631"/>
                    </a:lnTo>
                    <a:lnTo>
                      <a:pt x="15218" y="11512"/>
                    </a:lnTo>
                    <a:lnTo>
                      <a:pt x="14727" y="11512"/>
                    </a:lnTo>
                    <a:lnTo>
                      <a:pt x="14236" y="11749"/>
                    </a:lnTo>
                    <a:lnTo>
                      <a:pt x="13909" y="11868"/>
                    </a:lnTo>
                    <a:lnTo>
                      <a:pt x="13418" y="11987"/>
                    </a:lnTo>
                    <a:lnTo>
                      <a:pt x="12764" y="12462"/>
                    </a:lnTo>
                    <a:lnTo>
                      <a:pt x="12518" y="12818"/>
                    </a:lnTo>
                    <a:lnTo>
                      <a:pt x="12355" y="13530"/>
                    </a:lnTo>
                    <a:lnTo>
                      <a:pt x="12273" y="14004"/>
                    </a:lnTo>
                    <a:lnTo>
                      <a:pt x="12273" y="14716"/>
                    </a:lnTo>
                    <a:lnTo>
                      <a:pt x="12518" y="14954"/>
                    </a:lnTo>
                    <a:lnTo>
                      <a:pt x="13009" y="15191"/>
                    </a:lnTo>
                    <a:lnTo>
                      <a:pt x="13255" y="14835"/>
                    </a:lnTo>
                    <a:lnTo>
                      <a:pt x="13418" y="14479"/>
                    </a:lnTo>
                    <a:lnTo>
                      <a:pt x="13418" y="14123"/>
                    </a:lnTo>
                    <a:lnTo>
                      <a:pt x="13255" y="13767"/>
                    </a:lnTo>
                    <a:lnTo>
                      <a:pt x="13009" y="13411"/>
                    </a:lnTo>
                    <a:lnTo>
                      <a:pt x="12682" y="13292"/>
                    </a:lnTo>
                    <a:lnTo>
                      <a:pt x="12355" y="13411"/>
                    </a:lnTo>
                    <a:lnTo>
                      <a:pt x="12027" y="13648"/>
                    </a:lnTo>
                    <a:lnTo>
                      <a:pt x="11536" y="14123"/>
                    </a:lnTo>
                    <a:lnTo>
                      <a:pt x="11291" y="14479"/>
                    </a:lnTo>
                    <a:lnTo>
                      <a:pt x="11045" y="14954"/>
                    </a:lnTo>
                    <a:lnTo>
                      <a:pt x="10882" y="15310"/>
                    </a:lnTo>
                    <a:lnTo>
                      <a:pt x="10718" y="15785"/>
                    </a:lnTo>
                    <a:lnTo>
                      <a:pt x="10636" y="16615"/>
                    </a:lnTo>
                    <a:lnTo>
                      <a:pt x="10636" y="16971"/>
                    </a:lnTo>
                    <a:lnTo>
                      <a:pt x="10882" y="17327"/>
                    </a:lnTo>
                    <a:lnTo>
                      <a:pt x="11209" y="17446"/>
                    </a:lnTo>
                    <a:lnTo>
                      <a:pt x="11455" y="17446"/>
                    </a:lnTo>
                    <a:lnTo>
                      <a:pt x="11700" y="17209"/>
                    </a:lnTo>
                    <a:lnTo>
                      <a:pt x="11864" y="16853"/>
                    </a:lnTo>
                    <a:lnTo>
                      <a:pt x="11864" y="16378"/>
                    </a:lnTo>
                    <a:lnTo>
                      <a:pt x="11700" y="16022"/>
                    </a:lnTo>
                    <a:lnTo>
                      <a:pt x="11455" y="15785"/>
                    </a:lnTo>
                    <a:lnTo>
                      <a:pt x="11209" y="15666"/>
                    </a:lnTo>
                    <a:lnTo>
                      <a:pt x="10555" y="15666"/>
                    </a:lnTo>
                    <a:lnTo>
                      <a:pt x="10064" y="15547"/>
                    </a:lnTo>
                    <a:lnTo>
                      <a:pt x="9245" y="15547"/>
                    </a:lnTo>
                    <a:lnTo>
                      <a:pt x="8918" y="15666"/>
                    </a:lnTo>
                    <a:lnTo>
                      <a:pt x="8427" y="15785"/>
                    </a:lnTo>
                    <a:lnTo>
                      <a:pt x="8182" y="15903"/>
                    </a:lnTo>
                    <a:lnTo>
                      <a:pt x="7936" y="16141"/>
                    </a:lnTo>
                    <a:lnTo>
                      <a:pt x="7773" y="16497"/>
                    </a:lnTo>
                    <a:lnTo>
                      <a:pt x="7773" y="16853"/>
                    </a:lnTo>
                    <a:lnTo>
                      <a:pt x="7691" y="17209"/>
                    </a:lnTo>
                    <a:lnTo>
                      <a:pt x="7691" y="17921"/>
                    </a:lnTo>
                    <a:lnTo>
                      <a:pt x="7936" y="18396"/>
                    </a:lnTo>
                    <a:lnTo>
                      <a:pt x="8182" y="18633"/>
                    </a:lnTo>
                    <a:lnTo>
                      <a:pt x="8509" y="18989"/>
                    </a:lnTo>
                    <a:lnTo>
                      <a:pt x="8836" y="19226"/>
                    </a:lnTo>
                    <a:lnTo>
                      <a:pt x="9164" y="19345"/>
                    </a:lnTo>
                    <a:lnTo>
                      <a:pt x="12518" y="19345"/>
                    </a:lnTo>
                    <a:lnTo>
                      <a:pt x="13009" y="18870"/>
                    </a:lnTo>
                    <a:lnTo>
                      <a:pt x="13255" y="18514"/>
                    </a:lnTo>
                    <a:lnTo>
                      <a:pt x="13500" y="18277"/>
                    </a:lnTo>
                    <a:lnTo>
                      <a:pt x="13664" y="17921"/>
                    </a:lnTo>
                    <a:lnTo>
                      <a:pt x="13909" y="17684"/>
                    </a:lnTo>
                    <a:lnTo>
                      <a:pt x="14236" y="17446"/>
                    </a:lnTo>
                    <a:lnTo>
                      <a:pt x="14564" y="17090"/>
                    </a:lnTo>
                    <a:lnTo>
                      <a:pt x="14891" y="16853"/>
                    </a:lnTo>
                    <a:lnTo>
                      <a:pt x="15136" y="16853"/>
                    </a:lnTo>
                    <a:lnTo>
                      <a:pt x="15382" y="16971"/>
                    </a:lnTo>
                    <a:lnTo>
                      <a:pt x="15627" y="17327"/>
                    </a:lnTo>
                    <a:lnTo>
                      <a:pt x="15873" y="18396"/>
                    </a:lnTo>
                    <a:lnTo>
                      <a:pt x="16118" y="18633"/>
                    </a:lnTo>
                    <a:lnTo>
                      <a:pt x="16691" y="18989"/>
                    </a:lnTo>
                    <a:lnTo>
                      <a:pt x="17673" y="19345"/>
                    </a:lnTo>
                    <a:lnTo>
                      <a:pt x="18655" y="19345"/>
                    </a:lnTo>
                    <a:lnTo>
                      <a:pt x="18982" y="19226"/>
                    </a:lnTo>
                    <a:lnTo>
                      <a:pt x="19473" y="19108"/>
                    </a:lnTo>
                    <a:lnTo>
                      <a:pt x="19800" y="18633"/>
                    </a:lnTo>
                    <a:lnTo>
                      <a:pt x="19882" y="17921"/>
                    </a:lnTo>
                    <a:lnTo>
                      <a:pt x="20045" y="17446"/>
                    </a:lnTo>
                    <a:lnTo>
                      <a:pt x="20045" y="16497"/>
                    </a:lnTo>
                    <a:lnTo>
                      <a:pt x="19964" y="16141"/>
                    </a:lnTo>
                    <a:lnTo>
                      <a:pt x="19473" y="15666"/>
                    </a:lnTo>
                    <a:lnTo>
                      <a:pt x="17018" y="15666"/>
                    </a:lnTo>
                    <a:lnTo>
                      <a:pt x="16527" y="15785"/>
                    </a:lnTo>
                    <a:lnTo>
                      <a:pt x="15873" y="15903"/>
                    </a:lnTo>
                    <a:lnTo>
                      <a:pt x="15382" y="16022"/>
                    </a:lnTo>
                    <a:lnTo>
                      <a:pt x="15055" y="16259"/>
                    </a:lnTo>
                    <a:lnTo>
                      <a:pt x="14891" y="16615"/>
                    </a:lnTo>
                    <a:lnTo>
                      <a:pt x="14809" y="16971"/>
                    </a:lnTo>
                    <a:lnTo>
                      <a:pt x="15136" y="17327"/>
                    </a:lnTo>
                    <a:lnTo>
                      <a:pt x="15955" y="17565"/>
                    </a:lnTo>
                    <a:lnTo>
                      <a:pt x="16200" y="17684"/>
                    </a:lnTo>
                    <a:lnTo>
                      <a:pt x="16855" y="17446"/>
                    </a:lnTo>
                    <a:lnTo>
                      <a:pt x="17836" y="16971"/>
                    </a:lnTo>
                    <a:lnTo>
                      <a:pt x="18982" y="15310"/>
                    </a:lnTo>
                    <a:lnTo>
                      <a:pt x="19145" y="14598"/>
                    </a:lnTo>
                    <a:lnTo>
                      <a:pt x="19309" y="13174"/>
                    </a:lnTo>
                    <a:lnTo>
                      <a:pt x="19309" y="12462"/>
                    </a:lnTo>
                    <a:lnTo>
                      <a:pt x="19064" y="12105"/>
                    </a:lnTo>
                    <a:lnTo>
                      <a:pt x="18573" y="11987"/>
                    </a:lnTo>
                    <a:lnTo>
                      <a:pt x="17755" y="11868"/>
                    </a:lnTo>
                    <a:lnTo>
                      <a:pt x="17100" y="11749"/>
                    </a:lnTo>
                    <a:lnTo>
                      <a:pt x="14809" y="11749"/>
                    </a:lnTo>
                    <a:lnTo>
                      <a:pt x="14155" y="11987"/>
                    </a:lnTo>
                    <a:lnTo>
                      <a:pt x="12845" y="12224"/>
                    </a:lnTo>
                    <a:lnTo>
                      <a:pt x="12355" y="12343"/>
                    </a:lnTo>
                    <a:lnTo>
                      <a:pt x="12109" y="12580"/>
                    </a:lnTo>
                    <a:lnTo>
                      <a:pt x="11782" y="13055"/>
                    </a:lnTo>
                    <a:lnTo>
                      <a:pt x="11782" y="13530"/>
                    </a:lnTo>
                    <a:lnTo>
                      <a:pt x="11700" y="13886"/>
                    </a:lnTo>
                    <a:lnTo>
                      <a:pt x="11945" y="14242"/>
                    </a:lnTo>
                    <a:lnTo>
                      <a:pt x="12600" y="14479"/>
                    </a:lnTo>
                    <a:lnTo>
                      <a:pt x="13418" y="14598"/>
                    </a:lnTo>
                    <a:lnTo>
                      <a:pt x="13909" y="14598"/>
                    </a:lnTo>
                    <a:lnTo>
                      <a:pt x="14236" y="14479"/>
                    </a:lnTo>
                    <a:lnTo>
                      <a:pt x="14727" y="14360"/>
                    </a:lnTo>
                    <a:lnTo>
                      <a:pt x="15382" y="14123"/>
                    </a:lnTo>
                    <a:lnTo>
                      <a:pt x="15873" y="13886"/>
                    </a:lnTo>
                    <a:lnTo>
                      <a:pt x="16364" y="13767"/>
                    </a:lnTo>
                    <a:lnTo>
                      <a:pt x="16691" y="12343"/>
                    </a:lnTo>
                    <a:lnTo>
                      <a:pt x="16936" y="11868"/>
                    </a:lnTo>
                    <a:lnTo>
                      <a:pt x="16936" y="11393"/>
                    </a:lnTo>
                    <a:lnTo>
                      <a:pt x="16773" y="11037"/>
                    </a:lnTo>
                    <a:lnTo>
                      <a:pt x="15791" y="10800"/>
                    </a:lnTo>
                    <a:lnTo>
                      <a:pt x="15136" y="10681"/>
                    </a:lnTo>
                    <a:lnTo>
                      <a:pt x="14155" y="10444"/>
                    </a:lnTo>
                    <a:lnTo>
                      <a:pt x="13009" y="10325"/>
                    </a:lnTo>
                    <a:lnTo>
                      <a:pt x="12027" y="10207"/>
                    </a:lnTo>
                    <a:lnTo>
                      <a:pt x="10718" y="10207"/>
                    </a:lnTo>
                    <a:lnTo>
                      <a:pt x="9736" y="10444"/>
                    </a:lnTo>
                    <a:lnTo>
                      <a:pt x="8755" y="10919"/>
                    </a:lnTo>
                    <a:lnTo>
                      <a:pt x="8509" y="11275"/>
                    </a:lnTo>
                    <a:lnTo>
                      <a:pt x="8427" y="11631"/>
                    </a:lnTo>
                    <a:lnTo>
                      <a:pt x="9245" y="12105"/>
                    </a:lnTo>
                    <a:lnTo>
                      <a:pt x="9900" y="12343"/>
                    </a:lnTo>
                    <a:lnTo>
                      <a:pt x="10391" y="12462"/>
                    </a:lnTo>
                    <a:lnTo>
                      <a:pt x="11045" y="12105"/>
                    </a:lnTo>
                    <a:lnTo>
                      <a:pt x="11373" y="11749"/>
                    </a:lnTo>
                    <a:lnTo>
                      <a:pt x="11700" y="11275"/>
                    </a:lnTo>
                    <a:lnTo>
                      <a:pt x="11864" y="10563"/>
                    </a:lnTo>
                    <a:lnTo>
                      <a:pt x="12355" y="9851"/>
                    </a:lnTo>
                    <a:lnTo>
                      <a:pt x="12682" y="8426"/>
                    </a:lnTo>
                    <a:lnTo>
                      <a:pt x="12764" y="7714"/>
                    </a:lnTo>
                    <a:lnTo>
                      <a:pt x="12764" y="7240"/>
                    </a:lnTo>
                    <a:lnTo>
                      <a:pt x="12600" y="6884"/>
                    </a:lnTo>
                    <a:lnTo>
                      <a:pt x="12109" y="6646"/>
                    </a:lnTo>
                    <a:lnTo>
                      <a:pt x="11618" y="6527"/>
                    </a:lnTo>
                    <a:lnTo>
                      <a:pt x="10964" y="6409"/>
                    </a:lnTo>
                    <a:lnTo>
                      <a:pt x="10473" y="6290"/>
                    </a:lnTo>
                    <a:lnTo>
                      <a:pt x="9818" y="6290"/>
                    </a:lnTo>
                    <a:lnTo>
                      <a:pt x="9164" y="6171"/>
                    </a:lnTo>
                    <a:lnTo>
                      <a:pt x="7527" y="6171"/>
                    </a:lnTo>
                    <a:lnTo>
                      <a:pt x="6545" y="6409"/>
                    </a:lnTo>
                    <a:lnTo>
                      <a:pt x="6300" y="6765"/>
                    </a:lnTo>
                    <a:lnTo>
                      <a:pt x="6218" y="7121"/>
                    </a:lnTo>
                    <a:lnTo>
                      <a:pt x="6136" y="7596"/>
                    </a:lnTo>
                    <a:lnTo>
                      <a:pt x="6382" y="8070"/>
                    </a:lnTo>
                    <a:lnTo>
                      <a:pt x="6873" y="8308"/>
                    </a:lnTo>
                    <a:lnTo>
                      <a:pt x="7691" y="8426"/>
                    </a:lnTo>
                    <a:lnTo>
                      <a:pt x="8345" y="8545"/>
                    </a:lnTo>
                    <a:lnTo>
                      <a:pt x="8836" y="8664"/>
                    </a:lnTo>
                    <a:lnTo>
                      <a:pt x="9491" y="8664"/>
                    </a:lnTo>
                    <a:lnTo>
                      <a:pt x="11455" y="8308"/>
                    </a:lnTo>
                    <a:lnTo>
                      <a:pt x="12764" y="7833"/>
                    </a:lnTo>
                    <a:lnTo>
                      <a:pt x="12927" y="7121"/>
                    </a:lnTo>
                    <a:lnTo>
                      <a:pt x="13091" y="6646"/>
                    </a:lnTo>
                    <a:lnTo>
                      <a:pt x="13091" y="6171"/>
                    </a:lnTo>
                    <a:lnTo>
                      <a:pt x="13009" y="5459"/>
                    </a:lnTo>
                    <a:lnTo>
                      <a:pt x="12845" y="4747"/>
                    </a:lnTo>
                    <a:lnTo>
                      <a:pt x="12355" y="4035"/>
                    </a:lnTo>
                    <a:lnTo>
                      <a:pt x="11700" y="3798"/>
                    </a:lnTo>
                    <a:lnTo>
                      <a:pt x="11455" y="3560"/>
                    </a:lnTo>
                    <a:lnTo>
                      <a:pt x="10964" y="3442"/>
                    </a:lnTo>
                    <a:lnTo>
                      <a:pt x="9327" y="3204"/>
                    </a:lnTo>
                    <a:lnTo>
                      <a:pt x="8345" y="2967"/>
                    </a:lnTo>
                    <a:lnTo>
                      <a:pt x="6873" y="2967"/>
                    </a:lnTo>
                    <a:lnTo>
                      <a:pt x="6545" y="3204"/>
                    </a:lnTo>
                    <a:lnTo>
                      <a:pt x="6055" y="3323"/>
                    </a:lnTo>
                    <a:lnTo>
                      <a:pt x="5809" y="3679"/>
                    </a:lnTo>
                    <a:lnTo>
                      <a:pt x="5809" y="4035"/>
                    </a:lnTo>
                    <a:lnTo>
                      <a:pt x="5727" y="4510"/>
                    </a:lnTo>
                    <a:lnTo>
                      <a:pt x="6055" y="4985"/>
                    </a:lnTo>
                    <a:lnTo>
                      <a:pt x="6545" y="5103"/>
                    </a:lnTo>
                    <a:lnTo>
                      <a:pt x="8100" y="5103"/>
                    </a:lnTo>
                    <a:lnTo>
                      <a:pt x="8755" y="4985"/>
                    </a:lnTo>
                    <a:lnTo>
                      <a:pt x="9082" y="4866"/>
                    </a:lnTo>
                    <a:lnTo>
                      <a:pt x="9409" y="4629"/>
                    </a:lnTo>
                    <a:lnTo>
                      <a:pt x="9655" y="4391"/>
                    </a:lnTo>
                    <a:lnTo>
                      <a:pt x="9818" y="3916"/>
                    </a:lnTo>
                    <a:lnTo>
                      <a:pt x="9982" y="3560"/>
                    </a:lnTo>
                    <a:lnTo>
                      <a:pt x="9982" y="2848"/>
                    </a:lnTo>
                    <a:lnTo>
                      <a:pt x="9818" y="2492"/>
                    </a:lnTo>
                    <a:lnTo>
                      <a:pt x="9573" y="2136"/>
                    </a:lnTo>
                    <a:lnTo>
                      <a:pt x="9409" y="1780"/>
                    </a:lnTo>
                    <a:lnTo>
                      <a:pt x="9164" y="1543"/>
                    </a:lnTo>
                    <a:lnTo>
                      <a:pt x="8918" y="1424"/>
                    </a:lnTo>
                    <a:lnTo>
                      <a:pt x="8673" y="1187"/>
                    </a:lnTo>
                    <a:lnTo>
                      <a:pt x="8427" y="1187"/>
                    </a:lnTo>
                    <a:lnTo>
                      <a:pt x="8182" y="1068"/>
                    </a:lnTo>
                    <a:lnTo>
                      <a:pt x="7936" y="1068"/>
                    </a:lnTo>
                    <a:lnTo>
                      <a:pt x="7691" y="949"/>
                    </a:lnTo>
                  </a:path>
                </a:pathLst>
              </a:custGeom>
              <a:noFill/>
              <a:ln w="50800" cap="rnd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  <p:sp>
            <p:nvSpPr>
              <p:cNvPr id="339" name="Line"/>
              <p:cNvSpPr/>
              <p:nvPr/>
            </p:nvSpPr>
            <p:spPr>
              <a:xfrm>
                <a:off x="30770" y="49763"/>
                <a:ext cx="491274" cy="9206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38" h="21600" extrusionOk="0">
                    <a:moveTo>
                      <a:pt x="14621" y="0"/>
                    </a:moveTo>
                    <a:cubicBezTo>
                      <a:pt x="10257" y="803"/>
                      <a:pt x="12549" y="486"/>
                      <a:pt x="7744" y="876"/>
                    </a:cubicBezTo>
                    <a:cubicBezTo>
                      <a:pt x="5275" y="1338"/>
                      <a:pt x="3468" y="1581"/>
                      <a:pt x="1396" y="2335"/>
                    </a:cubicBezTo>
                    <a:cubicBezTo>
                      <a:pt x="1132" y="2773"/>
                      <a:pt x="250" y="3649"/>
                      <a:pt x="1396" y="4086"/>
                    </a:cubicBezTo>
                    <a:cubicBezTo>
                      <a:pt x="2322" y="4451"/>
                      <a:pt x="3512" y="4476"/>
                      <a:pt x="4570" y="4670"/>
                    </a:cubicBezTo>
                    <a:cubicBezTo>
                      <a:pt x="8670" y="5424"/>
                      <a:pt x="11579" y="5619"/>
                      <a:pt x="16208" y="5838"/>
                    </a:cubicBezTo>
                    <a:cubicBezTo>
                      <a:pt x="16737" y="5789"/>
                      <a:pt x="20219" y="5838"/>
                      <a:pt x="19381" y="4670"/>
                    </a:cubicBezTo>
                    <a:cubicBezTo>
                      <a:pt x="18985" y="4135"/>
                      <a:pt x="14665" y="3503"/>
                      <a:pt x="14621" y="3503"/>
                    </a:cubicBezTo>
                    <a:cubicBezTo>
                      <a:pt x="14092" y="3405"/>
                      <a:pt x="13563" y="3308"/>
                      <a:pt x="13034" y="3211"/>
                    </a:cubicBezTo>
                    <a:cubicBezTo>
                      <a:pt x="12505" y="3114"/>
                      <a:pt x="11447" y="2919"/>
                      <a:pt x="11447" y="2919"/>
                    </a:cubicBezTo>
                    <a:cubicBezTo>
                      <a:pt x="9154" y="3016"/>
                      <a:pt x="6862" y="3065"/>
                      <a:pt x="4570" y="3211"/>
                    </a:cubicBezTo>
                    <a:cubicBezTo>
                      <a:pt x="1925" y="3405"/>
                      <a:pt x="1572" y="5084"/>
                      <a:pt x="338" y="6130"/>
                    </a:cubicBezTo>
                    <a:cubicBezTo>
                      <a:pt x="514" y="6714"/>
                      <a:pt x="559" y="8270"/>
                      <a:pt x="1925" y="8757"/>
                    </a:cubicBezTo>
                    <a:cubicBezTo>
                      <a:pt x="1925" y="8757"/>
                      <a:pt x="5892" y="9486"/>
                      <a:pt x="6686" y="9632"/>
                    </a:cubicBezTo>
                    <a:cubicBezTo>
                      <a:pt x="7215" y="9730"/>
                      <a:pt x="8273" y="9924"/>
                      <a:pt x="8273" y="9924"/>
                    </a:cubicBezTo>
                    <a:cubicBezTo>
                      <a:pt x="11623" y="9827"/>
                      <a:pt x="15017" y="9876"/>
                      <a:pt x="18323" y="9632"/>
                    </a:cubicBezTo>
                    <a:cubicBezTo>
                      <a:pt x="20087" y="9486"/>
                      <a:pt x="20351" y="8830"/>
                      <a:pt x="19381" y="8173"/>
                    </a:cubicBezTo>
                    <a:cubicBezTo>
                      <a:pt x="18985" y="7905"/>
                      <a:pt x="18323" y="7784"/>
                      <a:pt x="17794" y="7589"/>
                    </a:cubicBezTo>
                    <a:cubicBezTo>
                      <a:pt x="13739" y="7686"/>
                      <a:pt x="9683" y="7711"/>
                      <a:pt x="5628" y="7881"/>
                    </a:cubicBezTo>
                    <a:cubicBezTo>
                      <a:pt x="5055" y="7905"/>
                      <a:pt x="4438" y="7954"/>
                      <a:pt x="4041" y="8173"/>
                    </a:cubicBezTo>
                    <a:cubicBezTo>
                      <a:pt x="3203" y="8635"/>
                      <a:pt x="3115" y="9389"/>
                      <a:pt x="2454" y="9924"/>
                    </a:cubicBezTo>
                    <a:cubicBezTo>
                      <a:pt x="3203" y="11992"/>
                      <a:pt x="2719" y="10922"/>
                      <a:pt x="4041" y="13135"/>
                    </a:cubicBezTo>
                    <a:cubicBezTo>
                      <a:pt x="4217" y="13427"/>
                      <a:pt x="5143" y="13281"/>
                      <a:pt x="5628" y="13427"/>
                    </a:cubicBezTo>
                    <a:cubicBezTo>
                      <a:pt x="6730" y="13768"/>
                      <a:pt x="7612" y="14376"/>
                      <a:pt x="8802" y="14595"/>
                    </a:cubicBezTo>
                    <a:cubicBezTo>
                      <a:pt x="9860" y="14789"/>
                      <a:pt x="11976" y="15178"/>
                      <a:pt x="11976" y="15178"/>
                    </a:cubicBezTo>
                    <a:cubicBezTo>
                      <a:pt x="15370" y="14959"/>
                      <a:pt x="17794" y="15470"/>
                      <a:pt x="18852" y="13719"/>
                    </a:cubicBezTo>
                    <a:cubicBezTo>
                      <a:pt x="18676" y="13427"/>
                      <a:pt x="18764" y="13014"/>
                      <a:pt x="18323" y="12843"/>
                    </a:cubicBezTo>
                    <a:cubicBezTo>
                      <a:pt x="16384" y="12065"/>
                      <a:pt x="10918" y="12041"/>
                      <a:pt x="9331" y="11968"/>
                    </a:cubicBezTo>
                    <a:cubicBezTo>
                      <a:pt x="5011" y="12186"/>
                      <a:pt x="3512" y="11968"/>
                      <a:pt x="338" y="13135"/>
                    </a:cubicBezTo>
                    <a:cubicBezTo>
                      <a:pt x="-103" y="13865"/>
                      <a:pt x="-279" y="15422"/>
                      <a:pt x="867" y="16054"/>
                    </a:cubicBezTo>
                    <a:cubicBezTo>
                      <a:pt x="1264" y="16273"/>
                      <a:pt x="1969" y="16200"/>
                      <a:pt x="2454" y="16346"/>
                    </a:cubicBezTo>
                    <a:cubicBezTo>
                      <a:pt x="4041" y="16784"/>
                      <a:pt x="5584" y="17416"/>
                      <a:pt x="7215" y="17805"/>
                    </a:cubicBezTo>
                    <a:cubicBezTo>
                      <a:pt x="8758" y="18170"/>
                      <a:pt x="10389" y="18389"/>
                      <a:pt x="11976" y="18681"/>
                    </a:cubicBezTo>
                    <a:cubicBezTo>
                      <a:pt x="12505" y="18778"/>
                      <a:pt x="13563" y="18973"/>
                      <a:pt x="13563" y="18973"/>
                    </a:cubicBezTo>
                    <a:cubicBezTo>
                      <a:pt x="14973" y="18876"/>
                      <a:pt x="16472" y="18973"/>
                      <a:pt x="17794" y="18681"/>
                    </a:cubicBezTo>
                    <a:cubicBezTo>
                      <a:pt x="21321" y="17903"/>
                      <a:pt x="16472" y="17076"/>
                      <a:pt x="15679" y="16930"/>
                    </a:cubicBezTo>
                    <a:cubicBezTo>
                      <a:pt x="10741" y="17149"/>
                      <a:pt x="9110" y="16832"/>
                      <a:pt x="5628" y="18097"/>
                    </a:cubicBezTo>
                    <a:cubicBezTo>
                      <a:pt x="4217" y="20408"/>
                      <a:pt x="4570" y="19241"/>
                      <a:pt x="4570" y="21600"/>
                    </a:cubicBezTo>
                  </a:path>
                </a:pathLst>
              </a:custGeom>
              <a:noFill/>
              <a:ln w="57150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  <p:sp>
            <p:nvSpPr>
              <p:cNvPr id="340" name="Line"/>
              <p:cNvSpPr/>
              <p:nvPr/>
            </p:nvSpPr>
            <p:spPr>
              <a:xfrm>
                <a:off x="573505" y="149289"/>
                <a:ext cx="677780" cy="7091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519" y="15032"/>
                      <a:pt x="415" y="18063"/>
                      <a:pt x="415" y="12505"/>
                    </a:cubicBezTo>
                    <a:lnTo>
                      <a:pt x="4985" y="16674"/>
                    </a:lnTo>
                    <a:lnTo>
                      <a:pt x="4985" y="7579"/>
                    </a:lnTo>
                    <a:lnTo>
                      <a:pt x="9969" y="12126"/>
                    </a:lnTo>
                    <a:lnTo>
                      <a:pt x="9969" y="4547"/>
                    </a:lnTo>
                    <a:lnTo>
                      <a:pt x="16615" y="7579"/>
                    </a:lnTo>
                    <a:lnTo>
                      <a:pt x="14954" y="0"/>
                    </a:lnTo>
                    <a:lnTo>
                      <a:pt x="21600" y="3032"/>
                    </a:lnTo>
                  </a:path>
                </a:pathLst>
              </a:custGeom>
              <a:noFill/>
              <a:ln w="57150" cap="flat">
                <a:solidFill>
                  <a:srgbClr val="00CC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345" name="Group"/>
            <p:cNvGrpSpPr/>
            <p:nvPr/>
          </p:nvGrpSpPr>
          <p:grpSpPr>
            <a:xfrm>
              <a:off x="1459831" y="1144555"/>
              <a:ext cx="1511492" cy="1243513"/>
              <a:chOff x="0" y="0"/>
              <a:chExt cx="1511491" cy="1243512"/>
            </a:xfrm>
          </p:grpSpPr>
          <p:sp>
            <p:nvSpPr>
              <p:cNvPr id="342" name="Line"/>
              <p:cNvSpPr/>
              <p:nvPr/>
            </p:nvSpPr>
            <p:spPr>
              <a:xfrm>
                <a:off x="0" y="0"/>
                <a:ext cx="1511492" cy="1243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09" y="0"/>
                    </a:moveTo>
                    <a:lnTo>
                      <a:pt x="12764" y="237"/>
                    </a:lnTo>
                    <a:lnTo>
                      <a:pt x="12436" y="237"/>
                    </a:lnTo>
                    <a:lnTo>
                      <a:pt x="11945" y="119"/>
                    </a:lnTo>
                    <a:lnTo>
                      <a:pt x="11209" y="119"/>
                    </a:lnTo>
                    <a:lnTo>
                      <a:pt x="10964" y="0"/>
                    </a:lnTo>
                    <a:lnTo>
                      <a:pt x="8591" y="0"/>
                    </a:lnTo>
                    <a:lnTo>
                      <a:pt x="8100" y="119"/>
                    </a:lnTo>
                    <a:lnTo>
                      <a:pt x="6136" y="119"/>
                    </a:lnTo>
                    <a:lnTo>
                      <a:pt x="5645" y="237"/>
                    </a:lnTo>
                    <a:lnTo>
                      <a:pt x="4009" y="237"/>
                    </a:lnTo>
                    <a:lnTo>
                      <a:pt x="3518" y="356"/>
                    </a:lnTo>
                    <a:lnTo>
                      <a:pt x="2700" y="475"/>
                    </a:lnTo>
                    <a:lnTo>
                      <a:pt x="2209" y="593"/>
                    </a:lnTo>
                    <a:lnTo>
                      <a:pt x="1227" y="949"/>
                    </a:lnTo>
                    <a:lnTo>
                      <a:pt x="900" y="1305"/>
                    </a:lnTo>
                    <a:lnTo>
                      <a:pt x="327" y="2136"/>
                    </a:lnTo>
                    <a:lnTo>
                      <a:pt x="164" y="2848"/>
                    </a:lnTo>
                    <a:lnTo>
                      <a:pt x="82" y="3323"/>
                    </a:lnTo>
                    <a:lnTo>
                      <a:pt x="0" y="4035"/>
                    </a:lnTo>
                    <a:lnTo>
                      <a:pt x="0" y="13055"/>
                    </a:lnTo>
                    <a:lnTo>
                      <a:pt x="82" y="13411"/>
                    </a:lnTo>
                    <a:lnTo>
                      <a:pt x="164" y="13886"/>
                    </a:lnTo>
                    <a:lnTo>
                      <a:pt x="327" y="14360"/>
                    </a:lnTo>
                    <a:lnTo>
                      <a:pt x="409" y="14716"/>
                    </a:lnTo>
                    <a:lnTo>
                      <a:pt x="655" y="14954"/>
                    </a:lnTo>
                    <a:lnTo>
                      <a:pt x="736" y="15666"/>
                    </a:lnTo>
                    <a:lnTo>
                      <a:pt x="900" y="16378"/>
                    </a:lnTo>
                    <a:lnTo>
                      <a:pt x="1882" y="18277"/>
                    </a:lnTo>
                    <a:lnTo>
                      <a:pt x="2127" y="18514"/>
                    </a:lnTo>
                    <a:lnTo>
                      <a:pt x="2455" y="18989"/>
                    </a:lnTo>
                    <a:lnTo>
                      <a:pt x="2945" y="19226"/>
                    </a:lnTo>
                    <a:lnTo>
                      <a:pt x="3436" y="19345"/>
                    </a:lnTo>
                    <a:lnTo>
                      <a:pt x="4255" y="19701"/>
                    </a:lnTo>
                    <a:lnTo>
                      <a:pt x="4745" y="19938"/>
                    </a:lnTo>
                    <a:lnTo>
                      <a:pt x="5236" y="19938"/>
                    </a:lnTo>
                    <a:lnTo>
                      <a:pt x="5891" y="20057"/>
                    </a:lnTo>
                    <a:lnTo>
                      <a:pt x="6873" y="20057"/>
                    </a:lnTo>
                    <a:lnTo>
                      <a:pt x="7527" y="20176"/>
                    </a:lnTo>
                    <a:lnTo>
                      <a:pt x="8509" y="20176"/>
                    </a:lnTo>
                    <a:lnTo>
                      <a:pt x="9327" y="20413"/>
                    </a:lnTo>
                    <a:lnTo>
                      <a:pt x="10636" y="20651"/>
                    </a:lnTo>
                    <a:lnTo>
                      <a:pt x="11291" y="20888"/>
                    </a:lnTo>
                    <a:lnTo>
                      <a:pt x="11782" y="21125"/>
                    </a:lnTo>
                    <a:lnTo>
                      <a:pt x="12273" y="21244"/>
                    </a:lnTo>
                    <a:lnTo>
                      <a:pt x="12600" y="21363"/>
                    </a:lnTo>
                    <a:lnTo>
                      <a:pt x="13091" y="21481"/>
                    </a:lnTo>
                    <a:lnTo>
                      <a:pt x="13582" y="21481"/>
                    </a:lnTo>
                    <a:lnTo>
                      <a:pt x="14236" y="21600"/>
                    </a:lnTo>
                    <a:lnTo>
                      <a:pt x="15873" y="21600"/>
                    </a:lnTo>
                    <a:lnTo>
                      <a:pt x="16855" y="21481"/>
                    </a:lnTo>
                    <a:lnTo>
                      <a:pt x="17673" y="21363"/>
                    </a:lnTo>
                    <a:lnTo>
                      <a:pt x="18327" y="21244"/>
                    </a:lnTo>
                    <a:lnTo>
                      <a:pt x="18573" y="21125"/>
                    </a:lnTo>
                    <a:lnTo>
                      <a:pt x="19227" y="20888"/>
                    </a:lnTo>
                    <a:lnTo>
                      <a:pt x="19882" y="20176"/>
                    </a:lnTo>
                    <a:lnTo>
                      <a:pt x="20373" y="19938"/>
                    </a:lnTo>
                    <a:lnTo>
                      <a:pt x="20864" y="19226"/>
                    </a:lnTo>
                    <a:lnTo>
                      <a:pt x="21355" y="18277"/>
                    </a:lnTo>
                    <a:lnTo>
                      <a:pt x="21436" y="17090"/>
                    </a:lnTo>
                    <a:lnTo>
                      <a:pt x="21518" y="16378"/>
                    </a:lnTo>
                    <a:lnTo>
                      <a:pt x="21600" y="15429"/>
                    </a:lnTo>
                    <a:lnTo>
                      <a:pt x="21600" y="12580"/>
                    </a:lnTo>
                    <a:lnTo>
                      <a:pt x="21518" y="11631"/>
                    </a:lnTo>
                    <a:lnTo>
                      <a:pt x="21518" y="10681"/>
                    </a:lnTo>
                    <a:lnTo>
                      <a:pt x="21436" y="9732"/>
                    </a:lnTo>
                    <a:lnTo>
                      <a:pt x="21273" y="8545"/>
                    </a:lnTo>
                    <a:lnTo>
                      <a:pt x="21109" y="7596"/>
                    </a:lnTo>
                    <a:lnTo>
                      <a:pt x="20782" y="6171"/>
                    </a:lnTo>
                    <a:lnTo>
                      <a:pt x="20291" y="5222"/>
                    </a:lnTo>
                    <a:lnTo>
                      <a:pt x="19309" y="3798"/>
                    </a:lnTo>
                    <a:lnTo>
                      <a:pt x="19145" y="2848"/>
                    </a:lnTo>
                    <a:lnTo>
                      <a:pt x="18818" y="2374"/>
                    </a:lnTo>
                    <a:lnTo>
                      <a:pt x="18164" y="2018"/>
                    </a:lnTo>
                    <a:lnTo>
                      <a:pt x="17918" y="1662"/>
                    </a:lnTo>
                    <a:lnTo>
                      <a:pt x="17591" y="1424"/>
                    </a:lnTo>
                    <a:lnTo>
                      <a:pt x="16936" y="1068"/>
                    </a:lnTo>
                    <a:lnTo>
                      <a:pt x="16445" y="949"/>
                    </a:lnTo>
                    <a:lnTo>
                      <a:pt x="15627" y="593"/>
                    </a:lnTo>
                    <a:lnTo>
                      <a:pt x="14973" y="475"/>
                    </a:lnTo>
                    <a:lnTo>
                      <a:pt x="14645" y="356"/>
                    </a:lnTo>
                    <a:lnTo>
                      <a:pt x="14400" y="237"/>
                    </a:lnTo>
                    <a:lnTo>
                      <a:pt x="14155" y="237"/>
                    </a:lnTo>
                    <a:lnTo>
                      <a:pt x="13909" y="119"/>
                    </a:lnTo>
                    <a:lnTo>
                      <a:pt x="12927" y="119"/>
                    </a:lnTo>
                    <a:lnTo>
                      <a:pt x="12682" y="356"/>
                    </a:lnTo>
                    <a:lnTo>
                      <a:pt x="12191" y="475"/>
                    </a:lnTo>
                    <a:lnTo>
                      <a:pt x="11455" y="831"/>
                    </a:lnTo>
                    <a:lnTo>
                      <a:pt x="11209" y="1068"/>
                    </a:lnTo>
                    <a:lnTo>
                      <a:pt x="10964" y="1187"/>
                    </a:lnTo>
                    <a:lnTo>
                      <a:pt x="10636" y="1305"/>
                    </a:lnTo>
                    <a:lnTo>
                      <a:pt x="10145" y="1305"/>
                    </a:lnTo>
                    <a:lnTo>
                      <a:pt x="9900" y="1187"/>
                    </a:lnTo>
                    <a:lnTo>
                      <a:pt x="9245" y="1068"/>
                    </a:lnTo>
                    <a:lnTo>
                      <a:pt x="8918" y="1068"/>
                    </a:lnTo>
                    <a:lnTo>
                      <a:pt x="8100" y="949"/>
                    </a:lnTo>
                    <a:lnTo>
                      <a:pt x="4827" y="949"/>
                    </a:lnTo>
                    <a:lnTo>
                      <a:pt x="4173" y="1068"/>
                    </a:lnTo>
                    <a:lnTo>
                      <a:pt x="3518" y="1068"/>
                    </a:lnTo>
                    <a:lnTo>
                      <a:pt x="2536" y="1305"/>
                    </a:lnTo>
                    <a:lnTo>
                      <a:pt x="1882" y="1424"/>
                    </a:lnTo>
                    <a:lnTo>
                      <a:pt x="1636" y="1424"/>
                    </a:lnTo>
                    <a:lnTo>
                      <a:pt x="1391" y="1780"/>
                    </a:lnTo>
                    <a:lnTo>
                      <a:pt x="1391" y="3323"/>
                    </a:lnTo>
                    <a:lnTo>
                      <a:pt x="1555" y="3679"/>
                    </a:lnTo>
                    <a:lnTo>
                      <a:pt x="1800" y="3916"/>
                    </a:lnTo>
                    <a:lnTo>
                      <a:pt x="3109" y="4391"/>
                    </a:lnTo>
                    <a:lnTo>
                      <a:pt x="5073" y="4747"/>
                    </a:lnTo>
                    <a:lnTo>
                      <a:pt x="5891" y="4866"/>
                    </a:lnTo>
                    <a:lnTo>
                      <a:pt x="6218" y="4866"/>
                    </a:lnTo>
                    <a:lnTo>
                      <a:pt x="6873" y="4629"/>
                    </a:lnTo>
                    <a:lnTo>
                      <a:pt x="7118" y="4273"/>
                    </a:lnTo>
                    <a:lnTo>
                      <a:pt x="7118" y="3916"/>
                    </a:lnTo>
                    <a:lnTo>
                      <a:pt x="6873" y="3679"/>
                    </a:lnTo>
                    <a:lnTo>
                      <a:pt x="6627" y="3679"/>
                    </a:lnTo>
                    <a:lnTo>
                      <a:pt x="6382" y="3560"/>
                    </a:lnTo>
                    <a:lnTo>
                      <a:pt x="6055" y="3442"/>
                    </a:lnTo>
                    <a:lnTo>
                      <a:pt x="5400" y="3323"/>
                    </a:lnTo>
                    <a:lnTo>
                      <a:pt x="4745" y="3323"/>
                    </a:lnTo>
                    <a:lnTo>
                      <a:pt x="4091" y="3204"/>
                    </a:lnTo>
                    <a:lnTo>
                      <a:pt x="1718" y="3204"/>
                    </a:lnTo>
                    <a:lnTo>
                      <a:pt x="1391" y="3442"/>
                    </a:lnTo>
                    <a:lnTo>
                      <a:pt x="1145" y="3916"/>
                    </a:lnTo>
                    <a:lnTo>
                      <a:pt x="982" y="4273"/>
                    </a:lnTo>
                    <a:lnTo>
                      <a:pt x="982" y="5578"/>
                    </a:lnTo>
                    <a:lnTo>
                      <a:pt x="1145" y="6527"/>
                    </a:lnTo>
                    <a:lnTo>
                      <a:pt x="1227" y="7240"/>
                    </a:lnTo>
                    <a:lnTo>
                      <a:pt x="1555" y="7596"/>
                    </a:lnTo>
                    <a:lnTo>
                      <a:pt x="2864" y="8070"/>
                    </a:lnTo>
                    <a:lnTo>
                      <a:pt x="3682" y="8189"/>
                    </a:lnTo>
                    <a:lnTo>
                      <a:pt x="4336" y="8308"/>
                    </a:lnTo>
                    <a:lnTo>
                      <a:pt x="6218" y="8308"/>
                    </a:lnTo>
                    <a:lnTo>
                      <a:pt x="6545" y="8189"/>
                    </a:lnTo>
                    <a:lnTo>
                      <a:pt x="7527" y="7952"/>
                    </a:lnTo>
                    <a:lnTo>
                      <a:pt x="7773" y="7714"/>
                    </a:lnTo>
                    <a:lnTo>
                      <a:pt x="7773" y="7358"/>
                    </a:lnTo>
                    <a:lnTo>
                      <a:pt x="7445" y="7121"/>
                    </a:lnTo>
                    <a:lnTo>
                      <a:pt x="7200" y="6884"/>
                    </a:lnTo>
                    <a:lnTo>
                      <a:pt x="5891" y="6646"/>
                    </a:lnTo>
                    <a:lnTo>
                      <a:pt x="5400" y="6527"/>
                    </a:lnTo>
                    <a:lnTo>
                      <a:pt x="2127" y="6527"/>
                    </a:lnTo>
                    <a:lnTo>
                      <a:pt x="1882" y="6646"/>
                    </a:lnTo>
                    <a:lnTo>
                      <a:pt x="1636" y="6884"/>
                    </a:lnTo>
                    <a:lnTo>
                      <a:pt x="1391" y="7240"/>
                    </a:lnTo>
                    <a:lnTo>
                      <a:pt x="1227" y="7596"/>
                    </a:lnTo>
                    <a:lnTo>
                      <a:pt x="1145" y="7952"/>
                    </a:lnTo>
                    <a:lnTo>
                      <a:pt x="1145" y="8426"/>
                    </a:lnTo>
                    <a:lnTo>
                      <a:pt x="1309" y="8782"/>
                    </a:lnTo>
                    <a:lnTo>
                      <a:pt x="1391" y="9138"/>
                    </a:lnTo>
                    <a:lnTo>
                      <a:pt x="1555" y="9613"/>
                    </a:lnTo>
                    <a:lnTo>
                      <a:pt x="2864" y="11512"/>
                    </a:lnTo>
                    <a:lnTo>
                      <a:pt x="3845" y="11987"/>
                    </a:lnTo>
                    <a:lnTo>
                      <a:pt x="4336" y="12105"/>
                    </a:lnTo>
                    <a:lnTo>
                      <a:pt x="5236" y="12105"/>
                    </a:lnTo>
                    <a:lnTo>
                      <a:pt x="5891" y="11987"/>
                    </a:lnTo>
                    <a:lnTo>
                      <a:pt x="6218" y="11868"/>
                    </a:lnTo>
                    <a:lnTo>
                      <a:pt x="6464" y="11631"/>
                    </a:lnTo>
                    <a:lnTo>
                      <a:pt x="6791" y="11393"/>
                    </a:lnTo>
                    <a:lnTo>
                      <a:pt x="6873" y="11037"/>
                    </a:lnTo>
                    <a:lnTo>
                      <a:pt x="7036" y="10681"/>
                    </a:lnTo>
                    <a:lnTo>
                      <a:pt x="6955" y="10325"/>
                    </a:lnTo>
                    <a:lnTo>
                      <a:pt x="6627" y="10088"/>
                    </a:lnTo>
                    <a:lnTo>
                      <a:pt x="1391" y="10088"/>
                    </a:lnTo>
                    <a:lnTo>
                      <a:pt x="1064" y="10207"/>
                    </a:lnTo>
                    <a:lnTo>
                      <a:pt x="818" y="10444"/>
                    </a:lnTo>
                    <a:lnTo>
                      <a:pt x="573" y="10800"/>
                    </a:lnTo>
                    <a:lnTo>
                      <a:pt x="491" y="11156"/>
                    </a:lnTo>
                    <a:lnTo>
                      <a:pt x="409" y="11631"/>
                    </a:lnTo>
                    <a:lnTo>
                      <a:pt x="409" y="11987"/>
                    </a:lnTo>
                    <a:lnTo>
                      <a:pt x="573" y="12343"/>
                    </a:lnTo>
                    <a:lnTo>
                      <a:pt x="818" y="12699"/>
                    </a:lnTo>
                    <a:lnTo>
                      <a:pt x="1064" y="13174"/>
                    </a:lnTo>
                    <a:lnTo>
                      <a:pt x="1555" y="13411"/>
                    </a:lnTo>
                    <a:lnTo>
                      <a:pt x="2209" y="13648"/>
                    </a:lnTo>
                    <a:lnTo>
                      <a:pt x="3191" y="14716"/>
                    </a:lnTo>
                    <a:lnTo>
                      <a:pt x="3682" y="14835"/>
                    </a:lnTo>
                    <a:lnTo>
                      <a:pt x="6627" y="14835"/>
                    </a:lnTo>
                    <a:lnTo>
                      <a:pt x="6873" y="14598"/>
                    </a:lnTo>
                    <a:lnTo>
                      <a:pt x="7036" y="14123"/>
                    </a:lnTo>
                    <a:lnTo>
                      <a:pt x="6955" y="13648"/>
                    </a:lnTo>
                    <a:lnTo>
                      <a:pt x="6709" y="13530"/>
                    </a:lnTo>
                    <a:lnTo>
                      <a:pt x="3436" y="13530"/>
                    </a:lnTo>
                    <a:lnTo>
                      <a:pt x="2782" y="13767"/>
                    </a:lnTo>
                    <a:lnTo>
                      <a:pt x="2536" y="13886"/>
                    </a:lnTo>
                    <a:lnTo>
                      <a:pt x="2291" y="14123"/>
                    </a:lnTo>
                    <a:lnTo>
                      <a:pt x="2127" y="14479"/>
                    </a:lnTo>
                    <a:lnTo>
                      <a:pt x="1882" y="14835"/>
                    </a:lnTo>
                    <a:lnTo>
                      <a:pt x="1718" y="15547"/>
                    </a:lnTo>
                    <a:lnTo>
                      <a:pt x="1718" y="16615"/>
                    </a:lnTo>
                    <a:lnTo>
                      <a:pt x="1800" y="16971"/>
                    </a:lnTo>
                    <a:lnTo>
                      <a:pt x="2045" y="17209"/>
                    </a:lnTo>
                    <a:lnTo>
                      <a:pt x="2700" y="17565"/>
                    </a:lnTo>
                    <a:lnTo>
                      <a:pt x="3682" y="17802"/>
                    </a:lnTo>
                    <a:lnTo>
                      <a:pt x="4336" y="17921"/>
                    </a:lnTo>
                    <a:lnTo>
                      <a:pt x="4909" y="17921"/>
                    </a:lnTo>
                    <a:lnTo>
                      <a:pt x="5236" y="17802"/>
                    </a:lnTo>
                    <a:lnTo>
                      <a:pt x="5482" y="17684"/>
                    </a:lnTo>
                    <a:lnTo>
                      <a:pt x="6300" y="17684"/>
                    </a:lnTo>
                    <a:lnTo>
                      <a:pt x="6873" y="17565"/>
                    </a:lnTo>
                    <a:lnTo>
                      <a:pt x="7118" y="17565"/>
                    </a:lnTo>
                    <a:lnTo>
                      <a:pt x="7445" y="17209"/>
                    </a:lnTo>
                    <a:lnTo>
                      <a:pt x="7691" y="16734"/>
                    </a:lnTo>
                    <a:lnTo>
                      <a:pt x="7855" y="16378"/>
                    </a:lnTo>
                    <a:lnTo>
                      <a:pt x="7936" y="15666"/>
                    </a:lnTo>
                    <a:lnTo>
                      <a:pt x="8100" y="15191"/>
                    </a:lnTo>
                    <a:lnTo>
                      <a:pt x="8100" y="9732"/>
                    </a:lnTo>
                    <a:lnTo>
                      <a:pt x="8182" y="10207"/>
                    </a:lnTo>
                    <a:lnTo>
                      <a:pt x="8264" y="10563"/>
                    </a:lnTo>
                    <a:lnTo>
                      <a:pt x="8509" y="10800"/>
                    </a:lnTo>
                    <a:lnTo>
                      <a:pt x="9082" y="11631"/>
                    </a:lnTo>
                    <a:lnTo>
                      <a:pt x="9327" y="11868"/>
                    </a:lnTo>
                    <a:lnTo>
                      <a:pt x="9900" y="12818"/>
                    </a:lnTo>
                    <a:lnTo>
                      <a:pt x="10391" y="13055"/>
                    </a:lnTo>
                    <a:lnTo>
                      <a:pt x="10473" y="12105"/>
                    </a:lnTo>
                    <a:lnTo>
                      <a:pt x="10555" y="10919"/>
                    </a:lnTo>
                    <a:lnTo>
                      <a:pt x="10555" y="8070"/>
                    </a:lnTo>
                    <a:lnTo>
                      <a:pt x="10391" y="7714"/>
                    </a:lnTo>
                    <a:lnTo>
                      <a:pt x="10309" y="7358"/>
                    </a:lnTo>
                    <a:lnTo>
                      <a:pt x="10555" y="7833"/>
                    </a:lnTo>
                    <a:lnTo>
                      <a:pt x="10800" y="8070"/>
                    </a:lnTo>
                    <a:lnTo>
                      <a:pt x="11127" y="8426"/>
                    </a:lnTo>
                    <a:lnTo>
                      <a:pt x="11455" y="8901"/>
                    </a:lnTo>
                    <a:lnTo>
                      <a:pt x="11945" y="9138"/>
                    </a:lnTo>
                    <a:lnTo>
                      <a:pt x="12191" y="9495"/>
                    </a:lnTo>
                    <a:lnTo>
                      <a:pt x="12518" y="9732"/>
                    </a:lnTo>
                    <a:lnTo>
                      <a:pt x="13009" y="10207"/>
                    </a:lnTo>
                    <a:lnTo>
                      <a:pt x="12927" y="9020"/>
                    </a:lnTo>
                    <a:lnTo>
                      <a:pt x="12845" y="8070"/>
                    </a:lnTo>
                    <a:lnTo>
                      <a:pt x="12845" y="7121"/>
                    </a:lnTo>
                    <a:lnTo>
                      <a:pt x="12682" y="6765"/>
                    </a:lnTo>
                    <a:lnTo>
                      <a:pt x="12682" y="6409"/>
                    </a:lnTo>
                    <a:lnTo>
                      <a:pt x="12600" y="5459"/>
                    </a:lnTo>
                    <a:lnTo>
                      <a:pt x="12518" y="5103"/>
                    </a:lnTo>
                    <a:lnTo>
                      <a:pt x="13009" y="5578"/>
                    </a:lnTo>
                    <a:lnTo>
                      <a:pt x="13664" y="6053"/>
                    </a:lnTo>
                    <a:lnTo>
                      <a:pt x="14155" y="6290"/>
                    </a:lnTo>
                    <a:lnTo>
                      <a:pt x="14809" y="6527"/>
                    </a:lnTo>
                    <a:lnTo>
                      <a:pt x="15791" y="7477"/>
                    </a:lnTo>
                    <a:lnTo>
                      <a:pt x="15873" y="7121"/>
                    </a:lnTo>
                    <a:lnTo>
                      <a:pt x="15709" y="6171"/>
                    </a:lnTo>
                    <a:lnTo>
                      <a:pt x="15627" y="5459"/>
                    </a:lnTo>
                    <a:lnTo>
                      <a:pt x="15464" y="4985"/>
                    </a:lnTo>
                    <a:lnTo>
                      <a:pt x="15382" y="4629"/>
                    </a:lnTo>
                    <a:lnTo>
                      <a:pt x="15218" y="4154"/>
                    </a:lnTo>
                    <a:lnTo>
                      <a:pt x="15136" y="3679"/>
                    </a:lnTo>
                    <a:lnTo>
                      <a:pt x="14973" y="3204"/>
                    </a:lnTo>
                    <a:lnTo>
                      <a:pt x="14891" y="2848"/>
                    </a:lnTo>
                    <a:lnTo>
                      <a:pt x="15136" y="2967"/>
                    </a:lnTo>
                    <a:lnTo>
                      <a:pt x="16118" y="3204"/>
                    </a:lnTo>
                    <a:lnTo>
                      <a:pt x="16773" y="3560"/>
                    </a:lnTo>
                    <a:lnTo>
                      <a:pt x="17100" y="3679"/>
                    </a:lnTo>
                    <a:lnTo>
                      <a:pt x="17755" y="4035"/>
                    </a:lnTo>
                    <a:lnTo>
                      <a:pt x="18245" y="4273"/>
                    </a:lnTo>
                    <a:lnTo>
                      <a:pt x="18491" y="4510"/>
                    </a:lnTo>
                    <a:lnTo>
                      <a:pt x="18736" y="5697"/>
                    </a:lnTo>
                    <a:lnTo>
                      <a:pt x="18900" y="6409"/>
                    </a:lnTo>
                    <a:lnTo>
                      <a:pt x="18982" y="7121"/>
                    </a:lnTo>
                    <a:lnTo>
                      <a:pt x="19064" y="8070"/>
                    </a:lnTo>
                    <a:lnTo>
                      <a:pt x="19064" y="9969"/>
                    </a:lnTo>
                    <a:lnTo>
                      <a:pt x="18900" y="10444"/>
                    </a:lnTo>
                    <a:lnTo>
                      <a:pt x="18736" y="11868"/>
                    </a:lnTo>
                    <a:lnTo>
                      <a:pt x="18491" y="12343"/>
                    </a:lnTo>
                    <a:lnTo>
                      <a:pt x="18327" y="12818"/>
                    </a:lnTo>
                    <a:lnTo>
                      <a:pt x="18082" y="11631"/>
                    </a:lnTo>
                    <a:lnTo>
                      <a:pt x="17591" y="10919"/>
                    </a:lnTo>
                    <a:lnTo>
                      <a:pt x="17509" y="10207"/>
                    </a:lnTo>
                    <a:lnTo>
                      <a:pt x="17182" y="9732"/>
                    </a:lnTo>
                    <a:lnTo>
                      <a:pt x="16936" y="9495"/>
                    </a:lnTo>
                    <a:lnTo>
                      <a:pt x="16364" y="9495"/>
                    </a:lnTo>
                    <a:lnTo>
                      <a:pt x="15382" y="10207"/>
                    </a:lnTo>
                    <a:lnTo>
                      <a:pt x="15300" y="10919"/>
                    </a:lnTo>
                    <a:lnTo>
                      <a:pt x="15055" y="11868"/>
                    </a:lnTo>
                    <a:lnTo>
                      <a:pt x="14973" y="12580"/>
                    </a:lnTo>
                    <a:lnTo>
                      <a:pt x="14809" y="12936"/>
                    </a:lnTo>
                    <a:lnTo>
                      <a:pt x="14809" y="13292"/>
                    </a:lnTo>
                    <a:lnTo>
                      <a:pt x="15136" y="13767"/>
                    </a:lnTo>
                    <a:lnTo>
                      <a:pt x="15382" y="14004"/>
                    </a:lnTo>
                    <a:lnTo>
                      <a:pt x="15627" y="13767"/>
                    </a:lnTo>
                    <a:lnTo>
                      <a:pt x="15873" y="12818"/>
                    </a:lnTo>
                    <a:lnTo>
                      <a:pt x="15873" y="12343"/>
                    </a:lnTo>
                    <a:lnTo>
                      <a:pt x="15709" y="11868"/>
                    </a:lnTo>
                    <a:lnTo>
                      <a:pt x="15464" y="11631"/>
                    </a:lnTo>
                    <a:lnTo>
                      <a:pt x="15218" y="11512"/>
                    </a:lnTo>
                    <a:lnTo>
                      <a:pt x="14727" y="11512"/>
                    </a:lnTo>
                    <a:lnTo>
                      <a:pt x="14236" y="11749"/>
                    </a:lnTo>
                    <a:lnTo>
                      <a:pt x="13909" y="11868"/>
                    </a:lnTo>
                    <a:lnTo>
                      <a:pt x="13418" y="11987"/>
                    </a:lnTo>
                    <a:lnTo>
                      <a:pt x="12764" y="12462"/>
                    </a:lnTo>
                    <a:lnTo>
                      <a:pt x="12518" y="12818"/>
                    </a:lnTo>
                    <a:lnTo>
                      <a:pt x="12355" y="13530"/>
                    </a:lnTo>
                    <a:lnTo>
                      <a:pt x="12273" y="14004"/>
                    </a:lnTo>
                    <a:lnTo>
                      <a:pt x="12273" y="14716"/>
                    </a:lnTo>
                    <a:lnTo>
                      <a:pt x="12518" y="14954"/>
                    </a:lnTo>
                    <a:lnTo>
                      <a:pt x="13009" y="15191"/>
                    </a:lnTo>
                    <a:lnTo>
                      <a:pt x="13255" y="14835"/>
                    </a:lnTo>
                    <a:lnTo>
                      <a:pt x="13418" y="14479"/>
                    </a:lnTo>
                    <a:lnTo>
                      <a:pt x="13418" y="14123"/>
                    </a:lnTo>
                    <a:lnTo>
                      <a:pt x="13255" y="13767"/>
                    </a:lnTo>
                    <a:lnTo>
                      <a:pt x="13009" y="13411"/>
                    </a:lnTo>
                    <a:lnTo>
                      <a:pt x="12682" y="13292"/>
                    </a:lnTo>
                    <a:lnTo>
                      <a:pt x="12355" y="13411"/>
                    </a:lnTo>
                    <a:lnTo>
                      <a:pt x="12027" y="13648"/>
                    </a:lnTo>
                    <a:lnTo>
                      <a:pt x="11536" y="14123"/>
                    </a:lnTo>
                    <a:lnTo>
                      <a:pt x="11291" y="14479"/>
                    </a:lnTo>
                    <a:lnTo>
                      <a:pt x="11045" y="14954"/>
                    </a:lnTo>
                    <a:lnTo>
                      <a:pt x="10882" y="15310"/>
                    </a:lnTo>
                    <a:lnTo>
                      <a:pt x="10718" y="15785"/>
                    </a:lnTo>
                    <a:lnTo>
                      <a:pt x="10636" y="16615"/>
                    </a:lnTo>
                    <a:lnTo>
                      <a:pt x="10636" y="16971"/>
                    </a:lnTo>
                    <a:lnTo>
                      <a:pt x="10882" y="17327"/>
                    </a:lnTo>
                    <a:lnTo>
                      <a:pt x="11209" y="17446"/>
                    </a:lnTo>
                    <a:lnTo>
                      <a:pt x="11455" y="17446"/>
                    </a:lnTo>
                    <a:lnTo>
                      <a:pt x="11700" y="17209"/>
                    </a:lnTo>
                    <a:lnTo>
                      <a:pt x="11864" y="16853"/>
                    </a:lnTo>
                    <a:lnTo>
                      <a:pt x="11864" y="16378"/>
                    </a:lnTo>
                    <a:lnTo>
                      <a:pt x="11700" y="16022"/>
                    </a:lnTo>
                    <a:lnTo>
                      <a:pt x="11455" y="15785"/>
                    </a:lnTo>
                    <a:lnTo>
                      <a:pt x="11209" y="15666"/>
                    </a:lnTo>
                    <a:lnTo>
                      <a:pt x="10555" y="15666"/>
                    </a:lnTo>
                    <a:lnTo>
                      <a:pt x="10064" y="15547"/>
                    </a:lnTo>
                    <a:lnTo>
                      <a:pt x="9245" y="15547"/>
                    </a:lnTo>
                    <a:lnTo>
                      <a:pt x="8918" y="15666"/>
                    </a:lnTo>
                    <a:lnTo>
                      <a:pt x="8427" y="15785"/>
                    </a:lnTo>
                    <a:lnTo>
                      <a:pt x="8182" y="15903"/>
                    </a:lnTo>
                    <a:lnTo>
                      <a:pt x="7936" y="16141"/>
                    </a:lnTo>
                    <a:lnTo>
                      <a:pt x="7773" y="16497"/>
                    </a:lnTo>
                    <a:lnTo>
                      <a:pt x="7773" y="16853"/>
                    </a:lnTo>
                    <a:lnTo>
                      <a:pt x="7691" y="17209"/>
                    </a:lnTo>
                    <a:lnTo>
                      <a:pt x="7691" y="17921"/>
                    </a:lnTo>
                    <a:lnTo>
                      <a:pt x="7936" y="18396"/>
                    </a:lnTo>
                    <a:lnTo>
                      <a:pt x="8182" y="18633"/>
                    </a:lnTo>
                    <a:lnTo>
                      <a:pt x="8509" y="18989"/>
                    </a:lnTo>
                    <a:lnTo>
                      <a:pt x="8836" y="19226"/>
                    </a:lnTo>
                    <a:lnTo>
                      <a:pt x="9164" y="19345"/>
                    </a:lnTo>
                    <a:lnTo>
                      <a:pt x="12518" y="19345"/>
                    </a:lnTo>
                    <a:lnTo>
                      <a:pt x="13009" y="18870"/>
                    </a:lnTo>
                    <a:lnTo>
                      <a:pt x="13255" y="18514"/>
                    </a:lnTo>
                    <a:lnTo>
                      <a:pt x="13500" y="18277"/>
                    </a:lnTo>
                    <a:lnTo>
                      <a:pt x="13664" y="17921"/>
                    </a:lnTo>
                    <a:lnTo>
                      <a:pt x="13909" y="17684"/>
                    </a:lnTo>
                    <a:lnTo>
                      <a:pt x="14236" y="17446"/>
                    </a:lnTo>
                    <a:lnTo>
                      <a:pt x="14564" y="17090"/>
                    </a:lnTo>
                    <a:lnTo>
                      <a:pt x="14891" y="16853"/>
                    </a:lnTo>
                    <a:lnTo>
                      <a:pt x="15136" y="16853"/>
                    </a:lnTo>
                    <a:lnTo>
                      <a:pt x="15382" y="16971"/>
                    </a:lnTo>
                    <a:lnTo>
                      <a:pt x="15627" y="17327"/>
                    </a:lnTo>
                    <a:lnTo>
                      <a:pt x="15873" y="18396"/>
                    </a:lnTo>
                    <a:lnTo>
                      <a:pt x="16118" y="18633"/>
                    </a:lnTo>
                    <a:lnTo>
                      <a:pt x="16691" y="18989"/>
                    </a:lnTo>
                    <a:lnTo>
                      <a:pt x="17673" y="19345"/>
                    </a:lnTo>
                    <a:lnTo>
                      <a:pt x="18655" y="19345"/>
                    </a:lnTo>
                    <a:lnTo>
                      <a:pt x="18982" y="19226"/>
                    </a:lnTo>
                    <a:lnTo>
                      <a:pt x="19473" y="19108"/>
                    </a:lnTo>
                    <a:lnTo>
                      <a:pt x="19800" y="18633"/>
                    </a:lnTo>
                    <a:lnTo>
                      <a:pt x="19882" y="17921"/>
                    </a:lnTo>
                    <a:lnTo>
                      <a:pt x="20045" y="17446"/>
                    </a:lnTo>
                    <a:lnTo>
                      <a:pt x="20045" y="16497"/>
                    </a:lnTo>
                    <a:lnTo>
                      <a:pt x="19964" y="16141"/>
                    </a:lnTo>
                    <a:lnTo>
                      <a:pt x="19473" y="15666"/>
                    </a:lnTo>
                    <a:lnTo>
                      <a:pt x="17018" y="15666"/>
                    </a:lnTo>
                    <a:lnTo>
                      <a:pt x="16527" y="15785"/>
                    </a:lnTo>
                    <a:lnTo>
                      <a:pt x="15873" y="15903"/>
                    </a:lnTo>
                    <a:lnTo>
                      <a:pt x="15382" y="16022"/>
                    </a:lnTo>
                    <a:lnTo>
                      <a:pt x="15055" y="16259"/>
                    </a:lnTo>
                    <a:lnTo>
                      <a:pt x="14891" y="16615"/>
                    </a:lnTo>
                    <a:lnTo>
                      <a:pt x="14809" y="16971"/>
                    </a:lnTo>
                    <a:lnTo>
                      <a:pt x="15136" y="17327"/>
                    </a:lnTo>
                    <a:lnTo>
                      <a:pt x="15955" y="17565"/>
                    </a:lnTo>
                    <a:lnTo>
                      <a:pt x="16200" y="17684"/>
                    </a:lnTo>
                    <a:lnTo>
                      <a:pt x="16855" y="17446"/>
                    </a:lnTo>
                    <a:lnTo>
                      <a:pt x="17836" y="16971"/>
                    </a:lnTo>
                    <a:lnTo>
                      <a:pt x="18982" y="15310"/>
                    </a:lnTo>
                    <a:lnTo>
                      <a:pt x="19145" y="14598"/>
                    </a:lnTo>
                    <a:lnTo>
                      <a:pt x="19309" y="13174"/>
                    </a:lnTo>
                    <a:lnTo>
                      <a:pt x="19309" y="12462"/>
                    </a:lnTo>
                    <a:lnTo>
                      <a:pt x="19064" y="12105"/>
                    </a:lnTo>
                    <a:lnTo>
                      <a:pt x="18573" y="11987"/>
                    </a:lnTo>
                    <a:lnTo>
                      <a:pt x="17755" y="11868"/>
                    </a:lnTo>
                    <a:lnTo>
                      <a:pt x="17100" y="11749"/>
                    </a:lnTo>
                    <a:lnTo>
                      <a:pt x="14809" y="11749"/>
                    </a:lnTo>
                    <a:lnTo>
                      <a:pt x="14155" y="11987"/>
                    </a:lnTo>
                    <a:lnTo>
                      <a:pt x="12845" y="12224"/>
                    </a:lnTo>
                    <a:lnTo>
                      <a:pt x="12355" y="12343"/>
                    </a:lnTo>
                    <a:lnTo>
                      <a:pt x="12109" y="12580"/>
                    </a:lnTo>
                    <a:lnTo>
                      <a:pt x="11782" y="13055"/>
                    </a:lnTo>
                    <a:lnTo>
                      <a:pt x="11782" y="13530"/>
                    </a:lnTo>
                    <a:lnTo>
                      <a:pt x="11700" y="13886"/>
                    </a:lnTo>
                    <a:lnTo>
                      <a:pt x="11945" y="14242"/>
                    </a:lnTo>
                    <a:lnTo>
                      <a:pt x="12600" y="14479"/>
                    </a:lnTo>
                    <a:lnTo>
                      <a:pt x="13418" y="14598"/>
                    </a:lnTo>
                    <a:lnTo>
                      <a:pt x="13909" y="14598"/>
                    </a:lnTo>
                    <a:lnTo>
                      <a:pt x="14236" y="14479"/>
                    </a:lnTo>
                    <a:lnTo>
                      <a:pt x="14727" y="14360"/>
                    </a:lnTo>
                    <a:lnTo>
                      <a:pt x="15382" y="14123"/>
                    </a:lnTo>
                    <a:lnTo>
                      <a:pt x="15873" y="13886"/>
                    </a:lnTo>
                    <a:lnTo>
                      <a:pt x="16364" y="13767"/>
                    </a:lnTo>
                    <a:lnTo>
                      <a:pt x="16691" y="12343"/>
                    </a:lnTo>
                    <a:lnTo>
                      <a:pt x="16936" y="11868"/>
                    </a:lnTo>
                    <a:lnTo>
                      <a:pt x="16936" y="11393"/>
                    </a:lnTo>
                    <a:lnTo>
                      <a:pt x="16773" y="11037"/>
                    </a:lnTo>
                    <a:lnTo>
                      <a:pt x="15791" y="10800"/>
                    </a:lnTo>
                    <a:lnTo>
                      <a:pt x="15136" y="10681"/>
                    </a:lnTo>
                    <a:lnTo>
                      <a:pt x="14155" y="10444"/>
                    </a:lnTo>
                    <a:lnTo>
                      <a:pt x="13009" y="10325"/>
                    </a:lnTo>
                    <a:lnTo>
                      <a:pt x="12027" y="10207"/>
                    </a:lnTo>
                    <a:lnTo>
                      <a:pt x="10718" y="10207"/>
                    </a:lnTo>
                    <a:lnTo>
                      <a:pt x="9736" y="10444"/>
                    </a:lnTo>
                    <a:lnTo>
                      <a:pt x="8755" y="10919"/>
                    </a:lnTo>
                    <a:lnTo>
                      <a:pt x="8509" y="11275"/>
                    </a:lnTo>
                    <a:lnTo>
                      <a:pt x="8427" y="11631"/>
                    </a:lnTo>
                    <a:lnTo>
                      <a:pt x="9245" y="12105"/>
                    </a:lnTo>
                    <a:lnTo>
                      <a:pt x="9900" y="12343"/>
                    </a:lnTo>
                    <a:lnTo>
                      <a:pt x="10391" y="12462"/>
                    </a:lnTo>
                    <a:lnTo>
                      <a:pt x="11045" y="12105"/>
                    </a:lnTo>
                    <a:lnTo>
                      <a:pt x="11373" y="11749"/>
                    </a:lnTo>
                    <a:lnTo>
                      <a:pt x="11700" y="11275"/>
                    </a:lnTo>
                    <a:lnTo>
                      <a:pt x="11864" y="10563"/>
                    </a:lnTo>
                    <a:lnTo>
                      <a:pt x="12355" y="9851"/>
                    </a:lnTo>
                    <a:lnTo>
                      <a:pt x="12682" y="8426"/>
                    </a:lnTo>
                    <a:lnTo>
                      <a:pt x="12764" y="7714"/>
                    </a:lnTo>
                    <a:lnTo>
                      <a:pt x="12764" y="7240"/>
                    </a:lnTo>
                    <a:lnTo>
                      <a:pt x="12600" y="6884"/>
                    </a:lnTo>
                    <a:lnTo>
                      <a:pt x="12109" y="6646"/>
                    </a:lnTo>
                    <a:lnTo>
                      <a:pt x="11618" y="6527"/>
                    </a:lnTo>
                    <a:lnTo>
                      <a:pt x="10964" y="6409"/>
                    </a:lnTo>
                    <a:lnTo>
                      <a:pt x="10473" y="6290"/>
                    </a:lnTo>
                    <a:lnTo>
                      <a:pt x="9818" y="6290"/>
                    </a:lnTo>
                    <a:lnTo>
                      <a:pt x="9164" y="6171"/>
                    </a:lnTo>
                    <a:lnTo>
                      <a:pt x="7527" y="6171"/>
                    </a:lnTo>
                    <a:lnTo>
                      <a:pt x="6545" y="6409"/>
                    </a:lnTo>
                    <a:lnTo>
                      <a:pt x="6300" y="6765"/>
                    </a:lnTo>
                    <a:lnTo>
                      <a:pt x="6218" y="7121"/>
                    </a:lnTo>
                    <a:lnTo>
                      <a:pt x="6136" y="7596"/>
                    </a:lnTo>
                    <a:lnTo>
                      <a:pt x="6382" y="8070"/>
                    </a:lnTo>
                    <a:lnTo>
                      <a:pt x="6873" y="8308"/>
                    </a:lnTo>
                    <a:lnTo>
                      <a:pt x="7691" y="8426"/>
                    </a:lnTo>
                    <a:lnTo>
                      <a:pt x="8345" y="8545"/>
                    </a:lnTo>
                    <a:lnTo>
                      <a:pt x="8836" y="8664"/>
                    </a:lnTo>
                    <a:lnTo>
                      <a:pt x="9491" y="8664"/>
                    </a:lnTo>
                    <a:lnTo>
                      <a:pt x="11455" y="8308"/>
                    </a:lnTo>
                    <a:lnTo>
                      <a:pt x="12764" y="7833"/>
                    </a:lnTo>
                    <a:lnTo>
                      <a:pt x="12927" y="7121"/>
                    </a:lnTo>
                    <a:lnTo>
                      <a:pt x="13091" y="6646"/>
                    </a:lnTo>
                    <a:lnTo>
                      <a:pt x="13091" y="6171"/>
                    </a:lnTo>
                    <a:lnTo>
                      <a:pt x="13009" y="5459"/>
                    </a:lnTo>
                    <a:lnTo>
                      <a:pt x="12845" y="4747"/>
                    </a:lnTo>
                    <a:lnTo>
                      <a:pt x="12355" y="4035"/>
                    </a:lnTo>
                    <a:lnTo>
                      <a:pt x="11700" y="3798"/>
                    </a:lnTo>
                    <a:lnTo>
                      <a:pt x="11455" y="3560"/>
                    </a:lnTo>
                    <a:lnTo>
                      <a:pt x="10964" y="3442"/>
                    </a:lnTo>
                    <a:lnTo>
                      <a:pt x="9327" y="3204"/>
                    </a:lnTo>
                    <a:lnTo>
                      <a:pt x="8345" y="2967"/>
                    </a:lnTo>
                    <a:lnTo>
                      <a:pt x="6873" y="2967"/>
                    </a:lnTo>
                    <a:lnTo>
                      <a:pt x="6545" y="3204"/>
                    </a:lnTo>
                    <a:lnTo>
                      <a:pt x="6055" y="3323"/>
                    </a:lnTo>
                    <a:lnTo>
                      <a:pt x="5809" y="3679"/>
                    </a:lnTo>
                    <a:lnTo>
                      <a:pt x="5809" y="4035"/>
                    </a:lnTo>
                    <a:lnTo>
                      <a:pt x="5727" y="4510"/>
                    </a:lnTo>
                    <a:lnTo>
                      <a:pt x="6055" y="4985"/>
                    </a:lnTo>
                    <a:lnTo>
                      <a:pt x="6545" y="5103"/>
                    </a:lnTo>
                    <a:lnTo>
                      <a:pt x="8100" y="5103"/>
                    </a:lnTo>
                    <a:lnTo>
                      <a:pt x="8755" y="4985"/>
                    </a:lnTo>
                    <a:lnTo>
                      <a:pt x="9082" y="4866"/>
                    </a:lnTo>
                    <a:lnTo>
                      <a:pt x="9409" y="4629"/>
                    </a:lnTo>
                    <a:lnTo>
                      <a:pt x="9655" y="4391"/>
                    </a:lnTo>
                    <a:lnTo>
                      <a:pt x="9818" y="3916"/>
                    </a:lnTo>
                    <a:lnTo>
                      <a:pt x="9982" y="3560"/>
                    </a:lnTo>
                    <a:lnTo>
                      <a:pt x="9982" y="2848"/>
                    </a:lnTo>
                    <a:lnTo>
                      <a:pt x="9818" y="2492"/>
                    </a:lnTo>
                    <a:lnTo>
                      <a:pt x="9573" y="2136"/>
                    </a:lnTo>
                    <a:lnTo>
                      <a:pt x="9409" y="1780"/>
                    </a:lnTo>
                    <a:lnTo>
                      <a:pt x="9164" y="1543"/>
                    </a:lnTo>
                    <a:lnTo>
                      <a:pt x="8918" y="1424"/>
                    </a:lnTo>
                    <a:lnTo>
                      <a:pt x="8673" y="1187"/>
                    </a:lnTo>
                    <a:lnTo>
                      <a:pt x="8427" y="1187"/>
                    </a:lnTo>
                    <a:lnTo>
                      <a:pt x="8182" y="1068"/>
                    </a:lnTo>
                    <a:lnTo>
                      <a:pt x="7936" y="1068"/>
                    </a:lnTo>
                    <a:lnTo>
                      <a:pt x="7691" y="949"/>
                    </a:lnTo>
                  </a:path>
                </a:pathLst>
              </a:custGeom>
              <a:noFill/>
              <a:ln w="50800" cap="rnd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  <p:sp>
            <p:nvSpPr>
              <p:cNvPr id="343" name="Line"/>
              <p:cNvSpPr/>
              <p:nvPr/>
            </p:nvSpPr>
            <p:spPr>
              <a:xfrm>
                <a:off x="30770" y="49763"/>
                <a:ext cx="491274" cy="9206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38" h="21600" extrusionOk="0">
                    <a:moveTo>
                      <a:pt x="14621" y="0"/>
                    </a:moveTo>
                    <a:cubicBezTo>
                      <a:pt x="10257" y="803"/>
                      <a:pt x="12549" y="486"/>
                      <a:pt x="7744" y="876"/>
                    </a:cubicBezTo>
                    <a:cubicBezTo>
                      <a:pt x="5275" y="1338"/>
                      <a:pt x="3468" y="1581"/>
                      <a:pt x="1396" y="2335"/>
                    </a:cubicBezTo>
                    <a:cubicBezTo>
                      <a:pt x="1132" y="2773"/>
                      <a:pt x="250" y="3649"/>
                      <a:pt x="1396" y="4086"/>
                    </a:cubicBezTo>
                    <a:cubicBezTo>
                      <a:pt x="2322" y="4451"/>
                      <a:pt x="3512" y="4476"/>
                      <a:pt x="4570" y="4670"/>
                    </a:cubicBezTo>
                    <a:cubicBezTo>
                      <a:pt x="8670" y="5424"/>
                      <a:pt x="11579" y="5619"/>
                      <a:pt x="16208" y="5838"/>
                    </a:cubicBezTo>
                    <a:cubicBezTo>
                      <a:pt x="16737" y="5789"/>
                      <a:pt x="20219" y="5838"/>
                      <a:pt x="19381" y="4670"/>
                    </a:cubicBezTo>
                    <a:cubicBezTo>
                      <a:pt x="18985" y="4135"/>
                      <a:pt x="14665" y="3503"/>
                      <a:pt x="14621" y="3503"/>
                    </a:cubicBezTo>
                    <a:cubicBezTo>
                      <a:pt x="14092" y="3405"/>
                      <a:pt x="13563" y="3308"/>
                      <a:pt x="13034" y="3211"/>
                    </a:cubicBezTo>
                    <a:cubicBezTo>
                      <a:pt x="12505" y="3114"/>
                      <a:pt x="11447" y="2919"/>
                      <a:pt x="11447" y="2919"/>
                    </a:cubicBezTo>
                    <a:cubicBezTo>
                      <a:pt x="9154" y="3016"/>
                      <a:pt x="6862" y="3065"/>
                      <a:pt x="4570" y="3211"/>
                    </a:cubicBezTo>
                    <a:cubicBezTo>
                      <a:pt x="1925" y="3405"/>
                      <a:pt x="1572" y="5084"/>
                      <a:pt x="338" y="6130"/>
                    </a:cubicBezTo>
                    <a:cubicBezTo>
                      <a:pt x="514" y="6714"/>
                      <a:pt x="559" y="8270"/>
                      <a:pt x="1925" y="8757"/>
                    </a:cubicBezTo>
                    <a:cubicBezTo>
                      <a:pt x="1925" y="8757"/>
                      <a:pt x="5892" y="9486"/>
                      <a:pt x="6686" y="9632"/>
                    </a:cubicBezTo>
                    <a:cubicBezTo>
                      <a:pt x="7215" y="9730"/>
                      <a:pt x="8273" y="9924"/>
                      <a:pt x="8273" y="9924"/>
                    </a:cubicBezTo>
                    <a:cubicBezTo>
                      <a:pt x="11623" y="9827"/>
                      <a:pt x="15017" y="9876"/>
                      <a:pt x="18323" y="9632"/>
                    </a:cubicBezTo>
                    <a:cubicBezTo>
                      <a:pt x="20087" y="9486"/>
                      <a:pt x="20351" y="8830"/>
                      <a:pt x="19381" y="8173"/>
                    </a:cubicBezTo>
                    <a:cubicBezTo>
                      <a:pt x="18985" y="7905"/>
                      <a:pt x="18323" y="7784"/>
                      <a:pt x="17794" y="7589"/>
                    </a:cubicBezTo>
                    <a:cubicBezTo>
                      <a:pt x="13739" y="7686"/>
                      <a:pt x="9683" y="7711"/>
                      <a:pt x="5628" y="7881"/>
                    </a:cubicBezTo>
                    <a:cubicBezTo>
                      <a:pt x="5055" y="7905"/>
                      <a:pt x="4438" y="7954"/>
                      <a:pt x="4041" y="8173"/>
                    </a:cubicBezTo>
                    <a:cubicBezTo>
                      <a:pt x="3203" y="8635"/>
                      <a:pt x="3115" y="9389"/>
                      <a:pt x="2454" y="9924"/>
                    </a:cubicBezTo>
                    <a:cubicBezTo>
                      <a:pt x="3203" y="11992"/>
                      <a:pt x="2719" y="10922"/>
                      <a:pt x="4041" y="13135"/>
                    </a:cubicBezTo>
                    <a:cubicBezTo>
                      <a:pt x="4217" y="13427"/>
                      <a:pt x="5143" y="13281"/>
                      <a:pt x="5628" y="13427"/>
                    </a:cubicBezTo>
                    <a:cubicBezTo>
                      <a:pt x="6730" y="13768"/>
                      <a:pt x="7612" y="14376"/>
                      <a:pt x="8802" y="14595"/>
                    </a:cubicBezTo>
                    <a:cubicBezTo>
                      <a:pt x="9860" y="14789"/>
                      <a:pt x="11976" y="15178"/>
                      <a:pt x="11976" y="15178"/>
                    </a:cubicBezTo>
                    <a:cubicBezTo>
                      <a:pt x="15370" y="14959"/>
                      <a:pt x="17794" y="15470"/>
                      <a:pt x="18852" y="13719"/>
                    </a:cubicBezTo>
                    <a:cubicBezTo>
                      <a:pt x="18676" y="13427"/>
                      <a:pt x="18764" y="13014"/>
                      <a:pt x="18323" y="12843"/>
                    </a:cubicBezTo>
                    <a:cubicBezTo>
                      <a:pt x="16384" y="12065"/>
                      <a:pt x="10918" y="12041"/>
                      <a:pt x="9331" y="11968"/>
                    </a:cubicBezTo>
                    <a:cubicBezTo>
                      <a:pt x="5011" y="12186"/>
                      <a:pt x="3512" y="11968"/>
                      <a:pt x="338" y="13135"/>
                    </a:cubicBezTo>
                    <a:cubicBezTo>
                      <a:pt x="-103" y="13865"/>
                      <a:pt x="-279" y="15422"/>
                      <a:pt x="867" y="16054"/>
                    </a:cubicBezTo>
                    <a:cubicBezTo>
                      <a:pt x="1264" y="16273"/>
                      <a:pt x="1969" y="16200"/>
                      <a:pt x="2454" y="16346"/>
                    </a:cubicBezTo>
                    <a:cubicBezTo>
                      <a:pt x="4041" y="16784"/>
                      <a:pt x="5584" y="17416"/>
                      <a:pt x="7215" y="17805"/>
                    </a:cubicBezTo>
                    <a:cubicBezTo>
                      <a:pt x="8758" y="18170"/>
                      <a:pt x="10389" y="18389"/>
                      <a:pt x="11976" y="18681"/>
                    </a:cubicBezTo>
                    <a:cubicBezTo>
                      <a:pt x="12505" y="18778"/>
                      <a:pt x="13563" y="18973"/>
                      <a:pt x="13563" y="18973"/>
                    </a:cubicBezTo>
                    <a:cubicBezTo>
                      <a:pt x="14973" y="18876"/>
                      <a:pt x="16472" y="18973"/>
                      <a:pt x="17794" y="18681"/>
                    </a:cubicBezTo>
                    <a:cubicBezTo>
                      <a:pt x="21321" y="17903"/>
                      <a:pt x="16472" y="17076"/>
                      <a:pt x="15679" y="16930"/>
                    </a:cubicBezTo>
                    <a:cubicBezTo>
                      <a:pt x="10741" y="17149"/>
                      <a:pt x="9110" y="16832"/>
                      <a:pt x="5628" y="18097"/>
                    </a:cubicBezTo>
                    <a:cubicBezTo>
                      <a:pt x="4217" y="20408"/>
                      <a:pt x="4570" y="19241"/>
                      <a:pt x="4570" y="21600"/>
                    </a:cubicBezTo>
                  </a:path>
                </a:pathLst>
              </a:custGeom>
              <a:noFill/>
              <a:ln w="57150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  <p:sp>
            <p:nvSpPr>
              <p:cNvPr id="344" name="Line"/>
              <p:cNvSpPr/>
              <p:nvPr/>
            </p:nvSpPr>
            <p:spPr>
              <a:xfrm>
                <a:off x="573505" y="149289"/>
                <a:ext cx="677780" cy="7091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519" y="15032"/>
                      <a:pt x="415" y="18063"/>
                      <a:pt x="415" y="12505"/>
                    </a:cubicBezTo>
                    <a:lnTo>
                      <a:pt x="4985" y="16674"/>
                    </a:lnTo>
                    <a:lnTo>
                      <a:pt x="4985" y="7579"/>
                    </a:lnTo>
                    <a:lnTo>
                      <a:pt x="9969" y="12126"/>
                    </a:lnTo>
                    <a:lnTo>
                      <a:pt x="9969" y="4547"/>
                    </a:lnTo>
                    <a:lnTo>
                      <a:pt x="16615" y="7579"/>
                    </a:lnTo>
                    <a:lnTo>
                      <a:pt x="14954" y="0"/>
                    </a:lnTo>
                    <a:lnTo>
                      <a:pt x="21600" y="3032"/>
                    </a:lnTo>
                  </a:path>
                </a:pathLst>
              </a:custGeom>
              <a:noFill/>
              <a:ln w="57150" cap="flat">
                <a:solidFill>
                  <a:srgbClr val="00CC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</p:grpSp>
      </p:grpSp>
      <p:sp>
        <p:nvSpPr>
          <p:cNvPr id="347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" grpId="1" build="p" bldLvl="5" animBg="1" advAuto="0"/>
      <p:bldP spid="325" grpId="2" build="p" animBg="1" advAuto="0"/>
      <p:bldP spid="329" grpId="4" animBg="1" advAuto="0"/>
      <p:bldP spid="346" grpId="3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28</a:t>
            </a:fld>
            <a:endParaRPr/>
          </a:p>
        </p:txBody>
      </p:sp>
      <p:sp>
        <p:nvSpPr>
          <p:cNvPr id="350" name="Nucleic Acids"/>
          <p:cNvSpPr txBox="1">
            <a:spLocks noGrp="1"/>
          </p:cNvSpPr>
          <p:nvPr>
            <p:ph type="title" idx="4294967295"/>
          </p:nvPr>
        </p:nvSpPr>
        <p:spPr>
          <a:xfrm>
            <a:off x="685800" y="2667000"/>
            <a:ext cx="7162800" cy="609600"/>
          </a:xfrm>
          <a:prstGeom prst="rect">
            <a:avLst/>
          </a:prstGeom>
        </p:spPr>
        <p:txBody>
          <a:bodyPr>
            <a:noAutofit/>
          </a:bodyPr>
          <a:lstStyle>
            <a:lvl1pPr defTabSz="365760">
              <a:defRPr sz="3520" b="1">
                <a:solidFill>
                  <a:srgbClr val="CC3300"/>
                </a:solidFill>
                <a:effectLst>
                  <a:outerShdw blurRad="508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rPr sz="6000" dirty="0"/>
              <a:t>Nucleic Acids</a:t>
            </a:r>
          </a:p>
        </p:txBody>
      </p:sp>
      <p:sp>
        <p:nvSpPr>
          <p:cNvPr id="351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29</a:t>
            </a:fld>
            <a:endParaRPr/>
          </a:p>
        </p:txBody>
      </p:sp>
      <p:sp>
        <p:nvSpPr>
          <p:cNvPr id="354" name="Nucleic acids"/>
          <p:cNvSpPr txBox="1">
            <a:spLocks noGrp="1"/>
          </p:cNvSpPr>
          <p:nvPr>
            <p:ph type="title" idx="4294967295"/>
          </p:nvPr>
        </p:nvSpPr>
        <p:spPr>
          <a:xfrm>
            <a:off x="685800" y="3809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Nucleic acids</a:t>
            </a:r>
          </a:p>
        </p:txBody>
      </p:sp>
      <p:sp>
        <p:nvSpPr>
          <p:cNvPr id="355" name="Two types:…"/>
          <p:cNvSpPr txBox="1">
            <a:spLocks noGrp="1"/>
          </p:cNvSpPr>
          <p:nvPr>
            <p:ph type="body" idx="4294967295"/>
          </p:nvPr>
        </p:nvSpPr>
        <p:spPr>
          <a:xfrm>
            <a:off x="381000" y="1676400"/>
            <a:ext cx="8305800" cy="4114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buChar char="•"/>
              <a:defRPr sz="2912" b="1">
                <a:solidFill>
                  <a:srgbClr val="CC00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dirty="0" smtClean="0">
                <a:solidFill>
                  <a:srgbClr val="002060"/>
                </a:solidFill>
              </a:rPr>
              <a:t>Commonly known for storing genetic information, ex. DNA</a:t>
            </a:r>
          </a:p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buChar char="•"/>
              <a:defRPr sz="2912" b="1">
                <a:solidFill>
                  <a:srgbClr val="CC00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endParaRPr lang="en-US" sz="2912" b="1" dirty="0" smtClean="0">
              <a:solidFill>
                <a:srgbClr val="CC0000"/>
              </a:solidFill>
              <a:effectLst>
                <a:outerShdw blurRad="11557" dist="23114" dir="2700000" rotWithShape="0">
                  <a:srgbClr val="000000"/>
                </a:outerShdw>
              </a:effectLst>
              <a:sym typeface="Comic Sans MS"/>
            </a:endParaRPr>
          </a:p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buChar char="•"/>
              <a:defRPr sz="2912" b="1">
                <a:solidFill>
                  <a:srgbClr val="CC00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sz="2912" b="1" dirty="0" smtClean="0">
                <a:solidFill>
                  <a:srgbClr val="CC00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Different Types</a:t>
            </a:r>
            <a:r>
              <a:rPr lang="en-US" sz="2912" b="1" dirty="0">
                <a:solidFill>
                  <a:srgbClr val="CC00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:</a:t>
            </a:r>
          </a:p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buSzTx/>
              <a:buNone/>
              <a:defRPr sz="2912"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sz="2912" dirty="0">
                <a:sym typeface="Comic Sans MS"/>
              </a:rPr>
              <a:t>		</a:t>
            </a:r>
            <a:r>
              <a:rPr lang="en-US" sz="2912" b="1" dirty="0">
                <a:solidFill>
                  <a:srgbClr val="333399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a. Deoxyribonucleic acid (DNA-		   double helix</a:t>
            </a:r>
            <a:r>
              <a:rPr lang="en-US" sz="2912" b="1" dirty="0" smtClean="0">
                <a:solidFill>
                  <a:srgbClr val="333399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) – stored in the nucleus of cells</a:t>
            </a:r>
            <a:endParaRPr lang="en-US" sz="2912" b="1" dirty="0">
              <a:solidFill>
                <a:srgbClr val="333399"/>
              </a:solidFill>
              <a:effectLst>
                <a:outerShdw blurRad="11557" dist="23114" dir="2700000" rotWithShape="0">
                  <a:srgbClr val="000000"/>
                </a:outerShdw>
              </a:effectLst>
              <a:sym typeface="Comic Sans MS"/>
            </a:endParaRPr>
          </a:p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buSzTx/>
              <a:buNone/>
              <a:defRPr sz="2912" b="1">
                <a:solidFill>
                  <a:srgbClr val="333399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sz="2912" b="1" dirty="0">
                <a:solidFill>
                  <a:srgbClr val="333399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	   b. Ribonucleic acid </a:t>
            </a:r>
            <a:r>
              <a:rPr lang="en-US" sz="2912" b="1" dirty="0" smtClean="0">
                <a:solidFill>
                  <a:srgbClr val="333399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(</a:t>
            </a:r>
            <a:r>
              <a:rPr lang="en-US" sz="2912" b="1" dirty="0">
                <a:solidFill>
                  <a:srgbClr val="333399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RNA-single       	   strand</a:t>
            </a:r>
            <a:r>
              <a:rPr lang="en-US" sz="2912" b="1" dirty="0" smtClean="0">
                <a:solidFill>
                  <a:srgbClr val="333399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) – used in protein synthesis</a:t>
            </a:r>
          </a:p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buSzTx/>
              <a:buNone/>
              <a:defRPr sz="2912" b="1">
                <a:solidFill>
                  <a:srgbClr val="333399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sz="2912" b="1" dirty="0">
                <a:solidFill>
                  <a:srgbClr val="333399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	</a:t>
            </a:r>
            <a:r>
              <a:rPr lang="en-US" sz="2912" b="1" dirty="0" smtClean="0">
                <a:solidFill>
                  <a:srgbClr val="333399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	c. ATP – Adenosine Triphosphate – High energy molecule</a:t>
            </a:r>
          </a:p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buSzTx/>
              <a:buNone/>
              <a:defRPr sz="2912" b="1">
                <a:solidFill>
                  <a:srgbClr val="333399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endParaRPr lang="en-US" sz="2912" b="1" dirty="0">
              <a:solidFill>
                <a:srgbClr val="333399"/>
              </a:solidFill>
              <a:effectLst>
                <a:outerShdw blurRad="11557" dist="23114" dir="2700000" rotWithShape="0">
                  <a:srgbClr val="000000"/>
                </a:outerShdw>
              </a:effectLst>
              <a:sym typeface="Comic Sans MS"/>
            </a:endParaRPr>
          </a:p>
          <a:p>
            <a:pPr marL="0" indent="0" defTabSz="832104">
              <a:lnSpc>
                <a:spcPct val="90000"/>
              </a:lnSpc>
              <a:spcBef>
                <a:spcPts val="600"/>
              </a:spcBef>
              <a:buNone/>
              <a:defRPr sz="2912" b="1">
                <a:solidFill>
                  <a:srgbClr val="CC00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356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" grpId="1" build="p" bldLvl="5" animBg="1" advAuto="0"/>
      <p:bldP spid="355" grpId="2" build="p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21268" y="6400800"/>
            <a:ext cx="222732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37" name="Carbon (C)"/>
          <p:cNvSpPr txBox="1">
            <a:spLocks noGrp="1"/>
          </p:cNvSpPr>
          <p:nvPr>
            <p:ph type="title" idx="4294967295"/>
          </p:nvPr>
        </p:nvSpPr>
        <p:spPr>
          <a:xfrm>
            <a:off x="914400" y="685800"/>
            <a:ext cx="7162800" cy="609600"/>
          </a:xfrm>
          <a:prstGeom prst="rect">
            <a:avLst/>
          </a:prstGeom>
        </p:spPr>
        <p:txBody>
          <a:bodyPr>
            <a:normAutofit/>
          </a:bodyPr>
          <a:lstStyle>
            <a:lvl1pPr defTabSz="493776">
              <a:defRPr sz="2916" b="1">
                <a:solidFill>
                  <a:srgbClr val="CC0000"/>
                </a:solidFill>
                <a:effectLst>
                  <a:outerShdw blurRad="6858" dist="20574" dir="2700000" rotWithShape="0">
                    <a:srgbClr val="000000"/>
                  </a:outerShdw>
                </a:effectLst>
              </a:defRPr>
            </a:lvl1pPr>
          </a:lstStyle>
          <a:p>
            <a:r>
              <a:t>Carbon (C)</a:t>
            </a:r>
          </a:p>
        </p:txBody>
      </p:sp>
      <p:sp>
        <p:nvSpPr>
          <p:cNvPr id="38" name="Carbon has 4 electrons in outer shell.…"/>
          <p:cNvSpPr txBox="1">
            <a:spLocks noGrp="1"/>
          </p:cNvSpPr>
          <p:nvPr>
            <p:ph type="body" idx="4294967295"/>
          </p:nvPr>
        </p:nvSpPr>
        <p:spPr>
          <a:xfrm>
            <a:off x="1066800" y="1752600"/>
            <a:ext cx="7162800" cy="4343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08609" indent="-308609" defTabSz="822959">
              <a:lnSpc>
                <a:spcPct val="90000"/>
              </a:lnSpc>
              <a:spcBef>
                <a:spcPts val="600"/>
              </a:spcBef>
              <a:buChar char="•"/>
              <a:defRPr sz="2880" b="1">
                <a:solidFill>
                  <a:srgbClr val="CC00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Carbon</a:t>
            </a:r>
            <a:r>
              <a:rPr>
                <a:solidFill>
                  <a:srgbClr val="000000"/>
                </a:solidFill>
              </a:rPr>
              <a:t> has </a:t>
            </a:r>
            <a:r>
              <a:rPr>
                <a:solidFill>
                  <a:srgbClr val="006600"/>
                </a:solidFill>
              </a:rPr>
              <a:t>4 electrons</a:t>
            </a:r>
            <a:r>
              <a:rPr>
                <a:solidFill>
                  <a:srgbClr val="000000"/>
                </a:solidFill>
              </a:rPr>
              <a:t> in outer shell.</a:t>
            </a:r>
          </a:p>
          <a:p>
            <a:pPr marL="308609" indent="-308609" defTabSz="822959">
              <a:lnSpc>
                <a:spcPct val="30000"/>
              </a:lnSpc>
              <a:buSzTx/>
              <a:buNone/>
              <a:defRPr sz="2880" b="1">
                <a:latin typeface="+mj-lt"/>
                <a:ea typeface="+mj-ea"/>
                <a:cs typeface="+mj-cs"/>
                <a:sym typeface="Comic Sans MS"/>
              </a:defRPr>
            </a:pPr>
            <a:endParaRPr>
              <a:solidFill>
                <a:srgbClr val="000000"/>
              </a:solidFill>
            </a:endParaRPr>
          </a:p>
          <a:p>
            <a:pPr marL="308609" indent="-308609" defTabSz="822959">
              <a:lnSpc>
                <a:spcPct val="90000"/>
              </a:lnSpc>
              <a:spcBef>
                <a:spcPts val="600"/>
              </a:spcBef>
              <a:buChar char="•"/>
              <a:defRPr sz="2880" b="1">
                <a:solidFill>
                  <a:srgbClr val="CC00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Carbon</a:t>
            </a:r>
            <a:r>
              <a:rPr>
                <a:solidFill>
                  <a:srgbClr val="000000"/>
                </a:solidFill>
              </a:rPr>
              <a:t> can form </a:t>
            </a:r>
            <a:r>
              <a:rPr>
                <a:solidFill>
                  <a:srgbClr val="333399"/>
                </a:solidFill>
              </a:rPr>
              <a:t>covalent bonds</a:t>
            </a:r>
            <a:r>
              <a:rPr>
                <a:solidFill>
                  <a:srgbClr val="000000"/>
                </a:solidFill>
              </a:rPr>
              <a:t> with as many as </a:t>
            </a:r>
            <a:r>
              <a:rPr>
                <a:solidFill>
                  <a:srgbClr val="333399"/>
                </a:solidFill>
              </a:rPr>
              <a:t>4 </a:t>
            </a:r>
            <a:r>
              <a:rPr>
                <a:solidFill>
                  <a:srgbClr val="000000"/>
                </a:solidFill>
              </a:rPr>
              <a:t>other atoms (elements).</a:t>
            </a:r>
          </a:p>
          <a:p>
            <a:pPr marL="308609" indent="-308609" defTabSz="822959">
              <a:lnSpc>
                <a:spcPct val="40000"/>
              </a:lnSpc>
              <a:buSzTx/>
              <a:buNone/>
              <a:defRPr sz="2880" b="1">
                <a:latin typeface="+mj-lt"/>
                <a:ea typeface="+mj-ea"/>
                <a:cs typeface="+mj-cs"/>
                <a:sym typeface="Comic Sans MS"/>
              </a:defRPr>
            </a:pPr>
            <a:endParaRPr>
              <a:solidFill>
                <a:srgbClr val="000000"/>
              </a:solidFill>
            </a:endParaRPr>
          </a:p>
          <a:p>
            <a:pPr marL="308609" indent="-308609" defTabSz="822959">
              <a:lnSpc>
                <a:spcPct val="90000"/>
              </a:lnSpc>
              <a:spcBef>
                <a:spcPts val="600"/>
              </a:spcBef>
              <a:buChar char="•"/>
              <a:defRPr sz="2880" b="1">
                <a:latin typeface="+mj-lt"/>
                <a:ea typeface="+mj-ea"/>
                <a:cs typeface="+mj-cs"/>
                <a:sym typeface="Comic Sans MS"/>
              </a:defRPr>
            </a:pPr>
            <a:r>
              <a:t>Usually with </a:t>
            </a:r>
            <a:r>
              <a:rPr>
                <a:solidFill>
                  <a:srgbClr val="333399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</a:rPr>
              <a:t>C, H, O or N</a:t>
            </a:r>
            <a:r>
              <a:t>.</a:t>
            </a:r>
          </a:p>
          <a:p>
            <a:pPr marL="308609" indent="-308609" defTabSz="822959">
              <a:lnSpc>
                <a:spcPct val="50000"/>
              </a:lnSpc>
              <a:buSzTx/>
              <a:buNone/>
              <a:defRPr sz="2880" b="1">
                <a:latin typeface="+mj-lt"/>
                <a:ea typeface="+mj-ea"/>
                <a:cs typeface="+mj-cs"/>
                <a:sym typeface="Comic Sans MS"/>
              </a:defRPr>
            </a:pPr>
            <a:endParaRPr/>
          </a:p>
          <a:p>
            <a:pPr marL="308609" indent="-308609" defTabSz="822959">
              <a:lnSpc>
                <a:spcPct val="90000"/>
              </a:lnSpc>
              <a:spcBef>
                <a:spcPts val="600"/>
              </a:spcBef>
              <a:buChar char="•"/>
              <a:defRPr sz="2880" b="1">
                <a:solidFill>
                  <a:srgbClr val="CC00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t>Example:</a:t>
            </a:r>
            <a:r>
              <a:rPr>
                <a:solidFill>
                  <a:srgbClr val="000000"/>
                </a:solidFill>
                <a:effectLst>
                  <a:outerShdw blurRad="11430" dist="22860" dir="2700000" rotWithShape="0">
                    <a:srgbClr val="FFFFFF"/>
                  </a:outerShdw>
                </a:effectLst>
              </a:rPr>
              <a:t>	</a:t>
            </a:r>
            <a:r>
              <a:rPr>
                <a:solidFill>
                  <a:srgbClr val="E6F10D"/>
                </a:solidFill>
              </a:rPr>
              <a:t>CH</a:t>
            </a:r>
            <a:r>
              <a:rPr baseline="-27111">
                <a:solidFill>
                  <a:srgbClr val="E6F10D"/>
                </a:solidFill>
              </a:rPr>
              <a:t>4</a:t>
            </a:r>
            <a:r>
              <a:rPr>
                <a:solidFill>
                  <a:srgbClr val="E6F10D"/>
                </a:solidFill>
              </a:rPr>
              <a:t>(methane)</a:t>
            </a:r>
          </a:p>
        </p:txBody>
      </p:sp>
      <p:sp>
        <p:nvSpPr>
          <p:cNvPr id="39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build="p" bldLvl="5" animBg="1" advAuto="0"/>
      <p:bldP spid="38" grpId="2" build="p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30</a:t>
            </a:fld>
            <a:endParaRPr/>
          </a:p>
        </p:txBody>
      </p:sp>
      <p:sp>
        <p:nvSpPr>
          <p:cNvPr id="359" name="Nucleic acids"/>
          <p:cNvSpPr txBox="1">
            <a:spLocks noGrp="1"/>
          </p:cNvSpPr>
          <p:nvPr>
            <p:ph type="title" idx="4294967295"/>
          </p:nvPr>
        </p:nvSpPr>
        <p:spPr>
          <a:xfrm>
            <a:off x="762000" y="457200"/>
            <a:ext cx="7162800" cy="609600"/>
          </a:xfrm>
          <a:prstGeom prst="rect">
            <a:avLst/>
          </a:prstGeom>
        </p:spPr>
        <p:txBody>
          <a:bodyPr>
            <a:normAutofit/>
          </a:bodyPr>
          <a:lstStyle>
            <a:lvl1pPr defTabSz="557784">
              <a:defRPr sz="2928" b="1">
                <a:solidFill>
                  <a:srgbClr val="333399"/>
                </a:solidFill>
                <a:effectLst>
                  <a:outerShdw blurRad="7747" dist="15494" dir="2700000" rotWithShape="0">
                    <a:srgbClr val="000000"/>
                  </a:outerShdw>
                </a:effectLst>
              </a:defRPr>
            </a:lvl1pPr>
          </a:lstStyle>
          <a:p>
            <a:r>
              <a:t>Nucleic acids</a:t>
            </a:r>
          </a:p>
        </p:txBody>
      </p:sp>
      <p:sp>
        <p:nvSpPr>
          <p:cNvPr id="360" name="Nucleotides include:…"/>
          <p:cNvSpPr txBox="1">
            <a:spLocks noGrp="1"/>
          </p:cNvSpPr>
          <p:nvPr>
            <p:ph type="body" idx="4294967295"/>
          </p:nvPr>
        </p:nvSpPr>
        <p:spPr>
          <a:xfrm>
            <a:off x="685800" y="1219200"/>
            <a:ext cx="7848600" cy="51816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buChar char="•"/>
              <a:defRPr sz="2912" b="1">
                <a:solidFill>
                  <a:srgbClr val="CC00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sz="3900" b="1" dirty="0" smtClean="0">
                <a:solidFill>
                  <a:srgbClr val="00206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Nucleotides </a:t>
            </a:r>
            <a:r>
              <a:rPr lang="en-US" sz="3900" b="1" dirty="0">
                <a:solidFill>
                  <a:srgbClr val="00206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are the building blocks of most nucleic acids.</a:t>
            </a:r>
          </a:p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buChar char="•"/>
              <a:defRPr sz="2912" b="1">
                <a:solidFill>
                  <a:schemeClr val="accent2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sz="3900" b="1" dirty="0">
                <a:solidFill>
                  <a:schemeClr val="accent2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Nucleic acids </a:t>
            </a:r>
            <a:r>
              <a:rPr lang="en-US" sz="3900" dirty="0"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are composed of long chains of </a:t>
            </a:r>
            <a:r>
              <a:rPr lang="en-US" sz="3900" b="1" dirty="0">
                <a:solidFill>
                  <a:srgbClr val="333399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nucleotides</a:t>
            </a:r>
            <a:r>
              <a:rPr lang="en-US" sz="3900" dirty="0"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 </a:t>
            </a:r>
            <a:r>
              <a:rPr lang="en-US" sz="3900" dirty="0" smtClean="0"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linked </a:t>
            </a:r>
            <a:r>
              <a:rPr lang="en-US" sz="3900" dirty="0"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by </a:t>
            </a:r>
            <a:r>
              <a:rPr lang="en-US" sz="3900" b="1" dirty="0">
                <a:solidFill>
                  <a:srgbClr val="CC00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dehydration synthesis</a:t>
            </a:r>
            <a:r>
              <a:rPr lang="en-US" sz="3900" dirty="0">
                <a:effectLst>
                  <a:outerShdw blurRad="11557" dist="23114" dir="2700000" rotWithShape="0">
                    <a:srgbClr val="000000"/>
                  </a:outerShdw>
                </a:effectLst>
                <a:sym typeface="Comic Sans MS"/>
              </a:rPr>
              <a:t>.</a:t>
            </a:r>
          </a:p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buSzTx/>
              <a:buNone/>
              <a:defRPr sz="2912" b="1">
                <a:solidFill>
                  <a:srgbClr val="333399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endParaRPr lang="en-US" sz="2800" b="1" dirty="0">
              <a:solidFill>
                <a:srgbClr val="333399"/>
              </a:solidFill>
              <a:effectLst>
                <a:outerShdw blurRad="11557" dist="23114" dir="2700000" rotWithShape="0">
                  <a:srgbClr val="000000"/>
                </a:outerShdw>
              </a:effectLst>
              <a:sym typeface="Comic Sans MS"/>
            </a:endParaRPr>
          </a:p>
          <a:p>
            <a:pPr marL="267461" indent="-267461" defTabSz="713231">
              <a:lnSpc>
                <a:spcPct val="90000"/>
              </a:lnSpc>
              <a:buChar char="•"/>
              <a:defRPr sz="2496" b="1">
                <a:solidFill>
                  <a:srgbClr val="333399"/>
                </a:solidFill>
                <a:effectLst>
                  <a:outerShdw blurRad="9906" dist="19812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endParaRPr lang="en-US" dirty="0" smtClean="0"/>
          </a:p>
          <a:p>
            <a:pPr marL="267461" indent="-267461" defTabSz="713231">
              <a:lnSpc>
                <a:spcPct val="90000"/>
              </a:lnSpc>
              <a:buChar char="•"/>
              <a:defRPr sz="2496" b="1">
                <a:solidFill>
                  <a:srgbClr val="333399"/>
                </a:solidFill>
                <a:effectLst>
                  <a:outerShdw blurRad="9906" dist="19812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sz="4200" dirty="0" smtClean="0"/>
              <a:t>Nucleotides </a:t>
            </a:r>
            <a:r>
              <a:rPr sz="4200" dirty="0"/>
              <a:t>include:</a:t>
            </a:r>
          </a:p>
          <a:p>
            <a:pPr marL="267461" indent="-267461" defTabSz="713231">
              <a:lnSpc>
                <a:spcPct val="90000"/>
              </a:lnSpc>
              <a:buSzTx/>
              <a:buNone/>
              <a:defRPr sz="2496" b="1">
                <a:effectLst>
                  <a:outerShdw blurRad="9906" dist="19812" dir="2700000" rotWithShape="0">
                    <a:srgbClr val="FFFFFF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sz="4200" dirty="0"/>
              <a:t>		</a:t>
            </a:r>
            <a:r>
              <a:rPr sz="4200" dirty="0">
                <a:solidFill>
                  <a:srgbClr val="FFCC00"/>
                </a:solidFill>
                <a:effectLst>
                  <a:outerShdw blurRad="9906" dist="19812" dir="2700000" rotWithShape="0">
                    <a:srgbClr val="000000"/>
                  </a:outerShdw>
                </a:effectLst>
              </a:rPr>
              <a:t>phosphate group</a:t>
            </a:r>
          </a:p>
          <a:p>
            <a:pPr marL="267461" indent="-267461" defTabSz="713231">
              <a:lnSpc>
                <a:spcPct val="90000"/>
              </a:lnSpc>
              <a:buSzTx/>
              <a:buNone/>
              <a:defRPr sz="2496" b="1">
                <a:effectLst>
                  <a:outerShdw blurRad="9906" dist="19812" dir="2700000" rotWithShape="0">
                    <a:srgbClr val="FFFFFF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sz="4200" dirty="0"/>
              <a:t>		</a:t>
            </a:r>
            <a:r>
              <a:rPr sz="4200" dirty="0">
                <a:solidFill>
                  <a:schemeClr val="accent1"/>
                </a:solidFill>
                <a:effectLst>
                  <a:outerShdw blurRad="9906" dist="19812" dir="2700000" rotWithShape="0">
                    <a:srgbClr val="000000"/>
                  </a:outerShdw>
                </a:effectLst>
              </a:rPr>
              <a:t>pentose sugar (5-carbon)</a:t>
            </a:r>
          </a:p>
          <a:p>
            <a:pPr marL="267461" indent="-267461" defTabSz="713231">
              <a:lnSpc>
                <a:spcPct val="90000"/>
              </a:lnSpc>
              <a:buSzTx/>
              <a:buNone/>
              <a:defRPr sz="2496" b="1">
                <a:effectLst>
                  <a:outerShdw blurRad="9906" dist="19812" dir="2700000" rotWithShape="0">
                    <a:srgbClr val="FFFFFF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sz="4200" dirty="0"/>
              <a:t>		</a:t>
            </a:r>
            <a:r>
              <a:rPr sz="4200" dirty="0">
                <a:solidFill>
                  <a:srgbClr val="808080"/>
                </a:solidFill>
                <a:effectLst>
                  <a:outerShdw blurRad="9906" dist="19812" dir="2700000" rotWithShape="0">
                    <a:srgbClr val="000000"/>
                  </a:outerShdw>
                </a:effectLst>
              </a:rPr>
              <a:t>nitrogenous bases:</a:t>
            </a:r>
          </a:p>
          <a:p>
            <a:pPr marL="267461" indent="-267461" defTabSz="713231">
              <a:lnSpc>
                <a:spcPct val="90000"/>
              </a:lnSpc>
              <a:buSzTx/>
              <a:buNone/>
              <a:defRPr sz="2496" b="1">
                <a:effectLst>
                  <a:outerShdw blurRad="9906" dist="19812" dir="2700000" rotWithShape="0">
                    <a:srgbClr val="FFFFFF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sz="4200" dirty="0"/>
              <a:t>				</a:t>
            </a:r>
            <a:r>
              <a:rPr sz="4200" dirty="0">
                <a:solidFill>
                  <a:srgbClr val="FF9900"/>
                </a:solidFill>
                <a:effectLst>
                  <a:outerShdw blurRad="9906" dist="19812" dir="2700000" rotWithShape="0">
                    <a:srgbClr val="000000"/>
                  </a:outerShdw>
                </a:effectLst>
              </a:rPr>
              <a:t>adenine (A)</a:t>
            </a:r>
          </a:p>
          <a:p>
            <a:pPr marL="267461" indent="-267461" defTabSz="713231">
              <a:lnSpc>
                <a:spcPct val="90000"/>
              </a:lnSpc>
              <a:buSzTx/>
              <a:buNone/>
              <a:defRPr sz="2496" b="1">
                <a:effectLst>
                  <a:outerShdw blurRad="9906" dist="19812" dir="2700000" rotWithShape="0">
                    <a:srgbClr val="FFFFFF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sz="4200" dirty="0"/>
              <a:t>				</a:t>
            </a:r>
            <a:r>
              <a:rPr sz="4200" dirty="0">
                <a:solidFill>
                  <a:srgbClr val="CC0000"/>
                </a:solidFill>
                <a:effectLst>
                  <a:outerShdw blurRad="9906" dist="19812" dir="2700000" rotWithShape="0">
                    <a:srgbClr val="000000"/>
                  </a:outerShdw>
                </a:effectLst>
              </a:rPr>
              <a:t>thymine (T) DNA only</a:t>
            </a:r>
          </a:p>
          <a:p>
            <a:pPr marL="267461" indent="-267461" defTabSz="713231">
              <a:lnSpc>
                <a:spcPct val="90000"/>
              </a:lnSpc>
              <a:buSzTx/>
              <a:buNone/>
              <a:defRPr sz="2496" b="1">
                <a:solidFill>
                  <a:srgbClr val="CC0000"/>
                </a:solidFill>
                <a:effectLst>
                  <a:outerShdw blurRad="9906" dist="19812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sz="4200" dirty="0"/>
              <a:t>				</a:t>
            </a:r>
            <a:r>
              <a:rPr sz="4200" dirty="0">
                <a:solidFill>
                  <a:srgbClr val="9900CC"/>
                </a:solidFill>
              </a:rPr>
              <a:t>uracil (U) RNA only</a:t>
            </a:r>
          </a:p>
          <a:p>
            <a:pPr marL="267461" indent="-267461" defTabSz="713231">
              <a:lnSpc>
                <a:spcPct val="90000"/>
              </a:lnSpc>
              <a:buSzTx/>
              <a:buNone/>
              <a:defRPr sz="2496" b="1">
                <a:effectLst>
                  <a:outerShdw blurRad="9906" dist="19812" dir="2700000" rotWithShape="0">
                    <a:srgbClr val="FFFFFF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sz="4200" dirty="0"/>
              <a:t>				</a:t>
            </a:r>
            <a:r>
              <a:rPr sz="4200" dirty="0">
                <a:solidFill>
                  <a:schemeClr val="accent2"/>
                </a:solidFill>
                <a:effectLst>
                  <a:outerShdw blurRad="9906" dist="19812" dir="2700000" rotWithShape="0">
                    <a:srgbClr val="000000"/>
                  </a:outerShdw>
                </a:effectLst>
              </a:rPr>
              <a:t>cytosine (C)</a:t>
            </a:r>
          </a:p>
          <a:p>
            <a:pPr marL="267461" indent="-267461" defTabSz="713231">
              <a:lnSpc>
                <a:spcPct val="90000"/>
              </a:lnSpc>
              <a:buSzTx/>
              <a:buNone/>
              <a:defRPr sz="2496" b="1">
                <a:effectLst>
                  <a:outerShdw blurRad="9906" dist="19812" dir="2700000" rotWithShape="0">
                    <a:srgbClr val="FFFFFF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sz="4200" dirty="0"/>
              <a:t>				</a:t>
            </a:r>
            <a:r>
              <a:rPr sz="4200" dirty="0">
                <a:solidFill>
                  <a:srgbClr val="E6F10D"/>
                </a:solidFill>
                <a:effectLst>
                  <a:outerShdw blurRad="9906" dist="19812" dir="2700000" rotWithShape="0">
                    <a:srgbClr val="000000"/>
                  </a:outerShdw>
                </a:effectLst>
              </a:rPr>
              <a:t>guanine (G)</a:t>
            </a:r>
          </a:p>
        </p:txBody>
      </p:sp>
      <p:sp>
        <p:nvSpPr>
          <p:cNvPr id="361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3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" grpId="1" build="p" bldLvl="5" animBg="1" advAuto="0"/>
      <p:bldP spid="360" grpId="2" build="p" animBg="1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31</a:t>
            </a:fld>
            <a:endParaRPr/>
          </a:p>
        </p:txBody>
      </p:sp>
      <p:sp>
        <p:nvSpPr>
          <p:cNvPr id="364" name="Nucleotide Functions"/>
          <p:cNvSpPr txBox="1">
            <a:spLocks noGrp="1"/>
          </p:cNvSpPr>
          <p:nvPr>
            <p:ph type="title" idx="4294967295"/>
          </p:nvPr>
        </p:nvSpPr>
        <p:spPr>
          <a:xfrm>
            <a:off x="685800" y="3809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Nucleotide Functions</a:t>
            </a:r>
          </a:p>
        </p:txBody>
      </p:sp>
      <p:sp>
        <p:nvSpPr>
          <p:cNvPr id="365" name="Nucleotides:…"/>
          <p:cNvSpPr txBox="1">
            <a:spLocks noGrp="1"/>
          </p:cNvSpPr>
          <p:nvPr>
            <p:ph type="body" idx="4294967295"/>
          </p:nvPr>
        </p:nvSpPr>
        <p:spPr>
          <a:xfrm>
            <a:off x="381000" y="1676400"/>
            <a:ext cx="8305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Nucleotides: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b="0" dirty="0">
                <a:solidFill>
                  <a:srgbClr val="000000"/>
                </a:solidFill>
              </a:rPr>
              <a:t>store and transmit genetic information.  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b="0" dirty="0">
                <a:solidFill>
                  <a:srgbClr val="000000"/>
                </a:solidFill>
              </a:rPr>
              <a:t>capture and transfer chemical energy in the form of ATP (adenosine triphosphate)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endParaRPr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" grpId="1" build="p" bldLvl="5" animBg="1" advAuto="0"/>
      <p:bldP spid="365" grpId="2" build="p" animBg="1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2677" y="6400800"/>
            <a:ext cx="341323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32</a:t>
            </a:fld>
            <a:endParaRPr/>
          </a:p>
        </p:txBody>
      </p:sp>
      <p:sp>
        <p:nvSpPr>
          <p:cNvPr id="368" name="Nucleotide"/>
          <p:cNvSpPr txBox="1">
            <a:spLocks noGrp="1"/>
          </p:cNvSpPr>
          <p:nvPr>
            <p:ph type="title" idx="4294967295"/>
          </p:nvPr>
        </p:nvSpPr>
        <p:spPr>
          <a:xfrm>
            <a:off x="685800" y="3809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Nucleotide</a:t>
            </a:r>
          </a:p>
        </p:txBody>
      </p:sp>
      <p:sp>
        <p:nvSpPr>
          <p:cNvPr id="369" name="Body"/>
          <p:cNvSpPr txBox="1">
            <a:spLocks noGrp="1"/>
          </p:cNvSpPr>
          <p:nvPr>
            <p:ph type="body" idx="4294967295"/>
          </p:nvPr>
        </p:nvSpPr>
        <p:spPr>
          <a:xfrm>
            <a:off x="1752600" y="1143000"/>
            <a:ext cx="7162800" cy="4343400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>
            <a:lvl1pPr>
              <a:buSzTx/>
              <a:buNone/>
            </a:lvl1pPr>
          </a:lstStyle>
          <a:p>
            <a:r>
              <a:t> </a:t>
            </a:r>
          </a:p>
        </p:txBody>
      </p:sp>
      <p:grpSp>
        <p:nvGrpSpPr>
          <p:cNvPr id="376" name="Group"/>
          <p:cNvGrpSpPr/>
          <p:nvPr/>
        </p:nvGrpSpPr>
        <p:grpSpPr>
          <a:xfrm>
            <a:off x="558800" y="1433512"/>
            <a:ext cx="2235201" cy="2732088"/>
            <a:chOff x="0" y="0"/>
            <a:chExt cx="2235200" cy="2732087"/>
          </a:xfrm>
        </p:grpSpPr>
        <p:sp>
          <p:nvSpPr>
            <p:cNvPr id="370" name="Oval"/>
            <p:cNvSpPr/>
            <p:nvPr/>
          </p:nvSpPr>
          <p:spPr>
            <a:xfrm>
              <a:off x="0" y="877887"/>
              <a:ext cx="1930400" cy="1854201"/>
            </a:xfrm>
            <a:prstGeom prst="ellipse">
              <a:avLst/>
            </a:prstGeom>
            <a:solidFill>
              <a:srgbClr val="FAFD00"/>
            </a:solidFill>
            <a:ln w="508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371" name="O…"/>
            <p:cNvSpPr txBox="1"/>
            <p:nvPr/>
          </p:nvSpPr>
          <p:spPr>
            <a:xfrm>
              <a:off x="188912" y="1052512"/>
              <a:ext cx="1490465" cy="14853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/>
            <a:p>
              <a:pPr>
                <a:defRPr sz="3200" b="1">
                  <a:latin typeface="Arial"/>
                  <a:ea typeface="Arial"/>
                  <a:cs typeface="Arial"/>
                  <a:sym typeface="Arial"/>
                </a:defRPr>
              </a:pPr>
              <a:r>
                <a:t>     O</a:t>
              </a:r>
            </a:p>
            <a:p>
              <a:pPr>
                <a:defRPr sz="3200" b="1">
                  <a:latin typeface="Arial"/>
                  <a:ea typeface="Arial"/>
                  <a:cs typeface="Arial"/>
                  <a:sym typeface="Arial"/>
                </a:defRPr>
              </a:pPr>
              <a:r>
                <a:t>O=P-O</a:t>
              </a:r>
            </a:p>
            <a:p>
              <a:pPr>
                <a:defRPr sz="3200" b="1">
                  <a:latin typeface="Arial"/>
                  <a:ea typeface="Arial"/>
                  <a:cs typeface="Arial"/>
                  <a:sym typeface="Arial"/>
                </a:defRPr>
              </a:pPr>
              <a:r>
                <a:t>     O</a:t>
              </a:r>
            </a:p>
          </p:txBody>
        </p:sp>
        <p:sp>
          <p:nvSpPr>
            <p:cNvPr id="372" name="Phosphate…"/>
            <p:cNvSpPr txBox="1"/>
            <p:nvPr/>
          </p:nvSpPr>
          <p:spPr>
            <a:xfrm>
              <a:off x="36512" y="0"/>
              <a:ext cx="1333675" cy="614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/>
            <a:p>
              <a:pPr>
                <a:defRPr sz="1800" b="1">
                  <a:effectLst>
                    <a:outerShdw blurRad="12700" dist="25400" dir="2700000" rotWithShape="0">
                      <a:srgbClr val="FFFFFF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  <a:r>
                <a:t>Phosphate</a:t>
              </a:r>
            </a:p>
            <a:p>
              <a:pPr>
                <a:defRPr sz="1800" b="1">
                  <a:effectLst>
                    <a:outerShdw blurRad="12700" dist="25400" dir="2700000" rotWithShape="0">
                      <a:srgbClr val="FFFFFF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  <a:r>
                <a:t>    Group</a:t>
              </a:r>
            </a:p>
          </p:txBody>
        </p:sp>
        <p:sp>
          <p:nvSpPr>
            <p:cNvPr id="373" name="Line"/>
            <p:cNvSpPr/>
            <p:nvPr/>
          </p:nvSpPr>
          <p:spPr>
            <a:xfrm flipV="1">
              <a:off x="1041400" y="1893887"/>
              <a:ext cx="0" cy="20320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4" name="Line"/>
            <p:cNvSpPr/>
            <p:nvPr/>
          </p:nvSpPr>
          <p:spPr>
            <a:xfrm flipV="1">
              <a:off x="1041400" y="1436687"/>
              <a:ext cx="0" cy="20320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5" name="Line"/>
            <p:cNvSpPr/>
            <p:nvPr/>
          </p:nvSpPr>
          <p:spPr>
            <a:xfrm>
              <a:off x="1600200" y="1843087"/>
              <a:ext cx="635001" cy="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81" name="Group"/>
          <p:cNvGrpSpPr/>
          <p:nvPr/>
        </p:nvGrpSpPr>
        <p:grpSpPr>
          <a:xfrm>
            <a:off x="4984693" y="1535275"/>
            <a:ext cx="3497642" cy="3865859"/>
            <a:chOff x="0" y="0"/>
            <a:chExt cx="3497641" cy="3865858"/>
          </a:xfrm>
        </p:grpSpPr>
        <p:sp>
          <p:nvSpPr>
            <p:cNvPr id="377" name="Shape"/>
            <p:cNvSpPr/>
            <p:nvPr/>
          </p:nvSpPr>
          <p:spPr>
            <a:xfrm rot="1800000">
              <a:off x="374706" y="471324"/>
              <a:ext cx="2463801" cy="215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99" y="0"/>
                  </a:moveTo>
                  <a:lnTo>
                    <a:pt x="0" y="10800"/>
                  </a:lnTo>
                  <a:lnTo>
                    <a:pt x="5399" y="21600"/>
                  </a:lnTo>
                  <a:lnTo>
                    <a:pt x="16201" y="21600"/>
                  </a:lnTo>
                  <a:lnTo>
                    <a:pt x="21600" y="10800"/>
                  </a:lnTo>
                  <a:lnTo>
                    <a:pt x="16201" y="0"/>
                  </a:lnTo>
                  <a:close/>
                </a:path>
              </a:pathLst>
            </a:custGeom>
            <a:solidFill>
              <a:srgbClr val="808080"/>
            </a:solidFill>
            <a:ln w="508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378" name="N"/>
            <p:cNvSpPr txBox="1"/>
            <p:nvPr/>
          </p:nvSpPr>
          <p:spPr>
            <a:xfrm>
              <a:off x="1401819" y="2823999"/>
              <a:ext cx="358404" cy="4836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2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N</a:t>
              </a:r>
            </a:p>
          </p:txBody>
        </p:sp>
        <p:sp>
          <p:nvSpPr>
            <p:cNvPr id="379" name="Line"/>
            <p:cNvSpPr/>
            <p:nvPr/>
          </p:nvSpPr>
          <p:spPr>
            <a:xfrm flipV="1">
              <a:off x="577906" y="2808124"/>
              <a:ext cx="990601" cy="68580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80" name="Nitrogenous base…"/>
            <p:cNvSpPr txBox="1"/>
            <p:nvPr/>
          </p:nvSpPr>
          <p:spPr>
            <a:xfrm>
              <a:off x="1401819" y="3251036"/>
              <a:ext cx="2095823" cy="6148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/>
            <a:p>
              <a:pPr>
                <a:defRPr sz="1800" b="1">
                  <a:solidFill>
                    <a:srgbClr val="316501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  <a:r>
                <a:t>Nitrogenous base</a:t>
              </a:r>
            </a:p>
            <a:p>
              <a:pPr>
                <a:defRPr sz="1800" b="1">
                  <a:solidFill>
                    <a:srgbClr val="316501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  <a:r>
                <a:t>    (A, G, C, or T)</a:t>
              </a:r>
            </a:p>
          </p:txBody>
        </p:sp>
      </p:grpSp>
      <p:grpSp>
        <p:nvGrpSpPr>
          <p:cNvPr id="392" name="Group"/>
          <p:cNvGrpSpPr/>
          <p:nvPr/>
        </p:nvGrpSpPr>
        <p:grpSpPr>
          <a:xfrm>
            <a:off x="900112" y="2797175"/>
            <a:ext cx="5076537" cy="3988867"/>
            <a:chOff x="0" y="0"/>
            <a:chExt cx="5076535" cy="3988866"/>
          </a:xfrm>
        </p:grpSpPr>
        <p:sp>
          <p:nvSpPr>
            <p:cNvPr id="382" name="CH2"/>
            <p:cNvSpPr txBox="1"/>
            <p:nvPr/>
          </p:nvSpPr>
          <p:spPr>
            <a:xfrm>
              <a:off x="1905000" y="190500"/>
              <a:ext cx="812974" cy="4836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2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CH2</a:t>
              </a:r>
            </a:p>
          </p:txBody>
        </p:sp>
        <p:sp>
          <p:nvSpPr>
            <p:cNvPr id="383" name="Line"/>
            <p:cNvSpPr/>
            <p:nvPr/>
          </p:nvSpPr>
          <p:spPr>
            <a:xfrm>
              <a:off x="2071687" y="657224"/>
              <a:ext cx="152401" cy="1498602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84" name="O"/>
            <p:cNvSpPr txBox="1"/>
            <p:nvPr/>
          </p:nvSpPr>
          <p:spPr>
            <a:xfrm>
              <a:off x="3200400" y="1028700"/>
              <a:ext cx="378198" cy="4836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2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O</a:t>
              </a:r>
            </a:p>
          </p:txBody>
        </p:sp>
        <p:sp>
          <p:nvSpPr>
            <p:cNvPr id="385" name="C1"/>
            <p:cNvSpPr txBox="1"/>
            <p:nvPr/>
          </p:nvSpPr>
          <p:spPr>
            <a:xfrm>
              <a:off x="4586287" y="2232025"/>
              <a:ext cx="490249" cy="4836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/>
            <a:p>
              <a:pPr>
                <a:defRPr sz="2800" b="1">
                  <a:latin typeface="Arial"/>
                  <a:ea typeface="Arial"/>
                  <a:cs typeface="Arial"/>
                  <a:sym typeface="Arial"/>
                </a:defRPr>
              </a:pPr>
              <a:r>
                <a:t>C</a:t>
              </a:r>
              <a:r>
                <a:rPr baseline="30000">
                  <a:solidFill>
                    <a:srgbClr val="CC0000"/>
                  </a:solidFill>
                </a:rPr>
                <a:t>1</a:t>
              </a:r>
            </a:p>
          </p:txBody>
        </p:sp>
        <p:sp>
          <p:nvSpPr>
            <p:cNvPr id="386" name="C4"/>
            <p:cNvSpPr txBox="1"/>
            <p:nvPr/>
          </p:nvSpPr>
          <p:spPr>
            <a:xfrm>
              <a:off x="1766887" y="2308225"/>
              <a:ext cx="490249" cy="4836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/>
            <a:p>
              <a:pPr>
                <a:defRPr sz="2800" b="1">
                  <a:latin typeface="Arial"/>
                  <a:ea typeface="Arial"/>
                  <a:cs typeface="Arial"/>
                  <a:sym typeface="Arial"/>
                </a:defRPr>
              </a:pPr>
              <a:r>
                <a:t>C</a:t>
              </a:r>
              <a:r>
                <a:rPr baseline="30000">
                  <a:solidFill>
                    <a:srgbClr val="CC0000"/>
                  </a:solidFill>
                </a:rPr>
                <a:t>4</a:t>
              </a:r>
            </a:p>
          </p:txBody>
        </p:sp>
        <p:sp>
          <p:nvSpPr>
            <p:cNvPr id="387" name="C3"/>
            <p:cNvSpPr txBox="1"/>
            <p:nvPr/>
          </p:nvSpPr>
          <p:spPr>
            <a:xfrm>
              <a:off x="2286000" y="3505200"/>
              <a:ext cx="490249" cy="4836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/>
            <a:p>
              <a:pPr>
                <a:defRPr sz="2800" b="1">
                  <a:latin typeface="Arial"/>
                  <a:ea typeface="Arial"/>
                  <a:cs typeface="Arial"/>
                  <a:sym typeface="Arial"/>
                </a:defRPr>
              </a:pPr>
              <a:r>
                <a:t>C</a:t>
              </a:r>
              <a:r>
                <a:rPr baseline="30000">
                  <a:solidFill>
                    <a:srgbClr val="CC0000"/>
                  </a:solidFill>
                </a:rPr>
                <a:t>3</a:t>
              </a:r>
            </a:p>
          </p:txBody>
        </p:sp>
        <p:sp>
          <p:nvSpPr>
            <p:cNvPr id="388" name="C2"/>
            <p:cNvSpPr txBox="1"/>
            <p:nvPr/>
          </p:nvSpPr>
          <p:spPr>
            <a:xfrm>
              <a:off x="3886200" y="3505200"/>
              <a:ext cx="490249" cy="4836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/>
            <a:p>
              <a:pPr>
                <a:defRPr sz="2800" b="1">
                  <a:latin typeface="Arial"/>
                  <a:ea typeface="Arial"/>
                  <a:cs typeface="Arial"/>
                  <a:sym typeface="Arial"/>
                </a:defRPr>
              </a:pPr>
              <a:r>
                <a:t>C</a:t>
              </a:r>
              <a:r>
                <a:rPr baseline="30000">
                  <a:solidFill>
                    <a:srgbClr val="CC0000"/>
                  </a:solidFill>
                </a:rPr>
                <a:t>2</a:t>
              </a:r>
            </a:p>
          </p:txBody>
        </p:sp>
        <p:sp>
          <p:nvSpPr>
            <p:cNvPr id="389" name="5"/>
            <p:cNvSpPr txBox="1"/>
            <p:nvPr/>
          </p:nvSpPr>
          <p:spPr>
            <a:xfrm>
              <a:off x="2057400" y="0"/>
              <a:ext cx="228737" cy="348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>
                <a:defRPr sz="1800" b="1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5</a:t>
              </a:r>
            </a:p>
          </p:txBody>
        </p:sp>
        <p:sp>
          <p:nvSpPr>
            <p:cNvPr id="390" name="Sugar…"/>
            <p:cNvSpPr txBox="1"/>
            <p:nvPr/>
          </p:nvSpPr>
          <p:spPr>
            <a:xfrm>
              <a:off x="0" y="2827337"/>
              <a:ext cx="1600560" cy="614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/>
            <a:p>
              <a:pPr>
                <a:defRPr sz="1800" b="1">
                  <a:effectLst>
                    <a:outerShdw blurRad="12700" dist="25400" dir="2700000" rotWithShape="0">
                      <a:srgbClr val="FFFFFF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  <a:r>
                <a:t>      </a:t>
              </a:r>
              <a:r>
                <a:rPr>
                  <a:solidFill>
                    <a:srgbClr val="9234DB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rPr>
                <a:t>Sugar</a:t>
              </a:r>
            </a:p>
            <a:p>
              <a:pPr>
                <a:defRPr sz="1800" b="1">
                  <a:solidFill>
                    <a:srgbClr val="9234DB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  <a:r>
                <a:t>(deoxyribose)</a:t>
              </a:r>
            </a:p>
          </p:txBody>
        </p:sp>
        <p:sp>
          <p:nvSpPr>
            <p:cNvPr id="391" name="Polygon"/>
            <p:cNvSpPr/>
            <p:nvPr/>
          </p:nvSpPr>
          <p:spPr>
            <a:xfrm>
              <a:off x="2300287" y="1470025"/>
              <a:ext cx="2286001" cy="2057400"/>
            </a:xfrm>
            <a:prstGeom prst="pentagon">
              <a:avLst/>
            </a:prstGeom>
            <a:solidFill>
              <a:schemeClr val="accent1"/>
            </a:solidFill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</p:grpSp>
      <p:sp>
        <p:nvSpPr>
          <p:cNvPr id="393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" grpId="1" build="p" bldLvl="5" animBg="1" advAuto="0"/>
      <p:bldP spid="376" grpId="2" animBg="1" advAuto="0"/>
      <p:bldP spid="381" grpId="4" animBg="1" advAuto="0"/>
      <p:bldP spid="392" grpId="3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21268" y="6400800"/>
            <a:ext cx="222732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42" name="Macromolecules"/>
          <p:cNvSpPr txBox="1">
            <a:spLocks noGrp="1"/>
          </p:cNvSpPr>
          <p:nvPr>
            <p:ph type="title" idx="4294967295"/>
          </p:nvPr>
        </p:nvSpPr>
        <p:spPr>
          <a:xfrm>
            <a:off x="990600" y="609600"/>
            <a:ext cx="7162800" cy="609600"/>
          </a:xfrm>
          <a:prstGeom prst="rect">
            <a:avLst/>
          </a:prstGeom>
        </p:spPr>
        <p:txBody>
          <a:bodyPr>
            <a:noAutofit/>
          </a:bodyPr>
          <a:lstStyle>
            <a:lvl1pPr defTabSz="493776">
              <a:defRPr sz="2916" b="1">
                <a:solidFill>
                  <a:srgbClr val="006600"/>
                </a:solidFill>
                <a:effectLst>
                  <a:outerShdw blurRad="6858" dist="20574" dir="2700000" rotWithShape="0">
                    <a:srgbClr val="000000"/>
                  </a:outerShdw>
                </a:effectLst>
              </a:defRPr>
            </a:lvl1pPr>
          </a:lstStyle>
          <a:p>
            <a:r>
              <a:rPr sz="3600" dirty="0">
                <a:solidFill>
                  <a:schemeClr val="accent6">
                    <a:lumMod val="75000"/>
                  </a:schemeClr>
                </a:solidFill>
              </a:rPr>
              <a:t>Macromolecules</a:t>
            </a:r>
          </a:p>
        </p:txBody>
      </p:sp>
      <p:sp>
        <p:nvSpPr>
          <p:cNvPr id="43" name="Large organic molecules.…"/>
          <p:cNvSpPr txBox="1">
            <a:spLocks noGrp="1"/>
          </p:cNvSpPr>
          <p:nvPr>
            <p:ph type="body" idx="4294967295"/>
          </p:nvPr>
        </p:nvSpPr>
        <p:spPr>
          <a:xfrm>
            <a:off x="533400" y="1359568"/>
            <a:ext cx="7924800" cy="473643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57175" indent="-257175" defTabSz="685800">
              <a:lnSpc>
                <a:spcPct val="90000"/>
              </a:lnSpc>
              <a:buFontTx/>
              <a:buChar char="•"/>
              <a:defRPr b="1">
                <a:solidFill>
                  <a:srgbClr val="006600"/>
                </a:solidFill>
                <a:effectLst>
                  <a:outerShdw blurRad="9525" dist="1905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sz="3000" b="1" dirty="0" smtClean="0">
                <a:solidFill>
                  <a:srgbClr val="006600"/>
                </a:solidFill>
                <a:effectLst>
                  <a:outerShdw blurRad="9525" dist="19050" dir="2700000" rotWithShape="0">
                    <a:srgbClr val="000000"/>
                  </a:outerShdw>
                </a:effectLst>
                <a:sym typeface="Comic Sans MS"/>
              </a:rPr>
              <a:t>Most of your body’s molecules are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9525" dist="19050" dir="2700000" rotWithShape="0">
                    <a:srgbClr val="000000"/>
                  </a:outerShdw>
                </a:effectLst>
                <a:sym typeface="Comic Sans MS"/>
              </a:rPr>
              <a:t>macromolecules.</a:t>
            </a:r>
          </a:p>
          <a:p>
            <a:pPr marL="257175" indent="-257175" defTabSz="685800">
              <a:lnSpc>
                <a:spcPct val="90000"/>
              </a:lnSpc>
              <a:buFontTx/>
              <a:buChar char="•"/>
              <a:defRPr b="1">
                <a:solidFill>
                  <a:srgbClr val="006600"/>
                </a:solidFill>
                <a:effectLst>
                  <a:outerShdw blurRad="9525" dist="1905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lang="en-US" sz="3000" b="1" dirty="0" smtClean="0">
                <a:solidFill>
                  <a:srgbClr val="006600"/>
                </a:solidFill>
                <a:effectLst>
                  <a:outerShdw blurRad="9525" dist="19050" dir="2700000" rotWithShape="0">
                    <a:srgbClr val="000000"/>
                  </a:outerShdw>
                </a:effectLst>
                <a:sym typeface="Comic Sans MS"/>
              </a:rPr>
              <a:t>Macromolecules</a:t>
            </a:r>
            <a:r>
              <a:rPr lang="en-US" sz="3000" dirty="0" smtClean="0">
                <a:effectLst>
                  <a:outerShdw blurRad="9525" dist="19050" dir="2700000" rotWithShape="0">
                    <a:srgbClr val="000000"/>
                  </a:outerShdw>
                </a:effectLst>
                <a:sym typeface="Comic Sans MS"/>
              </a:rPr>
              <a:t> </a:t>
            </a:r>
            <a:r>
              <a:rPr lang="en-US" sz="3000" dirty="0">
                <a:effectLst>
                  <a:outerShdw blurRad="9525" dist="19050" dir="2700000" rotWithShape="0">
                    <a:srgbClr val="000000"/>
                  </a:outerShdw>
                </a:effectLst>
                <a:sym typeface="Comic Sans MS"/>
              </a:rPr>
              <a:t>are large </a:t>
            </a:r>
            <a:r>
              <a:rPr lang="en-US" sz="3000" b="1" dirty="0">
                <a:solidFill>
                  <a:srgbClr val="333399"/>
                </a:solidFill>
                <a:effectLst>
                  <a:outerShdw blurRad="9525" dist="19050" dir="2700000" rotWithShape="0">
                    <a:srgbClr val="000000"/>
                  </a:outerShdw>
                </a:effectLst>
                <a:sym typeface="Comic Sans MS"/>
              </a:rPr>
              <a:t>organic molecules</a:t>
            </a:r>
            <a:r>
              <a:rPr lang="en-US" sz="3000" dirty="0">
                <a:effectLst>
                  <a:outerShdw blurRad="9525" dist="19050" dir="2700000" rotWithShape="0">
                    <a:srgbClr val="000000"/>
                  </a:outerShdw>
                </a:effectLst>
                <a:sym typeface="Comic Sans MS"/>
              </a:rPr>
              <a:t>.</a:t>
            </a:r>
          </a:p>
          <a:p>
            <a:pPr marL="257175" indent="-257175" defTabSz="685800">
              <a:lnSpc>
                <a:spcPct val="90000"/>
              </a:lnSpc>
              <a:buChar char="•"/>
              <a:defRPr b="1">
                <a:solidFill>
                  <a:srgbClr val="006600"/>
                </a:solidFill>
                <a:effectLst>
                  <a:outerShdw blurRad="9525" dist="1905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sz="3000" dirty="0" smtClean="0"/>
              <a:t>Large </a:t>
            </a:r>
            <a:r>
              <a:rPr sz="3000" dirty="0"/>
              <a:t>organic molecules.</a:t>
            </a:r>
          </a:p>
          <a:p>
            <a:pPr marL="257175" indent="-257175" defTabSz="685800">
              <a:lnSpc>
                <a:spcPct val="90000"/>
              </a:lnSpc>
              <a:buChar char="•"/>
              <a:defRPr b="1">
                <a:latin typeface="+mj-lt"/>
                <a:ea typeface="+mj-ea"/>
                <a:cs typeface="+mj-cs"/>
                <a:sym typeface="Comic Sans MS"/>
              </a:defRPr>
            </a:pPr>
            <a:r>
              <a:rPr sz="3000" dirty="0"/>
              <a:t>Also called </a:t>
            </a:r>
            <a:r>
              <a:rPr sz="3000" dirty="0">
                <a:solidFill>
                  <a:srgbClr val="333399"/>
                </a:solidFill>
                <a:effectLst>
                  <a:outerShdw blurRad="9525" dist="19050" dir="2700000" rotWithShape="0">
                    <a:srgbClr val="000000"/>
                  </a:outerShdw>
                </a:effectLst>
              </a:rPr>
              <a:t>POLYMERS</a:t>
            </a:r>
            <a:r>
              <a:rPr sz="3000" dirty="0"/>
              <a:t>.</a:t>
            </a:r>
          </a:p>
          <a:p>
            <a:pPr marL="257175" indent="-257175" defTabSz="685800">
              <a:lnSpc>
                <a:spcPct val="90000"/>
              </a:lnSpc>
              <a:buChar char="•"/>
              <a:defRPr b="1">
                <a:latin typeface="+mj-lt"/>
                <a:ea typeface="+mj-ea"/>
                <a:cs typeface="+mj-cs"/>
                <a:sym typeface="Comic Sans MS"/>
              </a:defRPr>
            </a:pPr>
            <a:r>
              <a:rPr sz="3000" dirty="0"/>
              <a:t>Made up of smaller “building blocks” called </a:t>
            </a:r>
            <a:r>
              <a:rPr sz="3000" dirty="0">
                <a:solidFill>
                  <a:srgbClr val="660066"/>
                </a:solidFill>
                <a:effectLst>
                  <a:outerShdw blurRad="9525" dist="19050" dir="2700000" rotWithShape="0">
                    <a:srgbClr val="000000"/>
                  </a:outerShdw>
                </a:effectLst>
              </a:rPr>
              <a:t>MONOMERS</a:t>
            </a:r>
            <a:r>
              <a:rPr sz="3000" dirty="0" smtClean="0"/>
              <a:t>.</a:t>
            </a:r>
            <a:endParaRPr lang="en-US" sz="3000" dirty="0" smtClean="0"/>
          </a:p>
          <a:p>
            <a:pPr marL="257175" indent="-257175" defTabSz="685800">
              <a:lnSpc>
                <a:spcPct val="90000"/>
              </a:lnSpc>
              <a:buChar char="•"/>
              <a:defRPr b="1">
                <a:latin typeface="+mj-lt"/>
                <a:ea typeface="+mj-ea"/>
                <a:cs typeface="+mj-cs"/>
                <a:sym typeface="Comic Sans MS"/>
              </a:defRPr>
            </a:pPr>
            <a:endParaRPr sz="3000" dirty="0"/>
          </a:p>
          <a:p>
            <a:pPr marL="257175" indent="-257175" defTabSz="685800">
              <a:lnSpc>
                <a:spcPct val="90000"/>
              </a:lnSpc>
              <a:buChar char="•"/>
              <a:defRPr b="1">
                <a:solidFill>
                  <a:srgbClr val="CC0000"/>
                </a:solidFill>
                <a:effectLst>
                  <a:outerShdw blurRad="9525" dist="1905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Examples:</a:t>
            </a:r>
          </a:p>
          <a:p>
            <a:pPr marL="257175" indent="-257175" defTabSz="685800">
              <a:lnSpc>
                <a:spcPct val="90000"/>
              </a:lnSpc>
              <a:buSzTx/>
              <a:buNone/>
              <a:defRPr b="1"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</a:t>
            </a:r>
            <a:r>
              <a:rPr dirty="0">
                <a:solidFill>
                  <a:srgbClr val="333399"/>
                </a:solidFill>
                <a:effectLst>
                  <a:outerShdw blurRad="9525" dist="19050" dir="2700000" rotWithShape="0">
                    <a:srgbClr val="000000"/>
                  </a:outerShdw>
                </a:effectLst>
              </a:rPr>
              <a:t>	1.  Carbohydrates</a:t>
            </a:r>
          </a:p>
          <a:p>
            <a:pPr marL="257175" indent="-257175" defTabSz="685800">
              <a:lnSpc>
                <a:spcPct val="90000"/>
              </a:lnSpc>
              <a:buSzTx/>
              <a:buNone/>
              <a:defRPr b="1">
                <a:solidFill>
                  <a:srgbClr val="333399"/>
                </a:solidFill>
                <a:effectLst>
                  <a:outerShdw blurRad="9525" dist="1905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	2.  Lipids</a:t>
            </a:r>
          </a:p>
          <a:p>
            <a:pPr marL="257175" indent="-257175" defTabSz="685800">
              <a:lnSpc>
                <a:spcPct val="90000"/>
              </a:lnSpc>
              <a:buSzTx/>
              <a:buNone/>
              <a:defRPr b="1">
                <a:solidFill>
                  <a:srgbClr val="333399"/>
                </a:solidFill>
                <a:effectLst>
                  <a:outerShdw blurRad="9525" dist="1905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	</a:t>
            </a:r>
            <a:r>
              <a:rPr dirty="0">
                <a:solidFill>
                  <a:srgbClr val="E6F10D"/>
                </a:solidFill>
              </a:rPr>
              <a:t>3.  Proteins</a:t>
            </a:r>
          </a:p>
          <a:p>
            <a:pPr marL="257175" indent="-257175" defTabSz="685800">
              <a:lnSpc>
                <a:spcPct val="90000"/>
              </a:lnSpc>
              <a:buSzTx/>
              <a:buNone/>
              <a:defRPr b="1">
                <a:solidFill>
                  <a:srgbClr val="E6F10D"/>
                </a:solidFill>
                <a:effectLst>
                  <a:outerShdw blurRad="9525" dist="1905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Comic Sans MS"/>
              </a:defRPr>
            </a:pPr>
            <a:r>
              <a:rPr dirty="0"/>
              <a:t>		4.  Nucleic acids (DNA and RNA)</a:t>
            </a:r>
          </a:p>
        </p:txBody>
      </p:sp>
      <p:sp>
        <p:nvSpPr>
          <p:cNvPr id="44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1" build="p" bldLvl="5" animBg="1" advAuto="0"/>
      <p:bldP spid="43" grpId="2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21268" y="6400800"/>
            <a:ext cx="222732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47" name="Question: How Are Macromolecules Formed?"/>
          <p:cNvSpPr txBox="1">
            <a:spLocks noGrp="1"/>
          </p:cNvSpPr>
          <p:nvPr>
            <p:ph type="title" idx="4294967295"/>
          </p:nvPr>
        </p:nvSpPr>
        <p:spPr>
          <a:xfrm>
            <a:off x="762000" y="2438400"/>
            <a:ext cx="7772400" cy="609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65760">
              <a:defRPr sz="3200" b="1">
                <a:solidFill>
                  <a:srgbClr val="CC0000"/>
                </a:solidFill>
                <a:effectLst>
                  <a:outerShdw blurRad="5080" dist="25400" dir="2700000" rotWithShape="0">
                    <a:srgbClr val="000000"/>
                  </a:outerShdw>
                </a:effectLst>
              </a:defRPr>
            </a:pPr>
            <a:r>
              <a:t>Question:</a:t>
            </a:r>
            <a:br/>
            <a:r>
              <a:t>How Are Macromolecules Formed?</a:t>
            </a:r>
          </a:p>
        </p:txBody>
      </p:sp>
      <p:sp>
        <p:nvSpPr>
          <p:cNvPr id="48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21268" y="6400800"/>
            <a:ext cx="222732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51" name="Answer: Dehydration Synthesis"/>
          <p:cNvSpPr txBox="1">
            <a:spLocks noGrp="1"/>
          </p:cNvSpPr>
          <p:nvPr>
            <p:ph type="title" idx="4294967295"/>
          </p:nvPr>
        </p:nvSpPr>
        <p:spPr>
          <a:xfrm>
            <a:off x="609600" y="457200"/>
            <a:ext cx="83058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667512">
              <a:defRPr sz="2920" b="1">
                <a:solidFill>
                  <a:srgbClr val="CC3300"/>
                </a:solidFill>
                <a:effectLst>
                  <a:outerShdw blurRad="9271" dist="18542" dir="2700000" rotWithShape="0">
                    <a:srgbClr val="000000"/>
                  </a:outerShdw>
                </a:effectLst>
              </a:defRPr>
            </a:pPr>
            <a:r>
              <a:t>Answer:</a:t>
            </a:r>
            <a:r>
              <a:rPr>
                <a:solidFill>
                  <a:srgbClr val="333399"/>
                </a:solidFill>
              </a:rPr>
              <a:t> Dehydration Synthesis</a:t>
            </a:r>
          </a:p>
        </p:txBody>
      </p:sp>
      <p:sp>
        <p:nvSpPr>
          <p:cNvPr id="52" name="Also called “condensation reaction”…"/>
          <p:cNvSpPr txBox="1">
            <a:spLocks noGrp="1"/>
          </p:cNvSpPr>
          <p:nvPr>
            <p:ph type="body" idx="4294967295"/>
          </p:nvPr>
        </p:nvSpPr>
        <p:spPr>
          <a:xfrm>
            <a:off x="685800" y="16764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700"/>
              </a:spcBef>
              <a:buChar char="•"/>
              <a:defRPr sz="3200" b="1">
                <a:latin typeface="+mj-lt"/>
                <a:ea typeface="+mj-ea"/>
                <a:cs typeface="+mj-cs"/>
                <a:sym typeface="Comic Sans MS"/>
              </a:defRPr>
            </a:pPr>
            <a:r>
              <a:t>Also called </a:t>
            </a:r>
            <a:r>
              <a:rPr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“condensation reaction”</a:t>
            </a:r>
          </a:p>
          <a:p>
            <a:pPr>
              <a:spcBef>
                <a:spcPts val="700"/>
              </a:spcBef>
              <a:buChar char="•"/>
              <a:defRPr sz="3200" b="1">
                <a:latin typeface="+mj-lt"/>
                <a:ea typeface="+mj-ea"/>
                <a:cs typeface="+mj-cs"/>
                <a:sym typeface="Comic Sans MS"/>
              </a:defRPr>
            </a:pPr>
            <a:r>
              <a:t>Forms </a:t>
            </a:r>
            <a:r>
              <a:rPr>
                <a:solidFill>
                  <a:srgbClr val="3333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polymers</a:t>
            </a:r>
            <a:r>
              <a:t> by combining </a:t>
            </a:r>
            <a:r>
              <a:rPr>
                <a:solidFill>
                  <a:srgbClr val="0066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monomers</a:t>
            </a:r>
            <a:r>
              <a:t> by </a:t>
            </a:r>
            <a:r>
              <a:rPr>
                <a:solidFill>
                  <a:srgbClr val="CC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“removing water”</a:t>
            </a:r>
            <a:r>
              <a:t>.</a:t>
            </a:r>
          </a:p>
        </p:txBody>
      </p:sp>
      <p:grpSp>
        <p:nvGrpSpPr>
          <p:cNvPr id="62" name="Group"/>
          <p:cNvGrpSpPr/>
          <p:nvPr/>
        </p:nvGrpSpPr>
        <p:grpSpPr>
          <a:xfrm>
            <a:off x="609600" y="5791200"/>
            <a:ext cx="7432028" cy="685800"/>
            <a:chOff x="0" y="0"/>
            <a:chExt cx="7432027" cy="685800"/>
          </a:xfrm>
        </p:grpSpPr>
        <p:sp>
          <p:nvSpPr>
            <p:cNvPr id="53" name="Rectangle"/>
            <p:cNvSpPr/>
            <p:nvPr/>
          </p:nvSpPr>
          <p:spPr>
            <a:xfrm>
              <a:off x="990599" y="0"/>
              <a:ext cx="1600201" cy="685800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54" name="Rectangle"/>
            <p:cNvSpPr/>
            <p:nvPr/>
          </p:nvSpPr>
          <p:spPr>
            <a:xfrm>
              <a:off x="3124199" y="0"/>
              <a:ext cx="1600201" cy="685800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55" name="Rectangle"/>
            <p:cNvSpPr/>
            <p:nvPr/>
          </p:nvSpPr>
          <p:spPr>
            <a:xfrm>
              <a:off x="5257799" y="0"/>
              <a:ext cx="1600201" cy="685800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56" name="Line"/>
            <p:cNvSpPr/>
            <p:nvPr/>
          </p:nvSpPr>
          <p:spPr>
            <a:xfrm>
              <a:off x="2590799" y="304800"/>
              <a:ext cx="5334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7" name="Line"/>
            <p:cNvSpPr/>
            <p:nvPr/>
          </p:nvSpPr>
          <p:spPr>
            <a:xfrm>
              <a:off x="4724399" y="304800"/>
              <a:ext cx="5334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8" name="Line"/>
            <p:cNvSpPr/>
            <p:nvPr/>
          </p:nvSpPr>
          <p:spPr>
            <a:xfrm>
              <a:off x="6857999" y="304800"/>
              <a:ext cx="3810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9" name="Line"/>
            <p:cNvSpPr/>
            <p:nvPr/>
          </p:nvSpPr>
          <p:spPr>
            <a:xfrm>
              <a:off x="533399" y="304800"/>
              <a:ext cx="4572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0" name="HO"/>
            <p:cNvSpPr txBox="1"/>
            <p:nvPr/>
          </p:nvSpPr>
          <p:spPr>
            <a:xfrm>
              <a:off x="0" y="76200"/>
              <a:ext cx="44704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HO</a:t>
              </a:r>
            </a:p>
          </p:txBody>
        </p:sp>
        <p:sp>
          <p:nvSpPr>
            <p:cNvPr id="61" name="H"/>
            <p:cNvSpPr txBox="1"/>
            <p:nvPr/>
          </p:nvSpPr>
          <p:spPr>
            <a:xfrm>
              <a:off x="7162799" y="76200"/>
              <a:ext cx="269229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H</a:t>
              </a:r>
            </a:p>
          </p:txBody>
        </p:sp>
      </p:grpSp>
      <p:grpSp>
        <p:nvGrpSpPr>
          <p:cNvPr id="79" name="Group"/>
          <p:cNvGrpSpPr/>
          <p:nvPr/>
        </p:nvGrpSpPr>
        <p:grpSpPr>
          <a:xfrm>
            <a:off x="228600" y="3962400"/>
            <a:ext cx="8498828" cy="1676401"/>
            <a:chOff x="0" y="0"/>
            <a:chExt cx="8498827" cy="1676400"/>
          </a:xfrm>
        </p:grpSpPr>
        <p:sp>
          <p:nvSpPr>
            <p:cNvPr id="63" name="Rectangle"/>
            <p:cNvSpPr/>
            <p:nvPr/>
          </p:nvSpPr>
          <p:spPr>
            <a:xfrm>
              <a:off x="1066799" y="0"/>
              <a:ext cx="1600201" cy="685800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64" name="Rectangle"/>
            <p:cNvSpPr/>
            <p:nvPr/>
          </p:nvSpPr>
          <p:spPr>
            <a:xfrm>
              <a:off x="2971799" y="0"/>
              <a:ext cx="1600201" cy="685800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65" name="Rectangle"/>
            <p:cNvSpPr/>
            <p:nvPr/>
          </p:nvSpPr>
          <p:spPr>
            <a:xfrm>
              <a:off x="6324599" y="0"/>
              <a:ext cx="1600201" cy="685800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66" name="Line"/>
            <p:cNvSpPr/>
            <p:nvPr/>
          </p:nvSpPr>
          <p:spPr>
            <a:xfrm>
              <a:off x="3962399" y="914400"/>
              <a:ext cx="1" cy="76200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7" name="Line"/>
            <p:cNvSpPr/>
            <p:nvPr/>
          </p:nvSpPr>
          <p:spPr>
            <a:xfrm>
              <a:off x="2666999" y="304800"/>
              <a:ext cx="3048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8" name="Line"/>
            <p:cNvSpPr/>
            <p:nvPr/>
          </p:nvSpPr>
          <p:spPr>
            <a:xfrm>
              <a:off x="609599" y="304800"/>
              <a:ext cx="4572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9" name="HO"/>
            <p:cNvSpPr txBox="1"/>
            <p:nvPr/>
          </p:nvSpPr>
          <p:spPr>
            <a:xfrm>
              <a:off x="0" y="76200"/>
              <a:ext cx="44704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HO</a:t>
              </a:r>
            </a:p>
          </p:txBody>
        </p:sp>
        <p:sp>
          <p:nvSpPr>
            <p:cNvPr id="70" name="HO"/>
            <p:cNvSpPr txBox="1"/>
            <p:nvPr/>
          </p:nvSpPr>
          <p:spPr>
            <a:xfrm>
              <a:off x="5410200" y="76200"/>
              <a:ext cx="44704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solidFill>
                    <a:srgbClr val="3333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HO</a:t>
              </a:r>
            </a:p>
          </p:txBody>
        </p:sp>
        <p:sp>
          <p:nvSpPr>
            <p:cNvPr id="71" name="H"/>
            <p:cNvSpPr txBox="1"/>
            <p:nvPr/>
          </p:nvSpPr>
          <p:spPr>
            <a:xfrm>
              <a:off x="8229599" y="76200"/>
              <a:ext cx="269229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H</a:t>
              </a:r>
            </a:p>
          </p:txBody>
        </p:sp>
        <p:sp>
          <p:nvSpPr>
            <p:cNvPr id="72" name="Line"/>
            <p:cNvSpPr/>
            <p:nvPr/>
          </p:nvSpPr>
          <p:spPr>
            <a:xfrm>
              <a:off x="7924799" y="304800"/>
              <a:ext cx="3810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3" name="Line"/>
            <p:cNvSpPr/>
            <p:nvPr/>
          </p:nvSpPr>
          <p:spPr>
            <a:xfrm>
              <a:off x="5943599" y="304800"/>
              <a:ext cx="3810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4" name="Line"/>
            <p:cNvSpPr/>
            <p:nvPr/>
          </p:nvSpPr>
          <p:spPr>
            <a:xfrm>
              <a:off x="4571999" y="304800"/>
              <a:ext cx="3810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5" name="H"/>
            <p:cNvSpPr txBox="1"/>
            <p:nvPr/>
          </p:nvSpPr>
          <p:spPr>
            <a:xfrm>
              <a:off x="4876799" y="76200"/>
              <a:ext cx="269229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solidFill>
                    <a:srgbClr val="3333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H</a:t>
              </a:r>
            </a:p>
          </p:txBody>
        </p:sp>
        <p:sp>
          <p:nvSpPr>
            <p:cNvPr id="76" name="H2O"/>
            <p:cNvSpPr txBox="1"/>
            <p:nvPr/>
          </p:nvSpPr>
          <p:spPr>
            <a:xfrm>
              <a:off x="5714999" y="1143000"/>
              <a:ext cx="531799" cy="3940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1800" b="1">
                  <a:solidFill>
                    <a:srgbClr val="333399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</a:t>
              </a:r>
              <a:r>
                <a:rPr baseline="-25000"/>
                <a:t>2</a:t>
              </a:r>
              <a:r>
                <a:t>O</a:t>
              </a:r>
            </a:p>
          </p:txBody>
        </p:sp>
        <p:sp>
          <p:nvSpPr>
            <p:cNvPr id="77" name="Line"/>
            <p:cNvSpPr/>
            <p:nvPr/>
          </p:nvSpPr>
          <p:spPr>
            <a:xfrm>
              <a:off x="5105399" y="533400"/>
              <a:ext cx="685801" cy="609601"/>
            </a:xfrm>
            <a:prstGeom prst="line">
              <a:avLst/>
            </a:prstGeom>
            <a:noFill/>
            <a:ln w="38100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8" name="Line"/>
            <p:cNvSpPr/>
            <p:nvPr/>
          </p:nvSpPr>
          <p:spPr>
            <a:xfrm>
              <a:off x="5638799" y="533399"/>
              <a:ext cx="304801" cy="533402"/>
            </a:xfrm>
            <a:prstGeom prst="line">
              <a:avLst/>
            </a:prstGeom>
            <a:noFill/>
            <a:ln w="38100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80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1" build="p" bldLvl="5" animBg="1" advAuto="0"/>
      <p:bldP spid="52" grpId="2" build="p" animBg="1" advAuto="0"/>
      <p:bldP spid="62" grpId="4" animBg="1" advAuto="0"/>
      <p:bldP spid="79" grpId="3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21268" y="6400800"/>
            <a:ext cx="222732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83" name="Question:  How are Macromolecules separated or digested?"/>
          <p:cNvSpPr txBox="1">
            <a:spLocks noGrp="1"/>
          </p:cNvSpPr>
          <p:nvPr>
            <p:ph type="title" idx="4294967295"/>
          </p:nvPr>
        </p:nvSpPr>
        <p:spPr>
          <a:xfrm>
            <a:off x="1219200" y="2362200"/>
            <a:ext cx="7162800" cy="609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65760">
              <a:defRPr sz="2400" b="1">
                <a:solidFill>
                  <a:srgbClr val="CC0000"/>
                </a:solidFill>
                <a:effectLst>
                  <a:outerShdw blurRad="5080" dist="15240" dir="2700000" rotWithShape="0">
                    <a:srgbClr val="000000"/>
                  </a:outerShdw>
                </a:effectLst>
              </a:defRPr>
            </a:pPr>
            <a:r>
              <a:t>Question:</a:t>
            </a:r>
            <a:br/>
            <a:r>
              <a:t> </a:t>
            </a:r>
            <a:r>
              <a:rPr>
                <a:solidFill>
                  <a:srgbClr val="333399"/>
                </a:solidFill>
              </a:rPr>
              <a:t>How are Macromolecules separated or digested?</a:t>
            </a:r>
          </a:p>
        </p:txBody>
      </p:sp>
      <p:sp>
        <p:nvSpPr>
          <p:cNvPr id="84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6003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21268" y="6400800"/>
            <a:ext cx="222732" cy="3327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87" name="Answer:  Hydrolysis"/>
          <p:cNvSpPr txBox="1">
            <a:spLocks noGrp="1"/>
          </p:cNvSpPr>
          <p:nvPr>
            <p:ph type="title" idx="4294967295"/>
          </p:nvPr>
        </p:nvSpPr>
        <p:spPr>
          <a:xfrm>
            <a:off x="990600" y="533400"/>
            <a:ext cx="71628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557784">
              <a:defRPr sz="2928" b="1">
                <a:solidFill>
                  <a:srgbClr val="CC0000"/>
                </a:solidFill>
                <a:effectLst>
                  <a:outerShdw blurRad="7747" dist="15494" dir="2700000" rotWithShape="0">
                    <a:srgbClr val="000000"/>
                  </a:outerShdw>
                </a:effectLst>
              </a:defRPr>
            </a:pPr>
            <a:r>
              <a:t>Answer:  </a:t>
            </a:r>
            <a:r>
              <a:rPr>
                <a:solidFill>
                  <a:srgbClr val="006600"/>
                </a:solidFill>
              </a:rPr>
              <a:t>Hydrolysis</a:t>
            </a:r>
          </a:p>
        </p:txBody>
      </p:sp>
      <p:sp>
        <p:nvSpPr>
          <p:cNvPr id="88" name="Separates monomers by “adding water”"/>
          <p:cNvSpPr txBox="1">
            <a:spLocks noGrp="1"/>
          </p:cNvSpPr>
          <p:nvPr>
            <p:ph type="body" idx="4294967295"/>
          </p:nvPr>
        </p:nvSpPr>
        <p:spPr>
          <a:xfrm>
            <a:off x="533400" y="1981200"/>
            <a:ext cx="80772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Char char="•"/>
              <a:defRPr sz="3600" b="1">
                <a:latin typeface="+mj-lt"/>
                <a:ea typeface="+mj-ea"/>
                <a:cs typeface="+mj-cs"/>
                <a:sym typeface="Comic Sans MS"/>
              </a:defRPr>
            </a:pPr>
            <a:r>
              <a:t>Separates </a:t>
            </a:r>
            <a:r>
              <a:rPr>
                <a:solidFill>
                  <a:srgbClr val="0066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monomers</a:t>
            </a:r>
            <a:r>
              <a:t> by </a:t>
            </a:r>
            <a:r>
              <a:rPr>
                <a:solidFill>
                  <a:srgbClr val="CC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“adding water”</a:t>
            </a:r>
          </a:p>
        </p:txBody>
      </p:sp>
      <p:grpSp>
        <p:nvGrpSpPr>
          <p:cNvPr id="101" name="Group"/>
          <p:cNvGrpSpPr/>
          <p:nvPr/>
        </p:nvGrpSpPr>
        <p:grpSpPr>
          <a:xfrm>
            <a:off x="304800" y="5638800"/>
            <a:ext cx="8498828" cy="685800"/>
            <a:chOff x="0" y="0"/>
            <a:chExt cx="8498827" cy="685800"/>
          </a:xfrm>
        </p:grpSpPr>
        <p:sp>
          <p:nvSpPr>
            <p:cNvPr id="89" name="Rectangle"/>
            <p:cNvSpPr/>
            <p:nvPr/>
          </p:nvSpPr>
          <p:spPr>
            <a:xfrm>
              <a:off x="1066799" y="0"/>
              <a:ext cx="1600201" cy="685800"/>
            </a:xfrm>
            <a:prstGeom prst="rect">
              <a:avLst/>
            </a:prstGeom>
            <a:solidFill>
              <a:srgbClr val="660066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90" name="Rectangle"/>
            <p:cNvSpPr/>
            <p:nvPr/>
          </p:nvSpPr>
          <p:spPr>
            <a:xfrm>
              <a:off x="2971799" y="0"/>
              <a:ext cx="1600201" cy="685800"/>
            </a:xfrm>
            <a:prstGeom prst="rect">
              <a:avLst/>
            </a:prstGeom>
            <a:solidFill>
              <a:srgbClr val="660066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91" name="Rectangle"/>
            <p:cNvSpPr/>
            <p:nvPr/>
          </p:nvSpPr>
          <p:spPr>
            <a:xfrm>
              <a:off x="6324599" y="0"/>
              <a:ext cx="1600201" cy="685800"/>
            </a:xfrm>
            <a:prstGeom prst="rect">
              <a:avLst/>
            </a:prstGeom>
            <a:solidFill>
              <a:schemeClr val="accent2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92" name="Line"/>
            <p:cNvSpPr/>
            <p:nvPr/>
          </p:nvSpPr>
          <p:spPr>
            <a:xfrm>
              <a:off x="2666999" y="304800"/>
              <a:ext cx="3048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3" name="Line"/>
            <p:cNvSpPr/>
            <p:nvPr/>
          </p:nvSpPr>
          <p:spPr>
            <a:xfrm>
              <a:off x="609599" y="304800"/>
              <a:ext cx="4572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4" name="HO"/>
            <p:cNvSpPr txBox="1"/>
            <p:nvPr/>
          </p:nvSpPr>
          <p:spPr>
            <a:xfrm>
              <a:off x="0" y="76200"/>
              <a:ext cx="44704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HO</a:t>
              </a:r>
            </a:p>
          </p:txBody>
        </p:sp>
        <p:sp>
          <p:nvSpPr>
            <p:cNvPr id="95" name="HO"/>
            <p:cNvSpPr txBox="1"/>
            <p:nvPr/>
          </p:nvSpPr>
          <p:spPr>
            <a:xfrm>
              <a:off x="5410200" y="76200"/>
              <a:ext cx="44704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solidFill>
                    <a:srgbClr val="3333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HO</a:t>
              </a:r>
            </a:p>
          </p:txBody>
        </p:sp>
        <p:sp>
          <p:nvSpPr>
            <p:cNvPr id="96" name="H"/>
            <p:cNvSpPr txBox="1"/>
            <p:nvPr/>
          </p:nvSpPr>
          <p:spPr>
            <a:xfrm>
              <a:off x="8229599" y="76200"/>
              <a:ext cx="269229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H</a:t>
              </a:r>
            </a:p>
          </p:txBody>
        </p:sp>
        <p:sp>
          <p:nvSpPr>
            <p:cNvPr id="97" name="Line"/>
            <p:cNvSpPr/>
            <p:nvPr/>
          </p:nvSpPr>
          <p:spPr>
            <a:xfrm>
              <a:off x="7924799" y="304800"/>
              <a:ext cx="3810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8" name="Line"/>
            <p:cNvSpPr/>
            <p:nvPr/>
          </p:nvSpPr>
          <p:spPr>
            <a:xfrm>
              <a:off x="5943599" y="304800"/>
              <a:ext cx="3810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9" name="Line"/>
            <p:cNvSpPr/>
            <p:nvPr/>
          </p:nvSpPr>
          <p:spPr>
            <a:xfrm>
              <a:off x="4571999" y="304800"/>
              <a:ext cx="3810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0" name="H"/>
            <p:cNvSpPr txBox="1"/>
            <p:nvPr/>
          </p:nvSpPr>
          <p:spPr>
            <a:xfrm>
              <a:off x="4876799" y="76200"/>
              <a:ext cx="269229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solidFill>
                    <a:srgbClr val="33339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H</a:t>
              </a:r>
            </a:p>
          </p:txBody>
        </p:sp>
      </p:grpSp>
      <p:grpSp>
        <p:nvGrpSpPr>
          <p:cNvPr id="114" name="Group"/>
          <p:cNvGrpSpPr/>
          <p:nvPr/>
        </p:nvGrpSpPr>
        <p:grpSpPr>
          <a:xfrm>
            <a:off x="609600" y="3505200"/>
            <a:ext cx="7432028" cy="1905001"/>
            <a:chOff x="0" y="0"/>
            <a:chExt cx="7432027" cy="1905000"/>
          </a:xfrm>
        </p:grpSpPr>
        <p:sp>
          <p:nvSpPr>
            <p:cNvPr id="102" name="Rectangle"/>
            <p:cNvSpPr/>
            <p:nvPr/>
          </p:nvSpPr>
          <p:spPr>
            <a:xfrm>
              <a:off x="990599" y="0"/>
              <a:ext cx="1600201" cy="685800"/>
            </a:xfrm>
            <a:prstGeom prst="rect">
              <a:avLst/>
            </a:prstGeom>
            <a:solidFill>
              <a:srgbClr val="660066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103" name="Rectangle"/>
            <p:cNvSpPr/>
            <p:nvPr/>
          </p:nvSpPr>
          <p:spPr>
            <a:xfrm>
              <a:off x="3124199" y="0"/>
              <a:ext cx="1600201" cy="685800"/>
            </a:xfrm>
            <a:prstGeom prst="rect">
              <a:avLst/>
            </a:prstGeom>
            <a:solidFill>
              <a:srgbClr val="660066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104" name="Rectangle"/>
            <p:cNvSpPr/>
            <p:nvPr/>
          </p:nvSpPr>
          <p:spPr>
            <a:xfrm>
              <a:off x="5257799" y="0"/>
              <a:ext cx="1600201" cy="685800"/>
            </a:xfrm>
            <a:prstGeom prst="rect">
              <a:avLst/>
            </a:prstGeom>
            <a:solidFill>
              <a:schemeClr val="accent2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105" name="Line"/>
            <p:cNvSpPr/>
            <p:nvPr/>
          </p:nvSpPr>
          <p:spPr>
            <a:xfrm>
              <a:off x="2590799" y="304800"/>
              <a:ext cx="5334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6" name="Line"/>
            <p:cNvSpPr/>
            <p:nvPr/>
          </p:nvSpPr>
          <p:spPr>
            <a:xfrm>
              <a:off x="4724399" y="304800"/>
              <a:ext cx="5334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7" name="Line"/>
            <p:cNvSpPr/>
            <p:nvPr/>
          </p:nvSpPr>
          <p:spPr>
            <a:xfrm>
              <a:off x="6857999" y="304800"/>
              <a:ext cx="3810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8" name="Line"/>
            <p:cNvSpPr/>
            <p:nvPr/>
          </p:nvSpPr>
          <p:spPr>
            <a:xfrm>
              <a:off x="533399" y="304800"/>
              <a:ext cx="45720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9" name="HO"/>
            <p:cNvSpPr txBox="1"/>
            <p:nvPr/>
          </p:nvSpPr>
          <p:spPr>
            <a:xfrm>
              <a:off x="0" y="76200"/>
              <a:ext cx="44704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HO</a:t>
              </a:r>
            </a:p>
          </p:txBody>
        </p:sp>
        <p:sp>
          <p:nvSpPr>
            <p:cNvPr id="110" name="H"/>
            <p:cNvSpPr txBox="1"/>
            <p:nvPr/>
          </p:nvSpPr>
          <p:spPr>
            <a:xfrm>
              <a:off x="7162799" y="76200"/>
              <a:ext cx="269229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H</a:t>
              </a:r>
            </a:p>
          </p:txBody>
        </p:sp>
        <p:sp>
          <p:nvSpPr>
            <p:cNvPr id="111" name="Line"/>
            <p:cNvSpPr/>
            <p:nvPr/>
          </p:nvSpPr>
          <p:spPr>
            <a:xfrm>
              <a:off x="3886199" y="1143000"/>
              <a:ext cx="1" cy="76200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2" name="H2O"/>
            <p:cNvSpPr txBox="1"/>
            <p:nvPr/>
          </p:nvSpPr>
          <p:spPr>
            <a:xfrm>
              <a:off x="5257799" y="1371600"/>
              <a:ext cx="531799" cy="3940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1800" b="1">
                  <a:solidFill>
                    <a:srgbClr val="333399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</a:t>
              </a:r>
              <a:r>
                <a:rPr baseline="-25000"/>
                <a:t>2</a:t>
              </a:r>
              <a:r>
                <a:t>O</a:t>
              </a:r>
            </a:p>
          </p:txBody>
        </p:sp>
        <p:sp>
          <p:nvSpPr>
            <p:cNvPr id="113" name="Line"/>
            <p:cNvSpPr/>
            <p:nvPr/>
          </p:nvSpPr>
          <p:spPr>
            <a:xfrm>
              <a:off x="5008033" y="514350"/>
              <a:ext cx="230717" cy="100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extrusionOk="0">
                  <a:moveTo>
                    <a:pt x="21355" y="21600"/>
                  </a:moveTo>
                  <a:cubicBezTo>
                    <a:pt x="12245" y="18442"/>
                    <a:pt x="784" y="15045"/>
                    <a:pt x="196" y="11004"/>
                  </a:cubicBezTo>
                  <a:cubicBezTo>
                    <a:pt x="-245" y="7336"/>
                    <a:pt x="196" y="3668"/>
                    <a:pt x="196" y="0"/>
                  </a:cubicBezTo>
                </a:path>
              </a:pathLst>
            </a:custGeom>
            <a:noFill/>
            <a:ln w="38100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</p:grpSp>
      <p:sp>
        <p:nvSpPr>
          <p:cNvPr id="115" name="copyright cmassengale"/>
          <p:cNvSpPr txBox="1"/>
          <p:nvPr/>
        </p:nvSpPr>
        <p:spPr>
          <a:xfrm>
            <a:off x="3124200" y="6400800"/>
            <a:ext cx="2895600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t>copyright cmassengale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1" build="p" bldLvl="5" animBg="1" advAuto="0"/>
      <p:bldP spid="88" grpId="2" build="p" animBg="1" advAuto="0"/>
      <p:bldP spid="101" grpId="4" animBg="1" advAuto="0"/>
      <p:bldP spid="114" grpId="3" animBg="1" advAuto="0"/>
    </p:bldLst>
  </p:timing>
</p:sld>
</file>

<file path=ppt/theme/theme1.xml><?xml version="1.0" encoding="utf-8"?>
<a:theme xmlns:a="http://schemas.openxmlformats.org/drawingml/2006/main" name="mad_scientist">
  <a:themeElements>
    <a:clrScheme name="mad_scientis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ad_scientist">
      <a:majorFont>
        <a:latin typeface="Comic Sans MS"/>
        <a:ea typeface="Comic Sans MS"/>
        <a:cs typeface="Comic Sans MS"/>
      </a:majorFont>
      <a:minorFont>
        <a:latin typeface="Helvetica"/>
        <a:ea typeface="Helvetica"/>
        <a:cs typeface="Helvetica"/>
      </a:minorFont>
    </a:fontScheme>
    <a:fmtScheme name="mad_scienti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 Black"/>
            <a:ea typeface="Arial Black"/>
            <a:cs typeface="Arial Black"/>
            <a:sym typeface="Arial Blac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 Black"/>
            <a:ea typeface="Arial Black"/>
            <a:cs typeface="Arial Black"/>
            <a:sym typeface="Arial Blac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ad_scientist">
  <a:themeElements>
    <a:clrScheme name="mad_scientis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ad_scientist">
      <a:majorFont>
        <a:latin typeface="Comic Sans MS"/>
        <a:ea typeface="Comic Sans MS"/>
        <a:cs typeface="Comic Sans MS"/>
      </a:majorFont>
      <a:minorFont>
        <a:latin typeface="Helvetica"/>
        <a:ea typeface="Helvetica"/>
        <a:cs typeface="Helvetica"/>
      </a:minorFont>
    </a:fontScheme>
    <a:fmtScheme name="mad_scienti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 Black"/>
            <a:ea typeface="Arial Black"/>
            <a:cs typeface="Arial Black"/>
            <a:sym typeface="Arial Blac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 Black"/>
            <a:ea typeface="Arial Black"/>
            <a:cs typeface="Arial Black"/>
            <a:sym typeface="Arial Blac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7359</TotalTime>
  <Words>708</Words>
  <Application>Microsoft Office PowerPoint</Application>
  <PresentationFormat>On-screen Show (4:3)</PresentationFormat>
  <Paragraphs>310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Arial Black</vt:lpstr>
      <vt:lpstr>Comic Sans MS</vt:lpstr>
      <vt:lpstr>mad_scientist</vt:lpstr>
      <vt:lpstr>Macromolecules</vt:lpstr>
      <vt:lpstr>Organic Compounds</vt:lpstr>
      <vt:lpstr>Carbon (C)</vt:lpstr>
      <vt:lpstr>Macromolecules</vt:lpstr>
      <vt:lpstr>Question: How Are Macromolecules Formed?</vt:lpstr>
      <vt:lpstr>Answer: Dehydration Synthesis</vt:lpstr>
      <vt:lpstr>Question:  How are Macromolecules separated or digested?</vt:lpstr>
      <vt:lpstr>PowerPoint Presentation</vt:lpstr>
      <vt:lpstr>Answer:  Hydrolysis</vt:lpstr>
      <vt:lpstr>Carbohydrates</vt:lpstr>
      <vt:lpstr>Carbohydrates</vt:lpstr>
      <vt:lpstr>Carbohydrates</vt:lpstr>
      <vt:lpstr>Carbohydrates</vt:lpstr>
      <vt:lpstr>Carbohydrates</vt:lpstr>
      <vt:lpstr>Lipids</vt:lpstr>
      <vt:lpstr>Lipids</vt:lpstr>
      <vt:lpstr>Lipids</vt:lpstr>
      <vt:lpstr>Fatty Acids – building blocks (monomer) of lipids</vt:lpstr>
      <vt:lpstr>Lipids</vt:lpstr>
      <vt:lpstr>Proteins</vt:lpstr>
      <vt:lpstr>Proteins (Polypeptides)</vt:lpstr>
      <vt:lpstr>Proteins (Polypeptides)</vt:lpstr>
      <vt:lpstr>Primary Structure</vt:lpstr>
      <vt:lpstr>Proteins (Polypeptides)</vt:lpstr>
      <vt:lpstr>Secondary Structure</vt:lpstr>
      <vt:lpstr>Tertiary Structure</vt:lpstr>
      <vt:lpstr>Quaternary Structure</vt:lpstr>
      <vt:lpstr>Nucleic Acids</vt:lpstr>
      <vt:lpstr>Nucleic acids</vt:lpstr>
      <vt:lpstr>Nucleic acids</vt:lpstr>
      <vt:lpstr>Nucleotide Functions</vt:lpstr>
      <vt:lpstr>Nucleotide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Macromolecules</dc:title>
  <dc:creator>Jones Malissa S</dc:creator>
  <cp:lastModifiedBy>Jones Malissa S</cp:lastModifiedBy>
  <cp:revision>8</cp:revision>
  <dcterms:modified xsi:type="dcterms:W3CDTF">2020-01-21T15:52:59Z</dcterms:modified>
</cp:coreProperties>
</file>