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32"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1026">
            <a:extLst>
              <a:ext uri="{FF2B5EF4-FFF2-40B4-BE49-F238E27FC236}">
                <a16:creationId xmlns:a16="http://schemas.microsoft.com/office/drawing/2014/main" id="{DFF61E93-D998-4EFF-AC3A-050FBAF6AB14}"/>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a:p>
        </p:txBody>
      </p:sp>
      <p:sp>
        <p:nvSpPr>
          <p:cNvPr id="52227" name="Rectangle 1027">
            <a:extLst>
              <a:ext uri="{FF2B5EF4-FFF2-40B4-BE49-F238E27FC236}">
                <a16:creationId xmlns:a16="http://schemas.microsoft.com/office/drawing/2014/main" id="{81DA16E4-C2CE-4BEA-8B7D-00C995BF76A3}"/>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a:p>
        </p:txBody>
      </p:sp>
      <p:sp>
        <p:nvSpPr>
          <p:cNvPr id="52228" name="Rectangle 1028">
            <a:extLst>
              <a:ext uri="{FF2B5EF4-FFF2-40B4-BE49-F238E27FC236}">
                <a16:creationId xmlns:a16="http://schemas.microsoft.com/office/drawing/2014/main" id="{A4168033-8887-4C6B-AC55-453D905D8B75}"/>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a:p>
        </p:txBody>
      </p:sp>
      <p:sp>
        <p:nvSpPr>
          <p:cNvPr id="52229" name="Rectangle 1029">
            <a:extLst>
              <a:ext uri="{FF2B5EF4-FFF2-40B4-BE49-F238E27FC236}">
                <a16:creationId xmlns:a16="http://schemas.microsoft.com/office/drawing/2014/main" id="{B34A21FB-6D2E-4F07-BBAE-06960EE3F1AB}"/>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2FA8478F-ED55-458B-B890-F8748BDFCA0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F7F7-DAAA-40A3-8084-000626631B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6A97E7-7F2B-4BBF-B915-97A34F38E99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2631BE-14D3-4A54-9E0F-54EFE2632E2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B9D1B86-22E6-4729-B4E5-2B43F7A6F5C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D78A50-B3ED-4DB1-8F13-A065769C2884}"/>
              </a:ext>
            </a:extLst>
          </p:cNvPr>
          <p:cNvSpPr>
            <a:spLocks noGrp="1"/>
          </p:cNvSpPr>
          <p:nvPr>
            <p:ph type="sldNum" sz="quarter" idx="12"/>
          </p:nvPr>
        </p:nvSpPr>
        <p:spPr/>
        <p:txBody>
          <a:bodyPr/>
          <a:lstStyle>
            <a:lvl1pPr>
              <a:defRPr/>
            </a:lvl1pPr>
          </a:lstStyle>
          <a:p>
            <a:fld id="{27684C7E-7D43-4188-A520-1C332D9BBABC}" type="slidenum">
              <a:rPr lang="en-US" altLang="en-US"/>
              <a:pPr/>
              <a:t>‹#›</a:t>
            </a:fld>
            <a:endParaRPr lang="en-US" altLang="en-US"/>
          </a:p>
        </p:txBody>
      </p:sp>
    </p:spTree>
    <p:extLst>
      <p:ext uri="{BB962C8B-B14F-4D97-AF65-F5344CB8AC3E}">
        <p14:creationId xmlns:p14="http://schemas.microsoft.com/office/powerpoint/2010/main" val="1212138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FF45-295A-4A36-9D36-32C1B6907F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DA58EB-104B-457E-9533-7C0A7B6D49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8086EA-D42D-4EC4-91FE-FFB9F33495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2C4A75F-062A-4898-8788-48BC0F6603C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6D2B53-8665-412F-B97D-B21F3FDB9684}"/>
              </a:ext>
            </a:extLst>
          </p:cNvPr>
          <p:cNvSpPr>
            <a:spLocks noGrp="1"/>
          </p:cNvSpPr>
          <p:nvPr>
            <p:ph type="sldNum" sz="quarter" idx="12"/>
          </p:nvPr>
        </p:nvSpPr>
        <p:spPr/>
        <p:txBody>
          <a:bodyPr/>
          <a:lstStyle>
            <a:lvl1pPr>
              <a:defRPr/>
            </a:lvl1pPr>
          </a:lstStyle>
          <a:p>
            <a:fld id="{8F0C6B8E-16EE-497B-90FA-186AAA1EDF51}" type="slidenum">
              <a:rPr lang="en-US" altLang="en-US"/>
              <a:pPr/>
              <a:t>‹#›</a:t>
            </a:fld>
            <a:endParaRPr lang="en-US" altLang="en-US"/>
          </a:p>
        </p:txBody>
      </p:sp>
    </p:spTree>
    <p:extLst>
      <p:ext uri="{BB962C8B-B14F-4D97-AF65-F5344CB8AC3E}">
        <p14:creationId xmlns:p14="http://schemas.microsoft.com/office/powerpoint/2010/main" val="297626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91CA8B-76B7-40B2-A443-8CC538C5F7EE}"/>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F3C50B-9119-49AF-A0CC-F6BE29703D80}"/>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0F1A0-4CEF-4D15-8E33-92F433595B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8D214E-1AB8-4A94-848F-49A47D1AB47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8841904-7EC4-4213-96B5-75D6819FDD81}"/>
              </a:ext>
            </a:extLst>
          </p:cNvPr>
          <p:cNvSpPr>
            <a:spLocks noGrp="1"/>
          </p:cNvSpPr>
          <p:nvPr>
            <p:ph type="sldNum" sz="quarter" idx="12"/>
          </p:nvPr>
        </p:nvSpPr>
        <p:spPr/>
        <p:txBody>
          <a:bodyPr/>
          <a:lstStyle>
            <a:lvl1pPr>
              <a:defRPr/>
            </a:lvl1pPr>
          </a:lstStyle>
          <a:p>
            <a:fld id="{C639ADE6-E398-42C2-809E-82B1AD43ADE6}" type="slidenum">
              <a:rPr lang="en-US" altLang="en-US"/>
              <a:pPr/>
              <a:t>‹#›</a:t>
            </a:fld>
            <a:endParaRPr lang="en-US" altLang="en-US"/>
          </a:p>
        </p:txBody>
      </p:sp>
    </p:spTree>
    <p:extLst>
      <p:ext uri="{BB962C8B-B14F-4D97-AF65-F5344CB8AC3E}">
        <p14:creationId xmlns:p14="http://schemas.microsoft.com/office/powerpoint/2010/main" val="4061404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CA4F0-2D26-4F42-9588-091151B9B8A7}"/>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8844D6-80EA-4615-93A7-F48F8A838ECA}"/>
              </a:ext>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35397D-542D-489F-B802-4ADF13F9CE5D}"/>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44773B-E1AB-4C57-BAB8-1E4B4A1EB30C}"/>
              </a:ext>
            </a:extLst>
          </p:cNvPr>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C2C8B26-AA2C-437F-B88A-00723C82DF8A}"/>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EFBECB0-4279-43F1-8BED-EB4B7D4D6726}"/>
              </a:ext>
            </a:extLst>
          </p:cNvPr>
          <p:cNvSpPr>
            <a:spLocks noGrp="1"/>
          </p:cNvSpPr>
          <p:nvPr>
            <p:ph type="sldNum" sz="quarter" idx="12"/>
          </p:nvPr>
        </p:nvSpPr>
        <p:spPr>
          <a:xfrm>
            <a:off x="6553200" y="6245225"/>
            <a:ext cx="2133600" cy="476250"/>
          </a:xfrm>
        </p:spPr>
        <p:txBody>
          <a:bodyPr/>
          <a:lstStyle>
            <a:lvl1pPr>
              <a:defRPr/>
            </a:lvl1pPr>
          </a:lstStyle>
          <a:p>
            <a:fld id="{E3DF4DB5-E6BC-40FE-9031-C33B5387358C}" type="slidenum">
              <a:rPr lang="en-US" altLang="en-US"/>
              <a:pPr/>
              <a:t>‹#›</a:t>
            </a:fld>
            <a:endParaRPr lang="en-US" altLang="en-US"/>
          </a:p>
        </p:txBody>
      </p:sp>
    </p:spTree>
    <p:extLst>
      <p:ext uri="{BB962C8B-B14F-4D97-AF65-F5344CB8AC3E}">
        <p14:creationId xmlns:p14="http://schemas.microsoft.com/office/powerpoint/2010/main" val="3671594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E6E4E-89B5-44D3-88A6-837407763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4D986A-39D1-4851-8895-9E2E3A3C0C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2501C9-CFBE-4956-AE3D-EBAF0A81942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1E8652A-71E6-4C5E-B845-12C3F55219E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957C3AD-F7A0-4B55-94F9-E88C5973A36B}"/>
              </a:ext>
            </a:extLst>
          </p:cNvPr>
          <p:cNvSpPr>
            <a:spLocks noGrp="1"/>
          </p:cNvSpPr>
          <p:nvPr>
            <p:ph type="sldNum" sz="quarter" idx="12"/>
          </p:nvPr>
        </p:nvSpPr>
        <p:spPr/>
        <p:txBody>
          <a:bodyPr/>
          <a:lstStyle>
            <a:lvl1pPr>
              <a:defRPr/>
            </a:lvl1pPr>
          </a:lstStyle>
          <a:p>
            <a:fld id="{523133E9-E8B0-4FB9-9631-90E9778684D9}" type="slidenum">
              <a:rPr lang="en-US" altLang="en-US"/>
              <a:pPr/>
              <a:t>‹#›</a:t>
            </a:fld>
            <a:endParaRPr lang="en-US" altLang="en-US"/>
          </a:p>
        </p:txBody>
      </p:sp>
    </p:spTree>
    <p:extLst>
      <p:ext uri="{BB962C8B-B14F-4D97-AF65-F5344CB8AC3E}">
        <p14:creationId xmlns:p14="http://schemas.microsoft.com/office/powerpoint/2010/main" val="292094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9223-6D2F-4EF1-9335-826A812B521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09788E-58F9-4ABC-958E-A2B54D347B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A8F656D6-2A82-4289-B0C3-6C02E30B0A5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6A0E95-B62F-456F-ADE6-C73F0B1F242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2C4712A-5EC2-486A-A873-0D54EED5E941}"/>
              </a:ext>
            </a:extLst>
          </p:cNvPr>
          <p:cNvSpPr>
            <a:spLocks noGrp="1"/>
          </p:cNvSpPr>
          <p:nvPr>
            <p:ph type="sldNum" sz="quarter" idx="12"/>
          </p:nvPr>
        </p:nvSpPr>
        <p:spPr/>
        <p:txBody>
          <a:bodyPr/>
          <a:lstStyle>
            <a:lvl1pPr>
              <a:defRPr/>
            </a:lvl1pPr>
          </a:lstStyle>
          <a:p>
            <a:fld id="{4A174F3F-4857-43FB-8B0C-ADA54DC6F785}" type="slidenum">
              <a:rPr lang="en-US" altLang="en-US"/>
              <a:pPr/>
              <a:t>‹#›</a:t>
            </a:fld>
            <a:endParaRPr lang="en-US" altLang="en-US"/>
          </a:p>
        </p:txBody>
      </p:sp>
    </p:spTree>
    <p:extLst>
      <p:ext uri="{BB962C8B-B14F-4D97-AF65-F5344CB8AC3E}">
        <p14:creationId xmlns:p14="http://schemas.microsoft.com/office/powerpoint/2010/main" val="22261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14DCD-68F2-421A-AA64-2B5D7FBF7E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E42659-10AC-4549-BAC0-1423E0B449F1}"/>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AD7FA-8B3A-4D4F-9C21-E9176B4C2E3F}"/>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1E5801-A39C-4F18-9398-BFA211D612F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FA60854-2C7D-4077-91D4-E50888D1EBF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2ADF0ED-0673-465B-97BA-02C22C5BE9E2}"/>
              </a:ext>
            </a:extLst>
          </p:cNvPr>
          <p:cNvSpPr>
            <a:spLocks noGrp="1"/>
          </p:cNvSpPr>
          <p:nvPr>
            <p:ph type="sldNum" sz="quarter" idx="12"/>
          </p:nvPr>
        </p:nvSpPr>
        <p:spPr/>
        <p:txBody>
          <a:bodyPr/>
          <a:lstStyle>
            <a:lvl1pPr>
              <a:defRPr/>
            </a:lvl1pPr>
          </a:lstStyle>
          <a:p>
            <a:fld id="{6B368A4F-5AC9-4463-B0EB-55D594B36BDF}" type="slidenum">
              <a:rPr lang="en-US" altLang="en-US"/>
              <a:pPr/>
              <a:t>‹#›</a:t>
            </a:fld>
            <a:endParaRPr lang="en-US" altLang="en-US"/>
          </a:p>
        </p:txBody>
      </p:sp>
    </p:spTree>
    <p:extLst>
      <p:ext uri="{BB962C8B-B14F-4D97-AF65-F5344CB8AC3E}">
        <p14:creationId xmlns:p14="http://schemas.microsoft.com/office/powerpoint/2010/main" val="400878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CC0C3-6963-48A3-8537-2217FF6B8B8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2286C9-9EF1-4792-B63E-051591B7D2C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E74C104-CC2A-4E52-AB9C-87CD361CC1AF}"/>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C6C8D3-D86A-4436-A50D-A504E92D486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8DC9D1-A053-4E40-AC0B-F2614FAC9F3D}"/>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342FE9-7CD1-4264-A7A3-89B8170E637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A6C50747-517A-4F8B-AC78-D12AC325B46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8457B3A-E30D-44A3-8C12-5C9C10110F3F}"/>
              </a:ext>
            </a:extLst>
          </p:cNvPr>
          <p:cNvSpPr>
            <a:spLocks noGrp="1"/>
          </p:cNvSpPr>
          <p:nvPr>
            <p:ph type="sldNum" sz="quarter" idx="12"/>
          </p:nvPr>
        </p:nvSpPr>
        <p:spPr/>
        <p:txBody>
          <a:bodyPr/>
          <a:lstStyle>
            <a:lvl1pPr>
              <a:defRPr/>
            </a:lvl1pPr>
          </a:lstStyle>
          <a:p>
            <a:fld id="{C8D3FD68-BFD4-4292-8D5E-8212E037651E}" type="slidenum">
              <a:rPr lang="en-US" altLang="en-US"/>
              <a:pPr/>
              <a:t>‹#›</a:t>
            </a:fld>
            <a:endParaRPr lang="en-US" altLang="en-US"/>
          </a:p>
        </p:txBody>
      </p:sp>
    </p:spTree>
    <p:extLst>
      <p:ext uri="{BB962C8B-B14F-4D97-AF65-F5344CB8AC3E}">
        <p14:creationId xmlns:p14="http://schemas.microsoft.com/office/powerpoint/2010/main" val="380464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BBB2-5D0E-4514-85E4-FA2438CE69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66EA98-1031-4C44-901E-E70AE2043C1B}"/>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9DF2F888-224B-456C-872E-4424BA241F8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36BAE23-DDEE-45CB-9411-4FE5C45D5609}"/>
              </a:ext>
            </a:extLst>
          </p:cNvPr>
          <p:cNvSpPr>
            <a:spLocks noGrp="1"/>
          </p:cNvSpPr>
          <p:nvPr>
            <p:ph type="sldNum" sz="quarter" idx="12"/>
          </p:nvPr>
        </p:nvSpPr>
        <p:spPr/>
        <p:txBody>
          <a:bodyPr/>
          <a:lstStyle>
            <a:lvl1pPr>
              <a:defRPr/>
            </a:lvl1pPr>
          </a:lstStyle>
          <a:p>
            <a:fld id="{6FF6506A-D68E-4D96-9A68-698F4E5075AE}" type="slidenum">
              <a:rPr lang="en-US" altLang="en-US"/>
              <a:pPr/>
              <a:t>‹#›</a:t>
            </a:fld>
            <a:endParaRPr lang="en-US" altLang="en-US"/>
          </a:p>
        </p:txBody>
      </p:sp>
    </p:spTree>
    <p:extLst>
      <p:ext uri="{BB962C8B-B14F-4D97-AF65-F5344CB8AC3E}">
        <p14:creationId xmlns:p14="http://schemas.microsoft.com/office/powerpoint/2010/main" val="3848727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1A1EE5-E71F-476D-8A5F-C4EAB92C6BE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D2FFC7A-4973-4F61-8B09-DFBCA3FEC4E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51F8813-D2A1-4E5E-848C-BC282772E626}"/>
              </a:ext>
            </a:extLst>
          </p:cNvPr>
          <p:cNvSpPr>
            <a:spLocks noGrp="1"/>
          </p:cNvSpPr>
          <p:nvPr>
            <p:ph type="sldNum" sz="quarter" idx="12"/>
          </p:nvPr>
        </p:nvSpPr>
        <p:spPr/>
        <p:txBody>
          <a:bodyPr/>
          <a:lstStyle>
            <a:lvl1pPr>
              <a:defRPr/>
            </a:lvl1pPr>
          </a:lstStyle>
          <a:p>
            <a:fld id="{1CB5395B-D141-4799-BC2D-B4D98E592FA8}" type="slidenum">
              <a:rPr lang="en-US" altLang="en-US"/>
              <a:pPr/>
              <a:t>‹#›</a:t>
            </a:fld>
            <a:endParaRPr lang="en-US" altLang="en-US"/>
          </a:p>
        </p:txBody>
      </p:sp>
    </p:spTree>
    <p:extLst>
      <p:ext uri="{BB962C8B-B14F-4D97-AF65-F5344CB8AC3E}">
        <p14:creationId xmlns:p14="http://schemas.microsoft.com/office/powerpoint/2010/main" val="397314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467A8-B762-4FBA-B29E-C8D175917A9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34F325-AD00-455D-B393-CB5DAEC1C50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04E344-E53E-40AF-AA40-2FC7C6ABCE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DF06D5B-7CA9-4197-88C1-E6559DD2A2C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419C4F7-9E83-44EC-8C96-B0881571FC6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36EDA0E-FC60-4DC4-9312-635FDDC53046}"/>
              </a:ext>
            </a:extLst>
          </p:cNvPr>
          <p:cNvSpPr>
            <a:spLocks noGrp="1"/>
          </p:cNvSpPr>
          <p:nvPr>
            <p:ph type="sldNum" sz="quarter" idx="12"/>
          </p:nvPr>
        </p:nvSpPr>
        <p:spPr/>
        <p:txBody>
          <a:bodyPr/>
          <a:lstStyle>
            <a:lvl1pPr>
              <a:defRPr/>
            </a:lvl1pPr>
          </a:lstStyle>
          <a:p>
            <a:fld id="{5FF01840-CE4C-4C2C-B47A-533DEED0DC36}" type="slidenum">
              <a:rPr lang="en-US" altLang="en-US"/>
              <a:pPr/>
              <a:t>‹#›</a:t>
            </a:fld>
            <a:endParaRPr lang="en-US" altLang="en-US"/>
          </a:p>
        </p:txBody>
      </p:sp>
    </p:spTree>
    <p:extLst>
      <p:ext uri="{BB962C8B-B14F-4D97-AF65-F5344CB8AC3E}">
        <p14:creationId xmlns:p14="http://schemas.microsoft.com/office/powerpoint/2010/main" val="3672868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09B07-6E66-4C90-9852-D5E6A730D72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B286B-19C2-446E-A0A3-732065678B8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0ADCED-0DD0-428F-ABA1-EA2A2B752C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4B02DC-C160-4BAC-BD89-20DB0F2423E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9892E78-7049-49C9-8409-08D06A65564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58086D-3723-4950-B94E-D62228A15029}"/>
              </a:ext>
            </a:extLst>
          </p:cNvPr>
          <p:cNvSpPr>
            <a:spLocks noGrp="1"/>
          </p:cNvSpPr>
          <p:nvPr>
            <p:ph type="sldNum" sz="quarter" idx="12"/>
          </p:nvPr>
        </p:nvSpPr>
        <p:spPr/>
        <p:txBody>
          <a:bodyPr/>
          <a:lstStyle>
            <a:lvl1pPr>
              <a:defRPr/>
            </a:lvl1pPr>
          </a:lstStyle>
          <a:p>
            <a:fld id="{81B838B2-E78B-4E53-94BA-F8084BC13574}" type="slidenum">
              <a:rPr lang="en-US" altLang="en-US"/>
              <a:pPr/>
              <a:t>‹#›</a:t>
            </a:fld>
            <a:endParaRPr lang="en-US" altLang="en-US"/>
          </a:p>
        </p:txBody>
      </p:sp>
    </p:spTree>
    <p:extLst>
      <p:ext uri="{BB962C8B-B14F-4D97-AF65-F5344CB8AC3E}">
        <p14:creationId xmlns:p14="http://schemas.microsoft.com/office/powerpoint/2010/main" val="347489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DC7114-B164-422F-9B6E-5958D3011FD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B56B802-F608-4FD8-840F-3AE5892B087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E59B5FE-F637-4AAD-98B0-B6896111504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D108CD08-5A8F-4EF5-9A34-2B2FD2431A3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E2148224-8C37-4CB6-91F0-E168BE23F8C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C98DA98-D532-4ABA-B594-829FF2E347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rrz.uni-hamburg.de/biologie/b_online/e09/09b.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000E647-2B62-461F-89FF-A5B5189FC1F4}"/>
              </a:ext>
            </a:extLst>
          </p:cNvPr>
          <p:cNvSpPr>
            <a:spLocks noGrp="1" noChangeArrowheads="1"/>
          </p:cNvSpPr>
          <p:nvPr>
            <p:ph type="ctrTitle"/>
          </p:nvPr>
        </p:nvSpPr>
        <p:spPr>
          <a:xfrm>
            <a:off x="685800" y="2895600"/>
            <a:ext cx="7772400" cy="1143000"/>
          </a:xfrm>
        </p:spPr>
        <p:txBody>
          <a:bodyPr anchor="ctr"/>
          <a:lstStyle/>
          <a:p>
            <a:r>
              <a:rPr lang="en-US" altLang="en-US" b="1">
                <a:solidFill>
                  <a:srgbClr val="0000FF"/>
                </a:solidFill>
                <a:effectLst>
                  <a:outerShdw blurRad="38100" dist="38100" dir="2700000" algn="tl">
                    <a:srgbClr val="C0C0C0"/>
                  </a:outerShdw>
                </a:effectLst>
              </a:rPr>
              <a:t>MEIOSIS</a:t>
            </a:r>
            <a:endParaRPr lang="en-US" altLang="en-US" sz="4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64C89CE-FF66-4CD3-950D-B18BF19A4295}"/>
              </a:ext>
            </a:extLst>
          </p:cNvPr>
          <p:cNvSpPr>
            <a:spLocks noGrp="1" noChangeArrowheads="1"/>
          </p:cNvSpPr>
          <p:nvPr>
            <p:ph type="title"/>
          </p:nvPr>
        </p:nvSpPr>
        <p:spPr>
          <a:xfrm>
            <a:off x="457200" y="274638"/>
            <a:ext cx="8229600" cy="8683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7B00E4"/>
                </a:solidFill>
                <a:effectLst>
                  <a:outerShdw blurRad="38100" dist="38100" dir="2700000" algn="tl">
                    <a:srgbClr val="C0C0C0"/>
                  </a:outerShdw>
                </a:effectLst>
              </a:rPr>
              <a:t>Autosomes</a:t>
            </a:r>
            <a:br>
              <a:rPr lang="en-US" altLang="en-US" sz="4000" b="1">
                <a:solidFill>
                  <a:srgbClr val="7B00E4"/>
                </a:solidFill>
                <a:effectLst>
                  <a:outerShdw blurRad="38100" dist="38100" dir="2700000" algn="tl">
                    <a:srgbClr val="C0C0C0"/>
                  </a:outerShdw>
                </a:effectLst>
              </a:rPr>
            </a:br>
            <a:r>
              <a:rPr lang="en-US" altLang="en-US" sz="2000" b="1">
                <a:solidFill>
                  <a:srgbClr val="7B00E4"/>
                </a:solidFill>
                <a:effectLst>
                  <a:outerShdw blurRad="38100" dist="38100" dir="2700000" algn="tl">
                    <a:srgbClr val="C0C0C0"/>
                  </a:outerShdw>
                </a:effectLst>
              </a:rPr>
              <a:t>(The Autosomes code for most of the offspring’s traits)</a:t>
            </a:r>
          </a:p>
        </p:txBody>
      </p:sp>
      <p:sp>
        <p:nvSpPr>
          <p:cNvPr id="12291" name="Rectangle 3">
            <a:extLst>
              <a:ext uri="{FF2B5EF4-FFF2-40B4-BE49-F238E27FC236}">
                <a16:creationId xmlns:a16="http://schemas.microsoft.com/office/drawing/2014/main" id="{CE346DA5-361A-485C-8993-A9857E143063}"/>
              </a:ext>
            </a:extLst>
          </p:cNvPr>
          <p:cNvSpPr>
            <a:spLocks noChangeArrowheads="1"/>
          </p:cNvSpPr>
          <p:nvPr/>
        </p:nvSpPr>
        <p:spPr bwMode="auto">
          <a:xfrm>
            <a:off x="4938713" y="5776913"/>
            <a:ext cx="18097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endParaRPr lang="en-US" altLang="en-US" sz="2400" b="1"/>
          </a:p>
          <a:p>
            <a:pPr eaLnBrk="0" hangingPunct="0"/>
            <a:endParaRPr lang="en-US" altLang="en-US" sz="2400" b="1"/>
          </a:p>
        </p:txBody>
      </p:sp>
      <p:sp>
        <p:nvSpPr>
          <p:cNvPr id="12292" name="Text Box 4">
            <a:extLst>
              <a:ext uri="{FF2B5EF4-FFF2-40B4-BE49-F238E27FC236}">
                <a16:creationId xmlns:a16="http://schemas.microsoft.com/office/drawing/2014/main" id="{DA57A1FC-6AFC-4578-A892-3612A0575083}"/>
              </a:ext>
            </a:extLst>
          </p:cNvPr>
          <p:cNvSpPr txBox="1">
            <a:spLocks noChangeArrowheads="1"/>
          </p:cNvSpPr>
          <p:nvPr/>
        </p:nvSpPr>
        <p:spPr bwMode="auto">
          <a:xfrm>
            <a:off x="152400" y="2057400"/>
            <a:ext cx="2667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0000CC"/>
                </a:solidFill>
              </a:rPr>
              <a:t>In Humans the “Autosomes” are sets 1 - 22</a:t>
            </a:r>
          </a:p>
        </p:txBody>
      </p:sp>
      <p:pic>
        <p:nvPicPr>
          <p:cNvPr id="12293" name="Picture 5" descr="untitled">
            <a:extLst>
              <a:ext uri="{FF2B5EF4-FFF2-40B4-BE49-F238E27FC236}">
                <a16:creationId xmlns:a16="http://schemas.microsoft.com/office/drawing/2014/main" id="{FE793ADD-4730-40FC-B1B9-9C62B8114CC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1219200"/>
            <a:ext cx="5105400" cy="5105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4" name="Rectangle 6">
            <a:extLst>
              <a:ext uri="{FF2B5EF4-FFF2-40B4-BE49-F238E27FC236}">
                <a16:creationId xmlns:a16="http://schemas.microsoft.com/office/drawing/2014/main" id="{D91A79AE-26CF-40AC-A55E-B95F5D5FED59}"/>
              </a:ext>
            </a:extLst>
          </p:cNvPr>
          <p:cNvSpPr>
            <a:spLocks noChangeArrowheads="1"/>
          </p:cNvSpPr>
          <p:nvPr/>
        </p:nvSpPr>
        <p:spPr bwMode="auto">
          <a:xfrm>
            <a:off x="7467600" y="5334000"/>
            <a:ext cx="1066800" cy="121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0">
                                            <p:txEl>
                                              <p:pRg st="0" end="0"/>
                                            </p:txEl>
                                          </p:spTgt>
                                        </p:tgtEl>
                                        <p:attrNameLst>
                                          <p:attrName>style.visibility</p:attrName>
                                        </p:attrNameLst>
                                      </p:cBhvr>
                                      <p:to>
                                        <p:strVal val="visible"/>
                                      </p:to>
                                    </p:set>
                                    <p:animEffect transition="in" filter="wipe(left)">
                                      <p:cBhvr>
                                        <p:cTn id="7" dur="500"/>
                                        <p:tgtEl>
                                          <p:spTgt spid="122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12291"/>
                                        </p:tgtEl>
                                        <p:attrNameLst>
                                          <p:attrName>style.visibility</p:attrName>
                                        </p:attrNameLst>
                                      </p:cBhvr>
                                      <p:to>
                                        <p:strVal val="visible"/>
                                      </p:to>
                                    </p:set>
                                    <p:anim calcmode="lin" valueType="num">
                                      <p:cBhvr additive="base">
                                        <p:cTn id="12" dur="500" fill="hold"/>
                                        <p:tgtEl>
                                          <p:spTgt spid="12291"/>
                                        </p:tgtEl>
                                        <p:attrNameLst>
                                          <p:attrName>ppt_x</p:attrName>
                                        </p:attrNameLst>
                                      </p:cBhvr>
                                      <p:tavLst>
                                        <p:tav tm="0">
                                          <p:val>
                                            <p:strVal val="#ppt_x"/>
                                          </p:val>
                                        </p:tav>
                                        <p:tav tm="100000">
                                          <p:val>
                                            <p:strVal val="#ppt_x"/>
                                          </p:val>
                                        </p:tav>
                                      </p:tavLst>
                                    </p:anim>
                                    <p:anim calcmode="lin" valueType="num">
                                      <p:cBhvr additive="base">
                                        <p:cTn id="13" dur="500" fill="hold"/>
                                        <p:tgtEl>
                                          <p:spTgt spid="122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uild="p" autoUpdateAnimBg="0"/>
      <p:bldP spid="12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7588475B-0051-409C-B6BD-EDFEAB5C0475}"/>
              </a:ext>
            </a:extLst>
          </p:cNvPr>
          <p:cNvSpPr>
            <a:spLocks noGrp="1" noChangeArrowheads="1"/>
          </p:cNvSpPr>
          <p:nvPr>
            <p:ph type="title"/>
          </p:nvPr>
        </p:nvSpPr>
        <p:spPr>
          <a:xfrm>
            <a:off x="304800" y="152400"/>
            <a:ext cx="8458200" cy="1600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7B00E4"/>
                </a:solidFill>
                <a:effectLst>
                  <a:outerShdw blurRad="38100" dist="38100" dir="2700000" algn="tl">
                    <a:srgbClr val="C0C0C0"/>
                  </a:outerShdw>
                </a:effectLst>
              </a:rPr>
              <a:t>Sex Chromosomes</a:t>
            </a:r>
            <a:br>
              <a:rPr lang="en-US" altLang="en-US" sz="4000" b="1">
                <a:solidFill>
                  <a:srgbClr val="7B00E4"/>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The Sex Chromosomes code for the sex of the offspring.</a:t>
            </a:r>
            <a:br>
              <a:rPr lang="en-US" altLang="en-US" sz="2000" b="1">
                <a:solidFill>
                  <a:schemeClr val="tx1"/>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 If the offspring has two “X” chromosomes it will be a </a:t>
            </a:r>
            <a:r>
              <a:rPr lang="en-US" altLang="en-US" sz="2000" b="1">
                <a:solidFill>
                  <a:srgbClr val="CC0066"/>
                </a:solidFill>
                <a:effectLst>
                  <a:outerShdw blurRad="38100" dist="38100" dir="2700000" algn="tl">
                    <a:srgbClr val="C0C0C0"/>
                  </a:outerShdw>
                </a:effectLst>
              </a:rPr>
              <a:t>female</a:t>
            </a:r>
            <a:r>
              <a:rPr lang="en-US" altLang="en-US" sz="2000" b="1">
                <a:solidFill>
                  <a:schemeClr val="tx1"/>
                </a:solidFill>
                <a:effectLst>
                  <a:outerShdw blurRad="38100" dist="38100" dir="2700000" algn="tl">
                    <a:srgbClr val="C0C0C0"/>
                  </a:outerShdw>
                </a:effectLst>
              </a:rPr>
              <a:t>.</a:t>
            </a:r>
            <a:br>
              <a:rPr lang="en-US" altLang="en-US" sz="2000" b="1">
                <a:solidFill>
                  <a:schemeClr val="tx1"/>
                </a:solidFill>
                <a:effectLst>
                  <a:outerShdw blurRad="38100" dist="38100" dir="2700000" algn="tl">
                    <a:srgbClr val="C0C0C0"/>
                  </a:outerShdw>
                </a:effectLst>
              </a:rPr>
            </a:br>
            <a:r>
              <a:rPr lang="en-US" altLang="en-US" sz="2000" b="1">
                <a:solidFill>
                  <a:schemeClr val="tx1"/>
                </a:solidFill>
                <a:effectLst>
                  <a:outerShdw blurRad="38100" dist="38100" dir="2700000" algn="tl">
                    <a:srgbClr val="C0C0C0"/>
                  </a:outerShdw>
                </a:effectLst>
              </a:rPr>
              <a:t> ** If the offspring has one “X” chromosome and one “Y” chromosome  it will be a </a:t>
            </a:r>
            <a:r>
              <a:rPr lang="en-US" altLang="en-US" sz="2000" b="1">
                <a:solidFill>
                  <a:srgbClr val="0000CC"/>
                </a:solidFill>
                <a:effectLst>
                  <a:outerShdw blurRad="38100" dist="38100" dir="2700000" algn="tl">
                    <a:srgbClr val="C0C0C0"/>
                  </a:outerShdw>
                </a:effectLst>
              </a:rPr>
              <a:t>male</a:t>
            </a:r>
            <a:r>
              <a:rPr lang="en-US" altLang="en-US" sz="2000" b="1">
                <a:solidFill>
                  <a:schemeClr val="tx1"/>
                </a:solidFill>
                <a:effectLst>
                  <a:outerShdw blurRad="38100" dist="38100" dir="2700000" algn="tl">
                    <a:srgbClr val="C0C0C0"/>
                  </a:outerShdw>
                </a:effectLst>
              </a:rPr>
              <a:t>.</a:t>
            </a:r>
          </a:p>
        </p:txBody>
      </p:sp>
      <p:grpSp>
        <p:nvGrpSpPr>
          <p:cNvPr id="13315" name="Group 3">
            <a:extLst>
              <a:ext uri="{FF2B5EF4-FFF2-40B4-BE49-F238E27FC236}">
                <a16:creationId xmlns:a16="http://schemas.microsoft.com/office/drawing/2014/main" id="{2002B9B1-1A0C-4F2C-BA92-9BAE76DA238C}"/>
              </a:ext>
            </a:extLst>
          </p:cNvPr>
          <p:cNvGrpSpPr>
            <a:grpSpLocks/>
          </p:cNvGrpSpPr>
          <p:nvPr/>
        </p:nvGrpSpPr>
        <p:grpSpPr bwMode="auto">
          <a:xfrm>
            <a:off x="838200" y="2362200"/>
            <a:ext cx="2163763" cy="3663950"/>
            <a:chOff x="517" y="1256"/>
            <a:chExt cx="1363" cy="2308"/>
          </a:xfrm>
        </p:grpSpPr>
        <p:sp>
          <p:nvSpPr>
            <p:cNvPr id="13316" name="Freeform 4">
              <a:extLst>
                <a:ext uri="{FF2B5EF4-FFF2-40B4-BE49-F238E27FC236}">
                  <a16:creationId xmlns:a16="http://schemas.microsoft.com/office/drawing/2014/main" id="{08F40DA8-B946-4DA9-BA98-D30B41B97CD8}"/>
                </a:ext>
              </a:extLst>
            </p:cNvPr>
            <p:cNvSpPr>
              <a:spLocks/>
            </p:cNvSpPr>
            <p:nvPr/>
          </p:nvSpPr>
          <p:spPr bwMode="auto">
            <a:xfrm>
              <a:off x="829" y="1256"/>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7" name="Freeform 5">
              <a:extLst>
                <a:ext uri="{FF2B5EF4-FFF2-40B4-BE49-F238E27FC236}">
                  <a16:creationId xmlns:a16="http://schemas.microsoft.com/office/drawing/2014/main" id="{5183DF70-0065-4846-9381-9137447CF8D4}"/>
                </a:ext>
              </a:extLst>
            </p:cNvPr>
            <p:cNvSpPr>
              <a:spLocks/>
            </p:cNvSpPr>
            <p:nvPr/>
          </p:nvSpPr>
          <p:spPr bwMode="auto">
            <a:xfrm>
              <a:off x="517" y="1292"/>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Oval 6">
              <a:extLst>
                <a:ext uri="{FF2B5EF4-FFF2-40B4-BE49-F238E27FC236}">
                  <a16:creationId xmlns:a16="http://schemas.microsoft.com/office/drawing/2014/main" id="{EC82E7B6-7409-4C73-858B-BB91B3A19CE1}"/>
                </a:ext>
              </a:extLst>
            </p:cNvPr>
            <p:cNvSpPr>
              <a:spLocks noChangeArrowheads="1"/>
            </p:cNvSpPr>
            <p:nvPr/>
          </p:nvSpPr>
          <p:spPr bwMode="auto">
            <a:xfrm rot="60000">
              <a:off x="728" y="2263"/>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Freeform 7">
              <a:extLst>
                <a:ext uri="{FF2B5EF4-FFF2-40B4-BE49-F238E27FC236}">
                  <a16:creationId xmlns:a16="http://schemas.microsoft.com/office/drawing/2014/main" id="{582EFC54-95BF-4696-844E-BFBA69A53EB2}"/>
                </a:ext>
              </a:extLst>
            </p:cNvPr>
            <p:cNvSpPr>
              <a:spLocks/>
            </p:cNvSpPr>
            <p:nvPr/>
          </p:nvSpPr>
          <p:spPr bwMode="auto">
            <a:xfrm>
              <a:off x="1501" y="1256"/>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Freeform 8">
              <a:extLst>
                <a:ext uri="{FF2B5EF4-FFF2-40B4-BE49-F238E27FC236}">
                  <a16:creationId xmlns:a16="http://schemas.microsoft.com/office/drawing/2014/main" id="{6FB1E020-1290-4606-95C5-1AA68DE19368}"/>
                </a:ext>
              </a:extLst>
            </p:cNvPr>
            <p:cNvSpPr>
              <a:spLocks/>
            </p:cNvSpPr>
            <p:nvPr/>
          </p:nvSpPr>
          <p:spPr bwMode="auto">
            <a:xfrm>
              <a:off x="1189" y="1292"/>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Oval 9">
              <a:extLst>
                <a:ext uri="{FF2B5EF4-FFF2-40B4-BE49-F238E27FC236}">
                  <a16:creationId xmlns:a16="http://schemas.microsoft.com/office/drawing/2014/main" id="{CB6D2894-F34B-449D-9924-974E80295778}"/>
                </a:ext>
              </a:extLst>
            </p:cNvPr>
            <p:cNvSpPr>
              <a:spLocks noChangeArrowheads="1"/>
            </p:cNvSpPr>
            <p:nvPr/>
          </p:nvSpPr>
          <p:spPr bwMode="auto">
            <a:xfrm rot="60000">
              <a:off x="1400" y="2263"/>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3322" name="Group 10">
            <a:extLst>
              <a:ext uri="{FF2B5EF4-FFF2-40B4-BE49-F238E27FC236}">
                <a16:creationId xmlns:a16="http://schemas.microsoft.com/office/drawing/2014/main" id="{FDD9EE82-83FC-4171-B87C-2DB0EB14F433}"/>
              </a:ext>
            </a:extLst>
          </p:cNvPr>
          <p:cNvGrpSpPr>
            <a:grpSpLocks/>
          </p:cNvGrpSpPr>
          <p:nvPr/>
        </p:nvGrpSpPr>
        <p:grpSpPr bwMode="auto">
          <a:xfrm>
            <a:off x="5943600" y="2362200"/>
            <a:ext cx="1847850" cy="3663950"/>
            <a:chOff x="3733" y="1304"/>
            <a:chExt cx="1164" cy="2308"/>
          </a:xfrm>
        </p:grpSpPr>
        <p:sp>
          <p:nvSpPr>
            <p:cNvPr id="13323" name="Freeform 11">
              <a:extLst>
                <a:ext uri="{FF2B5EF4-FFF2-40B4-BE49-F238E27FC236}">
                  <a16:creationId xmlns:a16="http://schemas.microsoft.com/office/drawing/2014/main" id="{B6BC1319-3EDD-46F1-80F4-50EC9D962CB2}"/>
                </a:ext>
              </a:extLst>
            </p:cNvPr>
            <p:cNvSpPr>
              <a:spLocks/>
            </p:cNvSpPr>
            <p:nvPr/>
          </p:nvSpPr>
          <p:spPr bwMode="auto">
            <a:xfrm>
              <a:off x="4045" y="1304"/>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4" name="Freeform 12">
              <a:extLst>
                <a:ext uri="{FF2B5EF4-FFF2-40B4-BE49-F238E27FC236}">
                  <a16:creationId xmlns:a16="http://schemas.microsoft.com/office/drawing/2014/main" id="{EF6EDD7E-AF81-4E41-8744-E7DEA90DE67B}"/>
                </a:ext>
              </a:extLst>
            </p:cNvPr>
            <p:cNvSpPr>
              <a:spLocks/>
            </p:cNvSpPr>
            <p:nvPr/>
          </p:nvSpPr>
          <p:spPr bwMode="auto">
            <a:xfrm>
              <a:off x="3733" y="1340"/>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5" name="Oval 13">
              <a:extLst>
                <a:ext uri="{FF2B5EF4-FFF2-40B4-BE49-F238E27FC236}">
                  <a16:creationId xmlns:a16="http://schemas.microsoft.com/office/drawing/2014/main" id="{0F66CAC7-F41E-467D-927B-BE53E7278BB8}"/>
                </a:ext>
              </a:extLst>
            </p:cNvPr>
            <p:cNvSpPr>
              <a:spLocks noChangeArrowheads="1"/>
            </p:cNvSpPr>
            <p:nvPr/>
          </p:nvSpPr>
          <p:spPr bwMode="auto">
            <a:xfrm rot="60000">
              <a:off x="3944" y="2311"/>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Freeform 14">
              <a:extLst>
                <a:ext uri="{FF2B5EF4-FFF2-40B4-BE49-F238E27FC236}">
                  <a16:creationId xmlns:a16="http://schemas.microsoft.com/office/drawing/2014/main" id="{C7A830E0-A25E-4098-AC74-2CB1AFA652B1}"/>
                </a:ext>
              </a:extLst>
            </p:cNvPr>
            <p:cNvSpPr>
              <a:spLocks/>
            </p:cNvSpPr>
            <p:nvPr/>
          </p:nvSpPr>
          <p:spPr bwMode="auto">
            <a:xfrm>
              <a:off x="4434" y="2126"/>
              <a:ext cx="202" cy="1427"/>
            </a:xfrm>
            <a:custGeom>
              <a:avLst/>
              <a:gdLst>
                <a:gd name="T0" fmla="*/ 58 w 202"/>
                <a:gd name="T1" fmla="*/ 667 h 1427"/>
                <a:gd name="T2" fmla="*/ 40 w 202"/>
                <a:gd name="T3" fmla="*/ 593 h 1427"/>
                <a:gd name="T4" fmla="*/ 34 w 202"/>
                <a:gd name="T5" fmla="*/ 521 h 1427"/>
                <a:gd name="T6" fmla="*/ 28 w 202"/>
                <a:gd name="T7" fmla="*/ 448 h 1427"/>
                <a:gd name="T8" fmla="*/ 25 w 202"/>
                <a:gd name="T9" fmla="*/ 351 h 1427"/>
                <a:gd name="T10" fmla="*/ 8 w 202"/>
                <a:gd name="T11" fmla="*/ 266 h 1427"/>
                <a:gd name="T12" fmla="*/ 15 w 202"/>
                <a:gd name="T13" fmla="*/ 182 h 1427"/>
                <a:gd name="T14" fmla="*/ 23 w 202"/>
                <a:gd name="T15" fmla="*/ 98 h 1427"/>
                <a:gd name="T16" fmla="*/ 53 w 202"/>
                <a:gd name="T17" fmla="*/ 29 h 1427"/>
                <a:gd name="T18" fmla="*/ 140 w 202"/>
                <a:gd name="T19" fmla="*/ 0 h 1427"/>
                <a:gd name="T20" fmla="*/ 183 w 202"/>
                <a:gd name="T21" fmla="*/ 63 h 1427"/>
                <a:gd name="T22" fmla="*/ 201 w 202"/>
                <a:gd name="T23" fmla="*/ 137 h 1427"/>
                <a:gd name="T24" fmla="*/ 194 w 202"/>
                <a:gd name="T25" fmla="*/ 209 h 1427"/>
                <a:gd name="T26" fmla="*/ 187 w 202"/>
                <a:gd name="T27" fmla="*/ 293 h 1427"/>
                <a:gd name="T28" fmla="*/ 179 w 202"/>
                <a:gd name="T29" fmla="*/ 388 h 1427"/>
                <a:gd name="T30" fmla="*/ 172 w 202"/>
                <a:gd name="T31" fmla="*/ 460 h 1427"/>
                <a:gd name="T32" fmla="*/ 166 w 202"/>
                <a:gd name="T33" fmla="*/ 532 h 1427"/>
                <a:gd name="T34" fmla="*/ 160 w 202"/>
                <a:gd name="T35" fmla="*/ 603 h 1427"/>
                <a:gd name="T36" fmla="*/ 154 w 202"/>
                <a:gd name="T37" fmla="*/ 675 h 1427"/>
                <a:gd name="T38" fmla="*/ 147 w 202"/>
                <a:gd name="T39" fmla="*/ 747 h 1427"/>
                <a:gd name="T40" fmla="*/ 141 w 202"/>
                <a:gd name="T41" fmla="*/ 819 h 1427"/>
                <a:gd name="T42" fmla="*/ 135 w 202"/>
                <a:gd name="T43" fmla="*/ 890 h 1427"/>
                <a:gd name="T44" fmla="*/ 141 w 202"/>
                <a:gd name="T45" fmla="*/ 963 h 1427"/>
                <a:gd name="T46" fmla="*/ 158 w 202"/>
                <a:gd name="T47" fmla="*/ 1037 h 1427"/>
                <a:gd name="T48" fmla="*/ 164 w 202"/>
                <a:gd name="T49" fmla="*/ 1110 h 1427"/>
                <a:gd name="T50" fmla="*/ 170 w 202"/>
                <a:gd name="T51" fmla="*/ 1182 h 1427"/>
                <a:gd name="T52" fmla="*/ 163 w 202"/>
                <a:gd name="T53" fmla="*/ 1254 h 1427"/>
                <a:gd name="T54" fmla="*/ 133 w 202"/>
                <a:gd name="T55" fmla="*/ 1324 h 1427"/>
                <a:gd name="T56" fmla="*/ 91 w 202"/>
                <a:gd name="T57" fmla="*/ 1392 h 1427"/>
                <a:gd name="T58" fmla="*/ 29 w 202"/>
                <a:gd name="T59" fmla="*/ 1411 h 1427"/>
                <a:gd name="T60" fmla="*/ 11 w 202"/>
                <a:gd name="T61" fmla="*/ 1338 h 1427"/>
                <a:gd name="T62" fmla="*/ 17 w 202"/>
                <a:gd name="T63" fmla="*/ 1266 h 1427"/>
                <a:gd name="T64" fmla="*/ 0 w 202"/>
                <a:gd name="T65" fmla="*/ 1192 h 1427"/>
                <a:gd name="T66" fmla="*/ 6 w 202"/>
                <a:gd name="T67" fmla="*/ 1120 h 1427"/>
                <a:gd name="T68" fmla="*/ 13 w 202"/>
                <a:gd name="T69" fmla="*/ 1037 h 1427"/>
                <a:gd name="T70" fmla="*/ 20 w 202"/>
                <a:gd name="T71" fmla="*/ 965 h 1427"/>
                <a:gd name="T72" fmla="*/ 50 w 202"/>
                <a:gd name="T73" fmla="*/ 895 h 1427"/>
                <a:gd name="T74" fmla="*/ 80 w 202"/>
                <a:gd name="T75" fmla="*/ 826 h 1427"/>
                <a:gd name="T76" fmla="*/ 98 w 202"/>
                <a:gd name="T77" fmla="*/ 755 h 1427"/>
                <a:gd name="T78" fmla="*/ 79 w 202"/>
                <a:gd name="T79" fmla="*/ 705 h 1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2" h="1427">
                  <a:moveTo>
                    <a:pt x="79" y="705"/>
                  </a:moveTo>
                  <a:lnTo>
                    <a:pt x="58" y="667"/>
                  </a:lnTo>
                  <a:lnTo>
                    <a:pt x="49" y="630"/>
                  </a:lnTo>
                  <a:lnTo>
                    <a:pt x="40" y="593"/>
                  </a:lnTo>
                  <a:lnTo>
                    <a:pt x="31" y="557"/>
                  </a:lnTo>
                  <a:lnTo>
                    <a:pt x="34" y="521"/>
                  </a:lnTo>
                  <a:lnTo>
                    <a:pt x="25" y="484"/>
                  </a:lnTo>
                  <a:lnTo>
                    <a:pt x="28" y="448"/>
                  </a:lnTo>
                  <a:lnTo>
                    <a:pt x="21" y="399"/>
                  </a:lnTo>
                  <a:lnTo>
                    <a:pt x="25" y="351"/>
                  </a:lnTo>
                  <a:lnTo>
                    <a:pt x="17" y="303"/>
                  </a:lnTo>
                  <a:lnTo>
                    <a:pt x="8" y="266"/>
                  </a:lnTo>
                  <a:lnTo>
                    <a:pt x="11" y="230"/>
                  </a:lnTo>
                  <a:lnTo>
                    <a:pt x="15" y="182"/>
                  </a:lnTo>
                  <a:lnTo>
                    <a:pt x="20" y="134"/>
                  </a:lnTo>
                  <a:lnTo>
                    <a:pt x="23" y="98"/>
                  </a:lnTo>
                  <a:lnTo>
                    <a:pt x="38" y="63"/>
                  </a:lnTo>
                  <a:lnTo>
                    <a:pt x="53" y="29"/>
                  </a:lnTo>
                  <a:lnTo>
                    <a:pt x="103" y="9"/>
                  </a:lnTo>
                  <a:lnTo>
                    <a:pt x="140" y="0"/>
                  </a:lnTo>
                  <a:lnTo>
                    <a:pt x="174" y="27"/>
                  </a:lnTo>
                  <a:lnTo>
                    <a:pt x="183" y="63"/>
                  </a:lnTo>
                  <a:lnTo>
                    <a:pt x="192" y="100"/>
                  </a:lnTo>
                  <a:lnTo>
                    <a:pt x="201" y="137"/>
                  </a:lnTo>
                  <a:lnTo>
                    <a:pt x="198" y="173"/>
                  </a:lnTo>
                  <a:lnTo>
                    <a:pt x="194" y="209"/>
                  </a:lnTo>
                  <a:lnTo>
                    <a:pt x="191" y="245"/>
                  </a:lnTo>
                  <a:lnTo>
                    <a:pt x="187" y="293"/>
                  </a:lnTo>
                  <a:lnTo>
                    <a:pt x="183" y="340"/>
                  </a:lnTo>
                  <a:lnTo>
                    <a:pt x="179" y="388"/>
                  </a:lnTo>
                  <a:lnTo>
                    <a:pt x="176" y="424"/>
                  </a:lnTo>
                  <a:lnTo>
                    <a:pt x="172" y="460"/>
                  </a:lnTo>
                  <a:lnTo>
                    <a:pt x="169" y="496"/>
                  </a:lnTo>
                  <a:lnTo>
                    <a:pt x="166" y="532"/>
                  </a:lnTo>
                  <a:lnTo>
                    <a:pt x="163" y="568"/>
                  </a:lnTo>
                  <a:lnTo>
                    <a:pt x="160" y="603"/>
                  </a:lnTo>
                  <a:lnTo>
                    <a:pt x="157" y="639"/>
                  </a:lnTo>
                  <a:lnTo>
                    <a:pt x="154" y="675"/>
                  </a:lnTo>
                  <a:lnTo>
                    <a:pt x="151" y="711"/>
                  </a:lnTo>
                  <a:lnTo>
                    <a:pt x="147" y="747"/>
                  </a:lnTo>
                  <a:lnTo>
                    <a:pt x="144" y="783"/>
                  </a:lnTo>
                  <a:lnTo>
                    <a:pt x="141" y="819"/>
                  </a:lnTo>
                  <a:lnTo>
                    <a:pt x="138" y="854"/>
                  </a:lnTo>
                  <a:lnTo>
                    <a:pt x="135" y="890"/>
                  </a:lnTo>
                  <a:lnTo>
                    <a:pt x="144" y="927"/>
                  </a:lnTo>
                  <a:lnTo>
                    <a:pt x="141" y="963"/>
                  </a:lnTo>
                  <a:lnTo>
                    <a:pt x="149" y="1000"/>
                  </a:lnTo>
                  <a:lnTo>
                    <a:pt x="158" y="1037"/>
                  </a:lnTo>
                  <a:lnTo>
                    <a:pt x="167" y="1074"/>
                  </a:lnTo>
                  <a:lnTo>
                    <a:pt x="164" y="1110"/>
                  </a:lnTo>
                  <a:lnTo>
                    <a:pt x="161" y="1145"/>
                  </a:lnTo>
                  <a:lnTo>
                    <a:pt x="170" y="1182"/>
                  </a:lnTo>
                  <a:lnTo>
                    <a:pt x="167" y="1218"/>
                  </a:lnTo>
                  <a:lnTo>
                    <a:pt x="163" y="1254"/>
                  </a:lnTo>
                  <a:lnTo>
                    <a:pt x="160" y="1290"/>
                  </a:lnTo>
                  <a:lnTo>
                    <a:pt x="133" y="1324"/>
                  </a:lnTo>
                  <a:lnTo>
                    <a:pt x="118" y="1359"/>
                  </a:lnTo>
                  <a:lnTo>
                    <a:pt x="91" y="1392"/>
                  </a:lnTo>
                  <a:lnTo>
                    <a:pt x="64" y="1426"/>
                  </a:lnTo>
                  <a:lnTo>
                    <a:pt x="29" y="1411"/>
                  </a:lnTo>
                  <a:lnTo>
                    <a:pt x="8" y="1373"/>
                  </a:lnTo>
                  <a:lnTo>
                    <a:pt x="11" y="1338"/>
                  </a:lnTo>
                  <a:lnTo>
                    <a:pt x="14" y="1302"/>
                  </a:lnTo>
                  <a:lnTo>
                    <a:pt x="17" y="1266"/>
                  </a:lnTo>
                  <a:lnTo>
                    <a:pt x="9" y="1229"/>
                  </a:lnTo>
                  <a:lnTo>
                    <a:pt x="0" y="1192"/>
                  </a:lnTo>
                  <a:lnTo>
                    <a:pt x="3" y="1156"/>
                  </a:lnTo>
                  <a:lnTo>
                    <a:pt x="6" y="1120"/>
                  </a:lnTo>
                  <a:lnTo>
                    <a:pt x="9" y="1085"/>
                  </a:lnTo>
                  <a:lnTo>
                    <a:pt x="13" y="1037"/>
                  </a:lnTo>
                  <a:lnTo>
                    <a:pt x="16" y="1001"/>
                  </a:lnTo>
                  <a:lnTo>
                    <a:pt x="20" y="965"/>
                  </a:lnTo>
                  <a:lnTo>
                    <a:pt x="35" y="930"/>
                  </a:lnTo>
                  <a:lnTo>
                    <a:pt x="50" y="895"/>
                  </a:lnTo>
                  <a:lnTo>
                    <a:pt x="65" y="860"/>
                  </a:lnTo>
                  <a:lnTo>
                    <a:pt x="80" y="826"/>
                  </a:lnTo>
                  <a:lnTo>
                    <a:pt x="95" y="791"/>
                  </a:lnTo>
                  <a:lnTo>
                    <a:pt x="98" y="755"/>
                  </a:lnTo>
                  <a:lnTo>
                    <a:pt x="101" y="719"/>
                  </a:lnTo>
                  <a:lnTo>
                    <a:pt x="79" y="705"/>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7" name="Freeform 15">
              <a:extLst>
                <a:ext uri="{FF2B5EF4-FFF2-40B4-BE49-F238E27FC236}">
                  <a16:creationId xmlns:a16="http://schemas.microsoft.com/office/drawing/2014/main" id="{9B17A765-4769-4D10-AEB0-4756B2B0477C}"/>
                </a:ext>
              </a:extLst>
            </p:cNvPr>
            <p:cNvSpPr>
              <a:spLocks/>
            </p:cNvSpPr>
            <p:nvPr/>
          </p:nvSpPr>
          <p:spPr bwMode="auto">
            <a:xfrm>
              <a:off x="4610" y="2112"/>
              <a:ext cx="287" cy="1387"/>
            </a:xfrm>
            <a:custGeom>
              <a:avLst/>
              <a:gdLst>
                <a:gd name="T0" fmla="*/ 18 w 287"/>
                <a:gd name="T1" fmla="*/ 720 h 1387"/>
                <a:gd name="T2" fmla="*/ 26 w 287"/>
                <a:gd name="T3" fmla="*/ 648 h 1387"/>
                <a:gd name="T4" fmla="*/ 22 w 287"/>
                <a:gd name="T5" fmla="*/ 576 h 1387"/>
                <a:gd name="T6" fmla="*/ 17 w 287"/>
                <a:gd name="T7" fmla="*/ 503 h 1387"/>
                <a:gd name="T8" fmla="*/ 24 w 287"/>
                <a:gd name="T9" fmla="*/ 431 h 1387"/>
                <a:gd name="T10" fmla="*/ 44 w 287"/>
                <a:gd name="T11" fmla="*/ 361 h 1387"/>
                <a:gd name="T12" fmla="*/ 52 w 287"/>
                <a:gd name="T13" fmla="*/ 291 h 1387"/>
                <a:gd name="T14" fmla="*/ 47 w 287"/>
                <a:gd name="T15" fmla="*/ 217 h 1387"/>
                <a:gd name="T16" fmla="*/ 54 w 287"/>
                <a:gd name="T17" fmla="*/ 146 h 1387"/>
                <a:gd name="T18" fmla="*/ 74 w 287"/>
                <a:gd name="T19" fmla="*/ 75 h 1387"/>
                <a:gd name="T20" fmla="*/ 130 w 287"/>
                <a:gd name="T21" fmla="*/ 8 h 1387"/>
                <a:gd name="T22" fmla="*/ 202 w 287"/>
                <a:gd name="T23" fmla="*/ 4 h 1387"/>
                <a:gd name="T24" fmla="*/ 258 w 287"/>
                <a:gd name="T25" fmla="*/ 58 h 1387"/>
                <a:gd name="T26" fmla="*/ 286 w 287"/>
                <a:gd name="T27" fmla="*/ 134 h 1387"/>
                <a:gd name="T28" fmla="*/ 278 w 287"/>
                <a:gd name="T29" fmla="*/ 205 h 1387"/>
                <a:gd name="T30" fmla="*/ 259 w 287"/>
                <a:gd name="T31" fmla="*/ 276 h 1387"/>
                <a:gd name="T32" fmla="*/ 238 w 287"/>
                <a:gd name="T33" fmla="*/ 357 h 1387"/>
                <a:gd name="T34" fmla="*/ 218 w 287"/>
                <a:gd name="T35" fmla="*/ 427 h 1387"/>
                <a:gd name="T36" fmla="*/ 187 w 287"/>
                <a:gd name="T37" fmla="*/ 496 h 1387"/>
                <a:gd name="T38" fmla="*/ 168 w 287"/>
                <a:gd name="T39" fmla="*/ 567 h 1387"/>
                <a:gd name="T40" fmla="*/ 148 w 287"/>
                <a:gd name="T41" fmla="*/ 638 h 1387"/>
                <a:gd name="T42" fmla="*/ 140 w 287"/>
                <a:gd name="T43" fmla="*/ 710 h 1387"/>
                <a:gd name="T44" fmla="*/ 133 w 287"/>
                <a:gd name="T45" fmla="*/ 781 h 1387"/>
                <a:gd name="T46" fmla="*/ 174 w 287"/>
                <a:gd name="T47" fmla="*/ 858 h 1387"/>
                <a:gd name="T48" fmla="*/ 202 w 287"/>
                <a:gd name="T49" fmla="*/ 933 h 1387"/>
                <a:gd name="T50" fmla="*/ 218 w 287"/>
                <a:gd name="T51" fmla="*/ 1007 h 1387"/>
                <a:gd name="T52" fmla="*/ 223 w 287"/>
                <a:gd name="T53" fmla="*/ 1079 h 1387"/>
                <a:gd name="T54" fmla="*/ 215 w 287"/>
                <a:gd name="T55" fmla="*/ 1151 h 1387"/>
                <a:gd name="T56" fmla="*/ 208 w 287"/>
                <a:gd name="T57" fmla="*/ 1222 h 1387"/>
                <a:gd name="T58" fmla="*/ 176 w 287"/>
                <a:gd name="T59" fmla="*/ 1292 h 1387"/>
                <a:gd name="T60" fmla="*/ 120 w 287"/>
                <a:gd name="T61" fmla="*/ 1358 h 1387"/>
                <a:gd name="T62" fmla="*/ 46 w 287"/>
                <a:gd name="T63" fmla="*/ 1386 h 1387"/>
                <a:gd name="T64" fmla="*/ 16 w 287"/>
                <a:gd name="T65" fmla="*/ 1311 h 1387"/>
                <a:gd name="T66" fmla="*/ 0 w 287"/>
                <a:gd name="T67" fmla="*/ 1237 h 1387"/>
                <a:gd name="T68" fmla="*/ 8 w 287"/>
                <a:gd name="T69" fmla="*/ 1165 h 1387"/>
                <a:gd name="T70" fmla="*/ 16 w 287"/>
                <a:gd name="T71" fmla="*/ 1093 h 1387"/>
                <a:gd name="T72" fmla="*/ 23 w 287"/>
                <a:gd name="T73" fmla="*/ 1023 h 1387"/>
                <a:gd name="T74" fmla="*/ 30 w 287"/>
                <a:gd name="T75" fmla="*/ 951 h 1387"/>
                <a:gd name="T76" fmla="*/ 38 w 287"/>
                <a:gd name="T77" fmla="*/ 880 h 1387"/>
                <a:gd name="T78" fmla="*/ 46 w 287"/>
                <a:gd name="T79" fmla="*/ 808 h 1387"/>
                <a:gd name="T80" fmla="*/ 38 w 287"/>
                <a:gd name="T81" fmla="*/ 759 h 1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7" h="1387">
                  <a:moveTo>
                    <a:pt x="38" y="759"/>
                  </a:moveTo>
                  <a:lnTo>
                    <a:pt x="18" y="720"/>
                  </a:lnTo>
                  <a:lnTo>
                    <a:pt x="22" y="684"/>
                  </a:lnTo>
                  <a:lnTo>
                    <a:pt x="26" y="648"/>
                  </a:lnTo>
                  <a:lnTo>
                    <a:pt x="30" y="613"/>
                  </a:lnTo>
                  <a:lnTo>
                    <a:pt x="22" y="576"/>
                  </a:lnTo>
                  <a:lnTo>
                    <a:pt x="14" y="538"/>
                  </a:lnTo>
                  <a:lnTo>
                    <a:pt x="17" y="503"/>
                  </a:lnTo>
                  <a:lnTo>
                    <a:pt x="21" y="467"/>
                  </a:lnTo>
                  <a:lnTo>
                    <a:pt x="24" y="431"/>
                  </a:lnTo>
                  <a:lnTo>
                    <a:pt x="40" y="396"/>
                  </a:lnTo>
                  <a:lnTo>
                    <a:pt x="44" y="361"/>
                  </a:lnTo>
                  <a:lnTo>
                    <a:pt x="48" y="325"/>
                  </a:lnTo>
                  <a:lnTo>
                    <a:pt x="52" y="291"/>
                  </a:lnTo>
                  <a:lnTo>
                    <a:pt x="56" y="255"/>
                  </a:lnTo>
                  <a:lnTo>
                    <a:pt x="47" y="217"/>
                  </a:lnTo>
                  <a:lnTo>
                    <a:pt x="51" y="181"/>
                  </a:lnTo>
                  <a:lnTo>
                    <a:pt x="54" y="146"/>
                  </a:lnTo>
                  <a:lnTo>
                    <a:pt x="70" y="111"/>
                  </a:lnTo>
                  <a:lnTo>
                    <a:pt x="74" y="75"/>
                  </a:lnTo>
                  <a:lnTo>
                    <a:pt x="90" y="40"/>
                  </a:lnTo>
                  <a:lnTo>
                    <a:pt x="130" y="8"/>
                  </a:lnTo>
                  <a:lnTo>
                    <a:pt x="166" y="0"/>
                  </a:lnTo>
                  <a:lnTo>
                    <a:pt x="202" y="4"/>
                  </a:lnTo>
                  <a:lnTo>
                    <a:pt x="238" y="20"/>
                  </a:lnTo>
                  <a:lnTo>
                    <a:pt x="258" y="58"/>
                  </a:lnTo>
                  <a:lnTo>
                    <a:pt x="278" y="96"/>
                  </a:lnTo>
                  <a:lnTo>
                    <a:pt x="286" y="134"/>
                  </a:lnTo>
                  <a:lnTo>
                    <a:pt x="282" y="169"/>
                  </a:lnTo>
                  <a:lnTo>
                    <a:pt x="278" y="205"/>
                  </a:lnTo>
                  <a:lnTo>
                    <a:pt x="274" y="241"/>
                  </a:lnTo>
                  <a:lnTo>
                    <a:pt x="259" y="276"/>
                  </a:lnTo>
                  <a:lnTo>
                    <a:pt x="242" y="323"/>
                  </a:lnTo>
                  <a:lnTo>
                    <a:pt x="238" y="357"/>
                  </a:lnTo>
                  <a:lnTo>
                    <a:pt x="222" y="391"/>
                  </a:lnTo>
                  <a:lnTo>
                    <a:pt x="218" y="427"/>
                  </a:lnTo>
                  <a:lnTo>
                    <a:pt x="203" y="462"/>
                  </a:lnTo>
                  <a:lnTo>
                    <a:pt x="187" y="496"/>
                  </a:lnTo>
                  <a:lnTo>
                    <a:pt x="184" y="532"/>
                  </a:lnTo>
                  <a:lnTo>
                    <a:pt x="168" y="567"/>
                  </a:lnTo>
                  <a:lnTo>
                    <a:pt x="152" y="602"/>
                  </a:lnTo>
                  <a:lnTo>
                    <a:pt x="148" y="638"/>
                  </a:lnTo>
                  <a:lnTo>
                    <a:pt x="144" y="674"/>
                  </a:lnTo>
                  <a:lnTo>
                    <a:pt x="140" y="710"/>
                  </a:lnTo>
                  <a:lnTo>
                    <a:pt x="136" y="745"/>
                  </a:lnTo>
                  <a:lnTo>
                    <a:pt x="133" y="781"/>
                  </a:lnTo>
                  <a:lnTo>
                    <a:pt x="154" y="820"/>
                  </a:lnTo>
                  <a:lnTo>
                    <a:pt x="174" y="858"/>
                  </a:lnTo>
                  <a:lnTo>
                    <a:pt x="194" y="896"/>
                  </a:lnTo>
                  <a:lnTo>
                    <a:pt x="202" y="933"/>
                  </a:lnTo>
                  <a:lnTo>
                    <a:pt x="210" y="971"/>
                  </a:lnTo>
                  <a:lnTo>
                    <a:pt x="218" y="1007"/>
                  </a:lnTo>
                  <a:lnTo>
                    <a:pt x="226" y="1045"/>
                  </a:lnTo>
                  <a:lnTo>
                    <a:pt x="223" y="1079"/>
                  </a:lnTo>
                  <a:lnTo>
                    <a:pt x="219" y="1115"/>
                  </a:lnTo>
                  <a:lnTo>
                    <a:pt x="215" y="1151"/>
                  </a:lnTo>
                  <a:lnTo>
                    <a:pt x="211" y="1187"/>
                  </a:lnTo>
                  <a:lnTo>
                    <a:pt x="208" y="1222"/>
                  </a:lnTo>
                  <a:lnTo>
                    <a:pt x="180" y="1256"/>
                  </a:lnTo>
                  <a:lnTo>
                    <a:pt x="176" y="1292"/>
                  </a:lnTo>
                  <a:lnTo>
                    <a:pt x="148" y="1325"/>
                  </a:lnTo>
                  <a:lnTo>
                    <a:pt x="120" y="1358"/>
                  </a:lnTo>
                  <a:lnTo>
                    <a:pt x="82" y="1378"/>
                  </a:lnTo>
                  <a:lnTo>
                    <a:pt x="46" y="1386"/>
                  </a:lnTo>
                  <a:lnTo>
                    <a:pt x="36" y="1350"/>
                  </a:lnTo>
                  <a:lnTo>
                    <a:pt x="16" y="1311"/>
                  </a:lnTo>
                  <a:lnTo>
                    <a:pt x="8" y="1274"/>
                  </a:lnTo>
                  <a:lnTo>
                    <a:pt x="0" y="1237"/>
                  </a:lnTo>
                  <a:lnTo>
                    <a:pt x="4" y="1201"/>
                  </a:lnTo>
                  <a:lnTo>
                    <a:pt x="8" y="1165"/>
                  </a:lnTo>
                  <a:lnTo>
                    <a:pt x="12" y="1129"/>
                  </a:lnTo>
                  <a:lnTo>
                    <a:pt x="16" y="1093"/>
                  </a:lnTo>
                  <a:lnTo>
                    <a:pt x="20" y="1057"/>
                  </a:lnTo>
                  <a:lnTo>
                    <a:pt x="23" y="1023"/>
                  </a:lnTo>
                  <a:lnTo>
                    <a:pt x="26" y="987"/>
                  </a:lnTo>
                  <a:lnTo>
                    <a:pt x="30" y="951"/>
                  </a:lnTo>
                  <a:lnTo>
                    <a:pt x="34" y="916"/>
                  </a:lnTo>
                  <a:lnTo>
                    <a:pt x="38" y="880"/>
                  </a:lnTo>
                  <a:lnTo>
                    <a:pt x="42" y="844"/>
                  </a:lnTo>
                  <a:lnTo>
                    <a:pt x="46" y="808"/>
                  </a:lnTo>
                  <a:lnTo>
                    <a:pt x="50" y="772"/>
                  </a:lnTo>
                  <a:lnTo>
                    <a:pt x="38" y="759"/>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8" name="Oval 16">
              <a:extLst>
                <a:ext uri="{FF2B5EF4-FFF2-40B4-BE49-F238E27FC236}">
                  <a16:creationId xmlns:a16="http://schemas.microsoft.com/office/drawing/2014/main" id="{6C13ED7F-31F4-4067-B993-B594BD8183C5}"/>
                </a:ext>
              </a:extLst>
            </p:cNvPr>
            <p:cNvSpPr>
              <a:spLocks noChangeArrowheads="1"/>
            </p:cNvSpPr>
            <p:nvPr/>
          </p:nvSpPr>
          <p:spPr bwMode="auto">
            <a:xfrm>
              <a:off x="4472" y="2696"/>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29" name="Rectangle 17">
            <a:extLst>
              <a:ext uri="{FF2B5EF4-FFF2-40B4-BE49-F238E27FC236}">
                <a16:creationId xmlns:a16="http://schemas.microsoft.com/office/drawing/2014/main" id="{3FE6E3A4-7474-4661-A358-9CDEC9C814B9}"/>
              </a:ext>
            </a:extLst>
          </p:cNvPr>
          <p:cNvSpPr>
            <a:spLocks noChangeArrowheads="1"/>
          </p:cNvSpPr>
          <p:nvPr/>
        </p:nvSpPr>
        <p:spPr bwMode="auto">
          <a:xfrm>
            <a:off x="0" y="6096000"/>
            <a:ext cx="38227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XX chromosome - female</a:t>
            </a:r>
          </a:p>
        </p:txBody>
      </p:sp>
      <p:sp>
        <p:nvSpPr>
          <p:cNvPr id="13330" name="Rectangle 18">
            <a:extLst>
              <a:ext uri="{FF2B5EF4-FFF2-40B4-BE49-F238E27FC236}">
                <a16:creationId xmlns:a16="http://schemas.microsoft.com/office/drawing/2014/main" id="{41DED065-0290-48B1-84AA-D3E15E0A2D8A}"/>
              </a:ext>
            </a:extLst>
          </p:cNvPr>
          <p:cNvSpPr>
            <a:spLocks noChangeArrowheads="1"/>
          </p:cNvSpPr>
          <p:nvPr/>
        </p:nvSpPr>
        <p:spPr bwMode="auto">
          <a:xfrm>
            <a:off x="4953000" y="6096000"/>
            <a:ext cx="3551238"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XY chromosome - male</a:t>
            </a:r>
          </a:p>
        </p:txBody>
      </p:sp>
      <p:sp>
        <p:nvSpPr>
          <p:cNvPr id="13331" name="Text Box 19">
            <a:extLst>
              <a:ext uri="{FF2B5EF4-FFF2-40B4-BE49-F238E27FC236}">
                <a16:creationId xmlns:a16="http://schemas.microsoft.com/office/drawing/2014/main" id="{5F18DC8E-F29E-4CE2-A9AD-BF5D8767FE07}"/>
              </a:ext>
            </a:extLst>
          </p:cNvPr>
          <p:cNvSpPr txBox="1">
            <a:spLocks noChangeArrowheads="1"/>
          </p:cNvSpPr>
          <p:nvPr/>
        </p:nvSpPr>
        <p:spPr bwMode="auto">
          <a:xfrm>
            <a:off x="3124200" y="3352800"/>
            <a:ext cx="2667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0000CC"/>
                </a:solidFill>
              </a:rPr>
              <a:t>In Humans the “Sex Chromosomes” are the 23</a:t>
            </a:r>
            <a:r>
              <a:rPr lang="en-US" altLang="en-US" b="1" baseline="30000">
                <a:solidFill>
                  <a:srgbClr val="0000CC"/>
                </a:solidFill>
              </a:rPr>
              <a:t>rd</a:t>
            </a:r>
            <a:r>
              <a:rPr lang="en-US" altLang="en-US" b="1">
                <a:solidFill>
                  <a:srgbClr val="0000CC"/>
                </a:solidFill>
              </a:rPr>
              <a:t> set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wipe(left)">
                                      <p:cBhvr>
                                        <p:cTn id="7" dur="500"/>
                                        <p:tgtEl>
                                          <p:spTgt spid="13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3315"/>
                                        </p:tgtEl>
                                        <p:attrNameLst>
                                          <p:attrName>style.visibility</p:attrName>
                                        </p:attrNameLst>
                                      </p:cBhvr>
                                      <p:to>
                                        <p:strVal val="visible"/>
                                      </p:to>
                                    </p:set>
                                    <p:animEffect transition="in" filter="wipe(left)">
                                      <p:cBhvr>
                                        <p:cTn id="12" dur="500"/>
                                        <p:tgtEl>
                                          <p:spTgt spid="133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3322"/>
                                        </p:tgtEl>
                                        <p:attrNameLst>
                                          <p:attrName>style.visibility</p:attrName>
                                        </p:attrNameLst>
                                      </p:cBhvr>
                                      <p:to>
                                        <p:strVal val="visible"/>
                                      </p:to>
                                    </p:set>
                                    <p:animEffect transition="in" filter="wipe(left)">
                                      <p:cBhvr>
                                        <p:cTn id="17" dur="500"/>
                                        <p:tgtEl>
                                          <p:spTgt spid="133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329"/>
                                        </p:tgtEl>
                                        <p:attrNameLst>
                                          <p:attrName>style.visibility</p:attrName>
                                        </p:attrNameLst>
                                      </p:cBhvr>
                                      <p:to>
                                        <p:strVal val="visible"/>
                                      </p:to>
                                    </p:set>
                                    <p:anim calcmode="lin" valueType="num">
                                      <p:cBhvr additive="base">
                                        <p:cTn id="22" dur="500" fill="hold"/>
                                        <p:tgtEl>
                                          <p:spTgt spid="13329"/>
                                        </p:tgtEl>
                                        <p:attrNameLst>
                                          <p:attrName>ppt_x</p:attrName>
                                        </p:attrNameLst>
                                      </p:cBhvr>
                                      <p:tavLst>
                                        <p:tav tm="0">
                                          <p:val>
                                            <p:strVal val="#ppt_x"/>
                                          </p:val>
                                        </p:tav>
                                        <p:tav tm="100000">
                                          <p:val>
                                            <p:strVal val="#ppt_x"/>
                                          </p:val>
                                        </p:tav>
                                      </p:tavLst>
                                    </p:anim>
                                    <p:anim calcmode="lin" valueType="num">
                                      <p:cBhvr additive="base">
                                        <p:cTn id="23" dur="500" fill="hold"/>
                                        <p:tgtEl>
                                          <p:spTgt spid="1332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330"/>
                                        </p:tgtEl>
                                        <p:attrNameLst>
                                          <p:attrName>style.visibility</p:attrName>
                                        </p:attrNameLst>
                                      </p:cBhvr>
                                      <p:to>
                                        <p:strVal val="visible"/>
                                      </p:to>
                                    </p:set>
                                    <p:anim calcmode="lin" valueType="num">
                                      <p:cBhvr additive="base">
                                        <p:cTn id="28" dur="500" fill="hold"/>
                                        <p:tgtEl>
                                          <p:spTgt spid="13330"/>
                                        </p:tgtEl>
                                        <p:attrNameLst>
                                          <p:attrName>ppt_x</p:attrName>
                                        </p:attrNameLst>
                                      </p:cBhvr>
                                      <p:tavLst>
                                        <p:tav tm="0">
                                          <p:val>
                                            <p:strVal val="#ppt_x"/>
                                          </p:val>
                                        </p:tav>
                                        <p:tav tm="100000">
                                          <p:val>
                                            <p:strVal val="#ppt_x"/>
                                          </p:val>
                                        </p:tav>
                                      </p:tavLst>
                                    </p:anim>
                                    <p:anim calcmode="lin" valueType="num">
                                      <p:cBhvr additive="base">
                                        <p:cTn id="29" dur="500" fill="hold"/>
                                        <p:tgtEl>
                                          <p:spTgt spid="133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29" grpId="0" autoUpdateAnimBg="0"/>
      <p:bldP spid="1333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AD443F0-1331-48E3-959D-D986DF8DC8DD}"/>
              </a:ext>
            </a:extLst>
          </p:cNvPr>
          <p:cNvSpPr>
            <a:spLocks noGrp="1" noChangeArrowheads="1"/>
          </p:cNvSpPr>
          <p:nvPr>
            <p:ph type="title"/>
          </p:nvPr>
        </p:nvSpPr>
        <p:spPr/>
        <p:txBody>
          <a:bodyPr/>
          <a:lstStyle/>
          <a:p>
            <a:r>
              <a:rPr lang="en-US" altLang="en-US" sz="4000" b="1">
                <a:solidFill>
                  <a:srgbClr val="7B00E4"/>
                </a:solidFill>
                <a:effectLst>
                  <a:outerShdw blurRad="38100" dist="38100" dir="2700000" algn="tl">
                    <a:srgbClr val="C0C0C0"/>
                  </a:outerShdw>
                </a:effectLst>
              </a:rPr>
              <a:t>Sex Chromosomes</a:t>
            </a:r>
            <a:br>
              <a:rPr lang="en-US" altLang="en-US" sz="4000" b="1">
                <a:solidFill>
                  <a:srgbClr val="7B00E4"/>
                </a:solidFill>
                <a:effectLst>
                  <a:outerShdw blurRad="38100" dist="38100" dir="2700000" algn="tl">
                    <a:srgbClr val="C0C0C0"/>
                  </a:outerShdw>
                </a:effectLst>
              </a:rPr>
            </a:br>
            <a:endParaRPr lang="en-US" altLang="en-US" sz="4000" b="1">
              <a:solidFill>
                <a:srgbClr val="7B00E4"/>
              </a:solidFill>
              <a:effectLst>
                <a:outerShdw blurRad="38100" dist="38100" dir="2700000" algn="tl">
                  <a:srgbClr val="C0C0C0"/>
                </a:outerShdw>
              </a:effectLst>
            </a:endParaRPr>
          </a:p>
        </p:txBody>
      </p:sp>
      <p:sp>
        <p:nvSpPr>
          <p:cNvPr id="14339" name="Rectangle 3">
            <a:extLst>
              <a:ext uri="{FF2B5EF4-FFF2-40B4-BE49-F238E27FC236}">
                <a16:creationId xmlns:a16="http://schemas.microsoft.com/office/drawing/2014/main" id="{BE6EDD0A-593B-48F2-BB27-B24B217E1050}"/>
              </a:ext>
            </a:extLst>
          </p:cNvPr>
          <p:cNvSpPr>
            <a:spLocks noGrp="1" noChangeArrowheads="1"/>
          </p:cNvSpPr>
          <p:nvPr>
            <p:ph type="body" sz="half" idx="1"/>
          </p:nvPr>
        </p:nvSpPr>
        <p:spPr/>
        <p:txBody>
          <a:bodyPr/>
          <a:lstStyle/>
          <a:p>
            <a:pPr>
              <a:buFontTx/>
              <a:buNone/>
            </a:pPr>
            <a:r>
              <a:rPr lang="en-US" altLang="en-US" sz="2800" b="1">
                <a:solidFill>
                  <a:srgbClr val="7B00E4"/>
                </a:solidFill>
                <a:effectLst>
                  <a:outerShdw blurRad="38100" dist="38100" dir="2700000" algn="tl">
                    <a:srgbClr val="C0C0C0"/>
                  </a:outerShdw>
                </a:effectLst>
              </a:rPr>
              <a:t/>
            </a:r>
            <a:br>
              <a:rPr lang="en-US" altLang="en-US" sz="2800" b="1">
                <a:solidFill>
                  <a:srgbClr val="7B00E4"/>
                </a:solidFill>
                <a:effectLst>
                  <a:outerShdw blurRad="38100" dist="38100" dir="2700000" algn="tl">
                    <a:srgbClr val="C0C0C0"/>
                  </a:outerShdw>
                </a:effectLst>
              </a:rPr>
            </a:br>
            <a:endParaRPr lang="en-US" altLang="en-US" sz="2800" b="1">
              <a:solidFill>
                <a:srgbClr val="7B00E4"/>
              </a:solidFill>
              <a:effectLst>
                <a:outerShdw blurRad="38100" dist="38100" dir="2700000" algn="tl">
                  <a:srgbClr val="C0C0C0"/>
                </a:outerShdw>
              </a:effectLst>
            </a:endParaRPr>
          </a:p>
        </p:txBody>
      </p:sp>
      <p:pic>
        <p:nvPicPr>
          <p:cNvPr id="14340" name="Picture 4" descr="untitled">
            <a:extLst>
              <a:ext uri="{FF2B5EF4-FFF2-40B4-BE49-F238E27FC236}">
                <a16:creationId xmlns:a16="http://schemas.microsoft.com/office/drawing/2014/main" id="{D13C2D4A-EBCF-4A88-B48E-F3276367160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914400" y="914400"/>
            <a:ext cx="5486400" cy="5486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Text Box 5">
            <a:extLst>
              <a:ext uri="{FF2B5EF4-FFF2-40B4-BE49-F238E27FC236}">
                <a16:creationId xmlns:a16="http://schemas.microsoft.com/office/drawing/2014/main" id="{3AEFB8B2-E5D2-4917-8A28-9A2908C78DE5}"/>
              </a:ext>
            </a:extLst>
          </p:cNvPr>
          <p:cNvSpPr txBox="1">
            <a:spLocks noChangeArrowheads="1"/>
          </p:cNvSpPr>
          <p:nvPr/>
        </p:nvSpPr>
        <p:spPr bwMode="auto">
          <a:xfrm>
            <a:off x="6324600" y="4419600"/>
            <a:ext cx="2667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0000CC"/>
                </a:solidFill>
              </a:rPr>
              <a:t>“Sex Chromosomes” …….the 23</a:t>
            </a:r>
            <a:r>
              <a:rPr lang="en-US" altLang="en-US" b="1" baseline="30000">
                <a:solidFill>
                  <a:srgbClr val="0000CC"/>
                </a:solidFill>
              </a:rPr>
              <a:t>rd</a:t>
            </a:r>
            <a:r>
              <a:rPr lang="en-US" altLang="en-US" b="1">
                <a:solidFill>
                  <a:srgbClr val="0000CC"/>
                </a:solidFill>
              </a:rPr>
              <a:t> set</a:t>
            </a:r>
          </a:p>
        </p:txBody>
      </p:sp>
      <p:sp>
        <p:nvSpPr>
          <p:cNvPr id="14342" name="Line 6">
            <a:extLst>
              <a:ext uri="{FF2B5EF4-FFF2-40B4-BE49-F238E27FC236}">
                <a16:creationId xmlns:a16="http://schemas.microsoft.com/office/drawing/2014/main" id="{D5743C4A-3A1B-440F-8B5B-03FCDCE22695}"/>
              </a:ext>
            </a:extLst>
          </p:cNvPr>
          <p:cNvSpPr>
            <a:spLocks noChangeShapeType="1"/>
          </p:cNvSpPr>
          <p:nvPr/>
        </p:nvSpPr>
        <p:spPr bwMode="auto">
          <a:xfrm flipH="1">
            <a:off x="6172200" y="52578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43" name="Text Box 7">
            <a:extLst>
              <a:ext uri="{FF2B5EF4-FFF2-40B4-BE49-F238E27FC236}">
                <a16:creationId xmlns:a16="http://schemas.microsoft.com/office/drawing/2014/main" id="{D7282F2D-8AF5-45C2-818F-F3C12AC7C2FF}"/>
              </a:ext>
            </a:extLst>
          </p:cNvPr>
          <p:cNvSpPr txBox="1">
            <a:spLocks noChangeArrowheads="1"/>
          </p:cNvSpPr>
          <p:nvPr/>
        </p:nvSpPr>
        <p:spPr bwMode="auto">
          <a:xfrm>
            <a:off x="56007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a:solidFill>
                  <a:srgbClr val="FF3300"/>
                </a:solidFill>
              </a:rPr>
              <a:t>23</a:t>
            </a:r>
          </a:p>
        </p:txBody>
      </p:sp>
      <p:sp>
        <p:nvSpPr>
          <p:cNvPr id="14344" name="Text Box 8">
            <a:extLst>
              <a:ext uri="{FF2B5EF4-FFF2-40B4-BE49-F238E27FC236}">
                <a16:creationId xmlns:a16="http://schemas.microsoft.com/office/drawing/2014/main" id="{F3686541-1C88-4C0E-9FD1-F6F56CE13BFA}"/>
              </a:ext>
            </a:extLst>
          </p:cNvPr>
          <p:cNvSpPr txBox="1">
            <a:spLocks noChangeArrowheads="1"/>
          </p:cNvSpPr>
          <p:nvPr/>
        </p:nvSpPr>
        <p:spPr bwMode="auto">
          <a:xfrm>
            <a:off x="6705600" y="5257800"/>
            <a:ext cx="2286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a:t>This person has 2 “X” chromosomes… and is a female.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797BE30-C953-49D8-8FBC-A8A1DFBC58FA}"/>
              </a:ext>
            </a:extLst>
          </p:cNvPr>
          <p:cNvSpPr>
            <a:spLocks noGrp="1" noChangeArrowheads="1"/>
          </p:cNvSpPr>
          <p:nvPr>
            <p:ph type="title"/>
          </p:nvPr>
        </p:nvSpPr>
        <p:spPr>
          <a:xfrm>
            <a:off x="228600" y="609600"/>
            <a:ext cx="8610600" cy="1447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accent1"/>
                </a:solidFill>
                <a:effectLst>
                  <a:outerShdw blurRad="38100" dist="38100" dir="2700000" algn="tl">
                    <a:srgbClr val="C0C0C0"/>
                  </a:outerShdw>
                </a:effectLst>
                <a:hlinkClick r:id="rId2"/>
              </a:rPr>
              <a:t>Meiosis</a:t>
            </a:r>
            <a:r>
              <a:rPr lang="en-US" altLang="en-US" sz="4000" b="1">
                <a:solidFill>
                  <a:schemeClr val="accent1"/>
                </a:solidFill>
                <a:effectLst>
                  <a:outerShdw blurRad="38100" dist="38100" dir="2700000" algn="tl">
                    <a:srgbClr val="C0C0C0"/>
                  </a:outerShdw>
                </a:effectLst>
              </a:rPr>
              <a:t> </a:t>
            </a:r>
            <a:br>
              <a:rPr lang="en-US" altLang="en-US" sz="4000" b="1">
                <a:solidFill>
                  <a:schemeClr val="accent1"/>
                </a:solidFill>
                <a:effectLst>
                  <a:outerShdw blurRad="38100" dist="38100" dir="2700000" algn="tl">
                    <a:srgbClr val="C0C0C0"/>
                  </a:outerShdw>
                </a:effectLst>
              </a:rPr>
            </a:br>
            <a:r>
              <a:rPr lang="en-US" altLang="en-US" sz="2400" b="1">
                <a:solidFill>
                  <a:schemeClr val="tx1"/>
                </a:solidFill>
                <a:effectLst>
                  <a:outerShdw blurRad="38100" dist="38100" dir="2700000" algn="tl">
                    <a:srgbClr val="C0C0C0"/>
                  </a:outerShdw>
                </a:effectLst>
              </a:rPr>
              <a:t>is the process by which </a:t>
            </a:r>
            <a:r>
              <a:rPr lang="en-US" altLang="en-US" sz="2400" b="1">
                <a:solidFill>
                  <a:schemeClr val="accent2"/>
                </a:solidFill>
                <a:effectLst>
                  <a:outerShdw blurRad="38100" dist="38100" dir="2700000" algn="tl">
                    <a:srgbClr val="C0C0C0"/>
                  </a:outerShdw>
                </a:effectLst>
              </a:rPr>
              <a:t>”gametes” (sex cells) , </a:t>
            </a:r>
            <a:r>
              <a:rPr lang="en-US" altLang="en-US" sz="2400" b="1"/>
              <a:t>with</a:t>
            </a:r>
            <a:r>
              <a:rPr lang="en-US" altLang="en-US" sz="2400"/>
              <a:t> </a:t>
            </a:r>
            <a:r>
              <a:rPr lang="en-US" altLang="en-US" sz="2400" b="1">
                <a:solidFill>
                  <a:srgbClr val="0000CC"/>
                </a:solidFill>
                <a:effectLst>
                  <a:outerShdw blurRad="38100" dist="38100" dir="2700000" algn="tl">
                    <a:srgbClr val="C0C0C0"/>
                  </a:outerShdw>
                </a:effectLst>
              </a:rPr>
              <a:t>half</a:t>
            </a:r>
            <a:r>
              <a:rPr lang="en-US" altLang="en-US" sz="2400"/>
              <a:t> </a:t>
            </a:r>
            <a:r>
              <a:rPr lang="en-US" altLang="en-US" sz="2400" b="1"/>
              <a:t>the number of</a:t>
            </a:r>
            <a:r>
              <a:rPr lang="en-US" altLang="en-US" sz="2400"/>
              <a:t> </a:t>
            </a:r>
            <a:r>
              <a:rPr lang="en-US" altLang="en-US" sz="2400" b="1">
                <a:solidFill>
                  <a:srgbClr val="0000CC"/>
                </a:solidFill>
                <a:effectLst>
                  <a:outerShdw blurRad="38100" dist="38100" dir="2700000" algn="tl">
                    <a:srgbClr val="C0C0C0"/>
                  </a:outerShdw>
                </a:effectLst>
              </a:rPr>
              <a:t>chromosomes,</a:t>
            </a:r>
            <a:r>
              <a:rPr lang="en-US" altLang="en-US" sz="2400" b="1">
                <a:solidFill>
                  <a:schemeClr val="accent2"/>
                </a:solidFill>
                <a:effectLst>
                  <a:outerShdw blurRad="38100" dist="38100" dir="2700000" algn="tl">
                    <a:srgbClr val="C0C0C0"/>
                  </a:outerShdw>
                </a:effectLst>
              </a:rPr>
              <a:t> </a:t>
            </a:r>
            <a:r>
              <a:rPr lang="en-US" altLang="en-US" sz="2400" b="1"/>
              <a:t>are produced.</a:t>
            </a:r>
            <a:r>
              <a:rPr lang="en-US" altLang="en-US" sz="2800" b="1">
                <a:solidFill>
                  <a:schemeClr val="accent1"/>
                </a:solidFill>
                <a:effectLst>
                  <a:outerShdw blurRad="38100" dist="38100" dir="2700000" algn="tl">
                    <a:srgbClr val="C0C0C0"/>
                  </a:outerShdw>
                </a:effectLst>
              </a:rPr>
              <a:t> </a:t>
            </a:r>
            <a:r>
              <a:rPr lang="en-US" altLang="en-US" sz="2800" b="1">
                <a:solidFill>
                  <a:schemeClr val="tx1"/>
                </a:solidFill>
                <a:effectLst>
                  <a:outerShdw blurRad="38100" dist="38100" dir="2700000" algn="tl">
                    <a:srgbClr val="C0C0C0"/>
                  </a:outerShdw>
                </a:effectLst>
              </a:rPr>
              <a:t/>
            </a:r>
            <a:br>
              <a:rPr lang="en-US" altLang="en-US" sz="2800" b="1">
                <a:solidFill>
                  <a:schemeClr val="tx1"/>
                </a:solidFill>
                <a:effectLst>
                  <a:outerShdw blurRad="38100" dist="38100" dir="2700000" algn="tl">
                    <a:srgbClr val="C0C0C0"/>
                  </a:outerShdw>
                </a:effectLst>
              </a:rPr>
            </a:br>
            <a:endParaRPr lang="en-US" altLang="en-US" sz="2800" b="1">
              <a:solidFill>
                <a:schemeClr val="tx1"/>
              </a:solidFill>
              <a:effectLst>
                <a:outerShdw blurRad="38100" dist="38100" dir="2700000" algn="tl">
                  <a:srgbClr val="C0C0C0"/>
                </a:outerShdw>
              </a:effectLst>
            </a:endParaRPr>
          </a:p>
        </p:txBody>
      </p:sp>
      <p:sp>
        <p:nvSpPr>
          <p:cNvPr id="15363" name="Rectangle 3">
            <a:extLst>
              <a:ext uri="{FF2B5EF4-FFF2-40B4-BE49-F238E27FC236}">
                <a16:creationId xmlns:a16="http://schemas.microsoft.com/office/drawing/2014/main" id="{16183861-F0F0-4CCC-B3AE-D9BDED5C2421}"/>
              </a:ext>
            </a:extLst>
          </p:cNvPr>
          <p:cNvSpPr>
            <a:spLocks noGrp="1" noChangeArrowheads="1"/>
          </p:cNvSpPr>
          <p:nvPr>
            <p:ph type="body" idx="1"/>
          </p:nvPr>
        </p:nvSpPr>
        <p:spPr>
          <a:xfrm>
            <a:off x="0" y="2438400"/>
            <a:ext cx="9144000" cy="368776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FontTx/>
              <a:buNone/>
            </a:pPr>
            <a:r>
              <a:rPr lang="en-US" altLang="en-US" sz="2800"/>
              <a:t>During Meiosis diploid cells are reduced to haploid cells</a:t>
            </a:r>
          </a:p>
          <a:p>
            <a:pPr>
              <a:buFontTx/>
              <a:buNone/>
            </a:pPr>
            <a:endParaRPr lang="en-US" altLang="en-US" sz="1600"/>
          </a:p>
          <a:p>
            <a:pPr algn="ctr">
              <a:buFontTx/>
              <a:buNone/>
            </a:pPr>
            <a:r>
              <a:rPr lang="en-US" altLang="en-US" b="1">
                <a:solidFill>
                  <a:srgbClr val="0000CC"/>
                </a:solidFill>
                <a:effectLst>
                  <a:outerShdw blurRad="38100" dist="38100" dir="2700000" algn="tl">
                    <a:srgbClr val="C0C0C0"/>
                  </a:outerShdw>
                </a:effectLst>
              </a:rPr>
              <a:t>     Diploid (2n)     </a:t>
            </a:r>
            <a:r>
              <a:rPr lang="en-US" altLang="en-US" b="1">
                <a:solidFill>
                  <a:srgbClr val="0000CC"/>
                </a:solidFill>
                <a:effectLst>
                  <a:outerShdw blurRad="38100" dist="38100" dir="2700000" algn="tl">
                    <a:srgbClr val="C0C0C0"/>
                  </a:outerShdw>
                </a:effectLst>
                <a:sym typeface="Symbol" panose="05050102010706020507" pitchFamily="18" charset="2"/>
              </a:rPr>
              <a:t>	Haploid (n)</a:t>
            </a:r>
          </a:p>
          <a:p>
            <a:pPr algn="ctr">
              <a:buFontTx/>
              <a:buNone/>
            </a:pPr>
            <a:endParaRPr lang="en-US" altLang="en-US" b="1">
              <a:solidFill>
                <a:srgbClr val="0000CC"/>
              </a:solidFill>
              <a:effectLst>
                <a:outerShdw blurRad="38100" dist="38100" dir="2700000" algn="tl">
                  <a:srgbClr val="C0C0C0"/>
                </a:outerShdw>
              </a:effectLst>
              <a:sym typeface="Symbol" panose="05050102010706020507" pitchFamily="18" charset="2"/>
            </a:endParaRPr>
          </a:p>
          <a:p>
            <a:pPr algn="ctr">
              <a:buFontTx/>
              <a:buNone/>
            </a:pPr>
            <a:r>
              <a:rPr lang="en-US" altLang="en-US" b="1">
                <a:solidFill>
                  <a:srgbClr val="0000CC"/>
                </a:solidFill>
                <a:effectLst>
                  <a:outerShdw blurRad="38100" dist="38100" dir="2700000" algn="tl">
                    <a:srgbClr val="C0C0C0"/>
                  </a:outerShdw>
                </a:effectLst>
                <a:sym typeface="Symbol" panose="05050102010706020507" pitchFamily="18" charset="2"/>
              </a:rPr>
              <a:t>If Meiosis did not occur the chromosome number in each new generation would double…. The offspring would die.</a:t>
            </a:r>
            <a:endParaRPr lang="en-US" altLang="en-US" b="1">
              <a:solidFill>
                <a:srgbClr val="0000CC"/>
              </a:solidFill>
              <a:effectLst>
                <a:outerShdw blurRad="38100" dist="38100" dir="2700000" algn="tl">
                  <a:srgbClr val="C0C0C0"/>
                </a:outerShdw>
              </a:effectLst>
            </a:endParaRPr>
          </a:p>
          <a:p>
            <a:pPr>
              <a:buFontTx/>
              <a:buNone/>
            </a:pPr>
            <a:endParaRPr lang="en-US" altLang="en-US" sz="2000">
              <a:solidFill>
                <a:schemeClr val="hlink"/>
              </a:solidFill>
              <a:effectLst>
                <a:outerShdw blurRad="38100" dist="38100" dir="2700000" algn="tl">
                  <a:srgbClr val="C0C0C0"/>
                </a:outerShdw>
              </a:effectLst>
            </a:endParaRP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wipe(left)">
                                      <p:cBhvr>
                                        <p:cTn id="7" dur="500"/>
                                        <p:tgtEl>
                                          <p:spTgt spid="153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wipe(left)">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wipe(lef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Effect transition="in" filter="wipe(left)">
                                      <p:cBhvr>
                                        <p:cTn id="22"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D135DBA-F560-4E67-9AF1-7CD48EBE442F}"/>
              </a:ext>
            </a:extLst>
          </p:cNvPr>
          <p:cNvSpPr>
            <a:spLocks noGrp="1" noChangeArrowheads="1"/>
          </p:cNvSpPr>
          <p:nvPr>
            <p:ph type="title"/>
          </p:nvPr>
        </p:nvSpPr>
        <p:spPr>
          <a:xfrm>
            <a:off x="457200" y="685800"/>
            <a:ext cx="8229600" cy="1143000"/>
          </a:xfrm>
        </p:spPr>
        <p:txBody>
          <a:bodyPr/>
          <a:lstStyle/>
          <a:p>
            <a:r>
              <a:rPr lang="en-US" altLang="en-US" sz="7200" b="1">
                <a:solidFill>
                  <a:srgbClr val="0000CC"/>
                </a:solidFill>
              </a:rPr>
              <a:t>Meiosis</a:t>
            </a:r>
          </a:p>
        </p:txBody>
      </p:sp>
      <p:sp>
        <p:nvSpPr>
          <p:cNvPr id="16387" name="Rectangle 3">
            <a:extLst>
              <a:ext uri="{FF2B5EF4-FFF2-40B4-BE49-F238E27FC236}">
                <a16:creationId xmlns:a16="http://schemas.microsoft.com/office/drawing/2014/main" id="{6CA345EA-631A-4041-A3CC-6371F141BC10}"/>
              </a:ext>
            </a:extLst>
          </p:cNvPr>
          <p:cNvSpPr>
            <a:spLocks noGrp="1" noChangeArrowheads="1"/>
          </p:cNvSpPr>
          <p:nvPr>
            <p:ph type="body" idx="1"/>
          </p:nvPr>
        </p:nvSpPr>
        <p:spPr>
          <a:xfrm>
            <a:off x="228600" y="2362200"/>
            <a:ext cx="8686800" cy="3763963"/>
          </a:xfrm>
        </p:spPr>
        <p:txBody>
          <a:bodyPr/>
          <a:lstStyle/>
          <a:p>
            <a:pPr algn="ctr">
              <a:buFontTx/>
              <a:buNone/>
            </a:pPr>
            <a:r>
              <a:rPr lang="en-US" altLang="en-US" b="1">
                <a:solidFill>
                  <a:srgbClr val="9234DB"/>
                </a:solidFill>
                <a:effectLst>
                  <a:outerShdw blurRad="38100" dist="38100" dir="2700000" algn="tl">
                    <a:srgbClr val="C0C0C0"/>
                  </a:outerShdw>
                </a:effectLst>
              </a:rPr>
              <a:t>Meiosis is Two cell divisions</a:t>
            </a:r>
            <a:r>
              <a:rPr lang="en-US" altLang="en-US"/>
              <a:t> </a:t>
            </a:r>
          </a:p>
          <a:p>
            <a:pPr algn="ctr">
              <a:buFontTx/>
              <a:buNone/>
            </a:pPr>
            <a:r>
              <a:rPr lang="en-US" altLang="en-US" sz="2000" b="1"/>
              <a:t>(called </a:t>
            </a:r>
            <a:r>
              <a:rPr lang="en-US" altLang="en-US" sz="2000" b="1">
                <a:effectLst>
                  <a:outerShdw blurRad="38100" dist="38100" dir="2700000" algn="tl">
                    <a:srgbClr val="C0C0C0"/>
                  </a:outerShdw>
                </a:effectLst>
              </a:rPr>
              <a:t>meiosis I</a:t>
            </a:r>
            <a:r>
              <a:rPr lang="en-US" altLang="en-US" sz="2000" b="1">
                <a:solidFill>
                  <a:schemeClr val="accent1"/>
                </a:solidFill>
                <a:effectLst>
                  <a:outerShdw blurRad="38100" dist="38100" dir="2700000" algn="tl">
                    <a:srgbClr val="C0C0C0"/>
                  </a:outerShdw>
                </a:effectLst>
              </a:rPr>
              <a:t> </a:t>
            </a:r>
            <a:r>
              <a:rPr lang="en-US" altLang="en-US" sz="2000" b="1"/>
              <a:t>and </a:t>
            </a:r>
            <a:r>
              <a:rPr lang="en-US" altLang="en-US" sz="2000" b="1">
                <a:effectLst>
                  <a:outerShdw blurRad="38100" dist="38100" dir="2700000" algn="tl">
                    <a:srgbClr val="C0C0C0"/>
                  </a:outerShdw>
                </a:effectLst>
              </a:rPr>
              <a:t>meiosis II</a:t>
            </a:r>
            <a:r>
              <a:rPr lang="en-US" altLang="en-US" sz="2000" b="1"/>
              <a:t>)</a:t>
            </a:r>
            <a:endParaRPr lang="en-US" altLang="en-US" sz="4000"/>
          </a:p>
          <a:p>
            <a:pPr algn="ctr">
              <a:buFontTx/>
              <a:buNone/>
            </a:pPr>
            <a:r>
              <a:rPr lang="en-US" altLang="en-US" b="1">
                <a:solidFill>
                  <a:srgbClr val="9234DB"/>
                </a:solidFill>
                <a:effectLst>
                  <a:outerShdw blurRad="38100" dist="38100" dir="2700000" algn="tl">
                    <a:srgbClr val="C0C0C0"/>
                  </a:outerShdw>
                </a:effectLst>
              </a:rPr>
              <a:t>with only one duplication of chromosomes.</a:t>
            </a:r>
            <a:r>
              <a:rPr lang="en-US" altLang="en-US"/>
              <a:t> </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F571693-0403-49E9-813F-CA67384A278A}"/>
              </a:ext>
            </a:extLst>
          </p:cNvPr>
          <p:cNvSpPr>
            <a:spLocks noGrp="1" noChangeArrowheads="1"/>
          </p:cNvSpPr>
          <p:nvPr>
            <p:ph type="title"/>
          </p:nvPr>
        </p:nvSpPr>
        <p:spPr/>
        <p:txBody>
          <a:bodyPr/>
          <a:lstStyle/>
          <a:p>
            <a:endParaRPr lang="en-US" altLang="en-US"/>
          </a:p>
        </p:txBody>
      </p:sp>
      <p:sp>
        <p:nvSpPr>
          <p:cNvPr id="17411" name="Rectangle 3">
            <a:extLst>
              <a:ext uri="{FF2B5EF4-FFF2-40B4-BE49-F238E27FC236}">
                <a16:creationId xmlns:a16="http://schemas.microsoft.com/office/drawing/2014/main" id="{AE8B1728-3726-4B6E-B086-95A6034E3CFA}"/>
              </a:ext>
            </a:extLst>
          </p:cNvPr>
          <p:cNvSpPr>
            <a:spLocks noGrp="1" noChangeArrowheads="1"/>
          </p:cNvSpPr>
          <p:nvPr>
            <p:ph type="body" idx="1"/>
          </p:nvPr>
        </p:nvSpPr>
        <p:spPr>
          <a:xfrm>
            <a:off x="0" y="1600200"/>
            <a:ext cx="9144000" cy="4525963"/>
          </a:xfrm>
        </p:spPr>
        <p:txBody>
          <a:bodyPr/>
          <a:lstStyle/>
          <a:p>
            <a:pPr algn="ctr">
              <a:buFontTx/>
              <a:buNone/>
            </a:pPr>
            <a:r>
              <a:rPr lang="en-US" altLang="en-US" sz="3600" b="1">
                <a:effectLst>
                  <a:outerShdw blurRad="38100" dist="38100" dir="2700000" algn="tl">
                    <a:srgbClr val="C0C0C0"/>
                  </a:outerShdw>
                </a:effectLst>
              </a:rPr>
              <a:t> Meiosis in males is called </a:t>
            </a:r>
            <a:r>
              <a:rPr lang="en-US" altLang="en-US" sz="3600" b="1">
                <a:solidFill>
                  <a:srgbClr val="FF3300"/>
                </a:solidFill>
                <a:effectLst>
                  <a:outerShdw blurRad="38100" dist="38100" dir="2700000" algn="tl">
                    <a:srgbClr val="C0C0C0"/>
                  </a:outerShdw>
                </a:effectLst>
              </a:rPr>
              <a:t>spermatogenesis</a:t>
            </a:r>
            <a:r>
              <a:rPr lang="en-US" altLang="en-US" sz="3600" b="1">
                <a:effectLst>
                  <a:outerShdw blurRad="38100" dist="38100" dir="2700000" algn="tl">
                    <a:srgbClr val="C0C0C0"/>
                  </a:outerShdw>
                </a:effectLst>
              </a:rPr>
              <a:t> and produces sperm.</a:t>
            </a:r>
          </a:p>
          <a:p>
            <a:pPr algn="ctr">
              <a:buFontTx/>
              <a:buNone/>
            </a:pPr>
            <a:endParaRPr lang="en-US" altLang="en-US" sz="4000" b="1">
              <a:effectLst>
                <a:outerShdw blurRad="38100" dist="38100" dir="2700000" algn="tl">
                  <a:srgbClr val="C0C0C0"/>
                </a:outerShdw>
              </a:effectLst>
            </a:endParaRPr>
          </a:p>
          <a:p>
            <a:pPr algn="ctr">
              <a:spcBef>
                <a:spcPct val="0"/>
              </a:spcBef>
              <a:buFontTx/>
              <a:buNone/>
            </a:pPr>
            <a:r>
              <a:rPr lang="en-US" altLang="en-US" sz="3600" b="1">
                <a:effectLst>
                  <a:outerShdw blurRad="38100" dist="38100" dir="2700000" algn="tl">
                    <a:srgbClr val="C0C0C0"/>
                  </a:outerShdw>
                </a:effectLst>
              </a:rPr>
              <a:t>    Meiosis in females is called </a:t>
            </a:r>
            <a:r>
              <a:rPr lang="en-US" altLang="en-US" sz="3600" b="1">
                <a:solidFill>
                  <a:srgbClr val="0000CC"/>
                </a:solidFill>
                <a:effectLst>
                  <a:outerShdw blurRad="38100" dist="38100" dir="2700000" algn="tl">
                    <a:srgbClr val="C0C0C0"/>
                  </a:outerShdw>
                </a:effectLst>
              </a:rPr>
              <a:t>oogenesis</a:t>
            </a:r>
            <a:r>
              <a:rPr lang="en-US" altLang="en-US" sz="3600" b="1">
                <a:effectLst>
                  <a:outerShdw blurRad="38100" dist="38100" dir="2700000" algn="tl">
                    <a:srgbClr val="C0C0C0"/>
                  </a:outerShdw>
                </a:effectLst>
              </a:rPr>
              <a:t> and produces ova.</a:t>
            </a:r>
          </a:p>
          <a:p>
            <a:endParaRPr lang="en-US" altLang="en-US"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43235AF-C8BC-4F40-AB32-AA8492FD288C}"/>
              </a:ext>
            </a:extLst>
          </p:cNvPr>
          <p:cNvSpPr>
            <a:spLocks noGrp="1" noChangeArrowheads="1"/>
          </p:cNvSpPr>
          <p:nvPr>
            <p:ph type="title"/>
          </p:nvPr>
        </p:nvSpPr>
        <p:spPr>
          <a:xfrm>
            <a:off x="685800" y="228600"/>
            <a:ext cx="4953000" cy="91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l"/>
            <a:r>
              <a:rPr lang="en-US" altLang="en-US" sz="4000" b="1">
                <a:solidFill>
                  <a:schemeClr val="tx1"/>
                </a:solidFill>
                <a:effectLst>
                  <a:outerShdw blurRad="38100" dist="38100" dir="2700000" algn="tl">
                    <a:srgbClr val="C0C0C0"/>
                  </a:outerShdw>
                </a:effectLst>
              </a:rPr>
              <a:t>Spermatogenesis</a:t>
            </a:r>
          </a:p>
        </p:txBody>
      </p:sp>
      <p:grpSp>
        <p:nvGrpSpPr>
          <p:cNvPr id="18435" name="Group 3">
            <a:extLst>
              <a:ext uri="{FF2B5EF4-FFF2-40B4-BE49-F238E27FC236}">
                <a16:creationId xmlns:a16="http://schemas.microsoft.com/office/drawing/2014/main" id="{C12718DE-510B-4F32-B4D9-4A160B19A62C}"/>
              </a:ext>
            </a:extLst>
          </p:cNvPr>
          <p:cNvGrpSpPr>
            <a:grpSpLocks/>
          </p:cNvGrpSpPr>
          <p:nvPr/>
        </p:nvGrpSpPr>
        <p:grpSpPr bwMode="auto">
          <a:xfrm>
            <a:off x="671513" y="1433513"/>
            <a:ext cx="1819275" cy="3425825"/>
            <a:chOff x="423" y="903"/>
            <a:chExt cx="1146" cy="2158"/>
          </a:xfrm>
        </p:grpSpPr>
        <p:sp>
          <p:nvSpPr>
            <p:cNvPr id="18436" name="Oval 4">
              <a:extLst>
                <a:ext uri="{FF2B5EF4-FFF2-40B4-BE49-F238E27FC236}">
                  <a16:creationId xmlns:a16="http://schemas.microsoft.com/office/drawing/2014/main" id="{05E10371-8DDE-453E-85B5-6A2EF4D7F506}"/>
                </a:ext>
              </a:extLst>
            </p:cNvPr>
            <p:cNvSpPr>
              <a:spLocks noChangeArrowheads="1"/>
            </p:cNvSpPr>
            <p:nvPr/>
          </p:nvSpPr>
          <p:spPr bwMode="auto">
            <a:xfrm>
              <a:off x="440" y="1592"/>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7" name="Rectangle 5">
              <a:extLst>
                <a:ext uri="{FF2B5EF4-FFF2-40B4-BE49-F238E27FC236}">
                  <a16:creationId xmlns:a16="http://schemas.microsoft.com/office/drawing/2014/main" id="{38C44723-BA0E-45EB-B450-31B6C1E14E2F}"/>
                </a:ext>
              </a:extLst>
            </p:cNvPr>
            <p:cNvSpPr>
              <a:spLocks noChangeArrowheads="1"/>
            </p:cNvSpPr>
            <p:nvPr/>
          </p:nvSpPr>
          <p:spPr bwMode="auto">
            <a:xfrm>
              <a:off x="519" y="1930"/>
              <a:ext cx="757"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2n=46</a:t>
              </a:r>
            </a:p>
          </p:txBody>
        </p:sp>
        <p:sp>
          <p:nvSpPr>
            <p:cNvPr id="18438" name="Rectangle 6">
              <a:extLst>
                <a:ext uri="{FF2B5EF4-FFF2-40B4-BE49-F238E27FC236}">
                  <a16:creationId xmlns:a16="http://schemas.microsoft.com/office/drawing/2014/main" id="{28FFBF9A-3DA3-4BE6-B01F-752B520F90EE}"/>
                </a:ext>
              </a:extLst>
            </p:cNvPr>
            <p:cNvSpPr>
              <a:spLocks noChangeArrowheads="1"/>
            </p:cNvSpPr>
            <p:nvPr/>
          </p:nvSpPr>
          <p:spPr bwMode="auto">
            <a:xfrm>
              <a:off x="519" y="903"/>
              <a:ext cx="808"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human</a:t>
              </a:r>
            </a:p>
            <a:p>
              <a:pPr eaLnBrk="0" hangingPunct="0"/>
              <a:r>
                <a:rPr lang="en-US" altLang="en-US" sz="2400" b="1"/>
                <a:t>sex cell</a:t>
              </a:r>
            </a:p>
          </p:txBody>
        </p:sp>
        <p:sp>
          <p:nvSpPr>
            <p:cNvPr id="18439" name="Rectangle 7">
              <a:extLst>
                <a:ext uri="{FF2B5EF4-FFF2-40B4-BE49-F238E27FC236}">
                  <a16:creationId xmlns:a16="http://schemas.microsoft.com/office/drawing/2014/main" id="{351D0626-51AF-405D-80D2-B58D3908B2B5}"/>
                </a:ext>
              </a:extLst>
            </p:cNvPr>
            <p:cNvSpPr>
              <a:spLocks noChangeArrowheads="1"/>
            </p:cNvSpPr>
            <p:nvPr/>
          </p:nvSpPr>
          <p:spPr bwMode="auto">
            <a:xfrm>
              <a:off x="423" y="2775"/>
              <a:ext cx="114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diploid (2n)</a:t>
              </a:r>
            </a:p>
          </p:txBody>
        </p:sp>
      </p:grpSp>
      <p:grpSp>
        <p:nvGrpSpPr>
          <p:cNvPr id="18440" name="Group 8">
            <a:extLst>
              <a:ext uri="{FF2B5EF4-FFF2-40B4-BE49-F238E27FC236}">
                <a16:creationId xmlns:a16="http://schemas.microsoft.com/office/drawing/2014/main" id="{7BBB63A1-5659-4771-B399-99511C377F4A}"/>
              </a:ext>
            </a:extLst>
          </p:cNvPr>
          <p:cNvGrpSpPr>
            <a:grpSpLocks/>
          </p:cNvGrpSpPr>
          <p:nvPr/>
        </p:nvGrpSpPr>
        <p:grpSpPr bwMode="auto">
          <a:xfrm>
            <a:off x="1966913" y="1536700"/>
            <a:ext cx="2820987" cy="4922838"/>
            <a:chOff x="1239" y="968"/>
            <a:chExt cx="1777" cy="3101"/>
          </a:xfrm>
        </p:grpSpPr>
        <p:sp>
          <p:nvSpPr>
            <p:cNvPr id="18441" name="Oval 9">
              <a:extLst>
                <a:ext uri="{FF2B5EF4-FFF2-40B4-BE49-F238E27FC236}">
                  <a16:creationId xmlns:a16="http://schemas.microsoft.com/office/drawing/2014/main" id="{30A5BDAD-89B3-4E8E-845B-9BEC0F52B380}"/>
                </a:ext>
              </a:extLst>
            </p:cNvPr>
            <p:cNvSpPr>
              <a:spLocks noChangeArrowheads="1"/>
            </p:cNvSpPr>
            <p:nvPr/>
          </p:nvSpPr>
          <p:spPr bwMode="auto">
            <a:xfrm>
              <a:off x="2024" y="2312"/>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Oval 10">
              <a:extLst>
                <a:ext uri="{FF2B5EF4-FFF2-40B4-BE49-F238E27FC236}">
                  <a16:creationId xmlns:a16="http://schemas.microsoft.com/office/drawing/2014/main" id="{4D9E1966-AA3B-49C8-B2F9-AAB2C54947B3}"/>
                </a:ext>
              </a:extLst>
            </p:cNvPr>
            <p:cNvSpPr>
              <a:spLocks noChangeArrowheads="1"/>
            </p:cNvSpPr>
            <p:nvPr/>
          </p:nvSpPr>
          <p:spPr bwMode="auto">
            <a:xfrm>
              <a:off x="1976" y="968"/>
              <a:ext cx="992" cy="1040"/>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Line 11">
              <a:extLst>
                <a:ext uri="{FF2B5EF4-FFF2-40B4-BE49-F238E27FC236}">
                  <a16:creationId xmlns:a16="http://schemas.microsoft.com/office/drawing/2014/main" id="{D32D0026-5BEB-4590-A43D-1560AB4C43DB}"/>
                </a:ext>
              </a:extLst>
            </p:cNvPr>
            <p:cNvSpPr>
              <a:spLocks noChangeShapeType="1"/>
            </p:cNvSpPr>
            <p:nvPr/>
          </p:nvSpPr>
          <p:spPr bwMode="auto">
            <a:xfrm flipV="1">
              <a:off x="1592" y="1768"/>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Line 12">
              <a:extLst>
                <a:ext uri="{FF2B5EF4-FFF2-40B4-BE49-F238E27FC236}">
                  <a16:creationId xmlns:a16="http://schemas.microsoft.com/office/drawing/2014/main" id="{B3CFB354-460D-4A50-9E3F-766249399144}"/>
                </a:ext>
              </a:extLst>
            </p:cNvPr>
            <p:cNvSpPr>
              <a:spLocks noChangeShapeType="1"/>
            </p:cNvSpPr>
            <p:nvPr/>
          </p:nvSpPr>
          <p:spPr bwMode="auto">
            <a:xfrm>
              <a:off x="1544" y="2456"/>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Rectangle 13">
              <a:extLst>
                <a:ext uri="{FF2B5EF4-FFF2-40B4-BE49-F238E27FC236}">
                  <a16:creationId xmlns:a16="http://schemas.microsoft.com/office/drawing/2014/main" id="{F999EA09-4238-4368-A6FA-972E604CEA0F}"/>
                </a:ext>
              </a:extLst>
            </p:cNvPr>
            <p:cNvSpPr>
              <a:spLocks noChangeArrowheads="1"/>
            </p:cNvSpPr>
            <p:nvPr/>
          </p:nvSpPr>
          <p:spPr bwMode="auto">
            <a:xfrm>
              <a:off x="2151" y="133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46" name="Rectangle 14">
              <a:extLst>
                <a:ext uri="{FF2B5EF4-FFF2-40B4-BE49-F238E27FC236}">
                  <a16:creationId xmlns:a16="http://schemas.microsoft.com/office/drawing/2014/main" id="{2DC35882-657F-4591-9DB2-A5AB31250507}"/>
                </a:ext>
              </a:extLst>
            </p:cNvPr>
            <p:cNvSpPr>
              <a:spLocks noChangeArrowheads="1"/>
            </p:cNvSpPr>
            <p:nvPr/>
          </p:nvSpPr>
          <p:spPr bwMode="auto">
            <a:xfrm>
              <a:off x="2199" y="267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47" name="Rectangle 15">
              <a:extLst>
                <a:ext uri="{FF2B5EF4-FFF2-40B4-BE49-F238E27FC236}">
                  <a16:creationId xmlns:a16="http://schemas.microsoft.com/office/drawing/2014/main" id="{725C9AC8-4296-4991-9F5A-EFE277CD9BF0}"/>
                </a:ext>
              </a:extLst>
            </p:cNvPr>
            <p:cNvSpPr>
              <a:spLocks noChangeArrowheads="1"/>
            </p:cNvSpPr>
            <p:nvPr/>
          </p:nvSpPr>
          <p:spPr bwMode="auto">
            <a:xfrm>
              <a:off x="1239" y="3783"/>
              <a:ext cx="9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meiosis I</a:t>
              </a:r>
            </a:p>
          </p:txBody>
        </p:sp>
      </p:grpSp>
      <p:grpSp>
        <p:nvGrpSpPr>
          <p:cNvPr id="18448" name="Group 16">
            <a:extLst>
              <a:ext uri="{FF2B5EF4-FFF2-40B4-BE49-F238E27FC236}">
                <a16:creationId xmlns:a16="http://schemas.microsoft.com/office/drawing/2014/main" id="{42D4B2B1-F006-430A-84A7-FB44F4C70A55}"/>
              </a:ext>
            </a:extLst>
          </p:cNvPr>
          <p:cNvGrpSpPr>
            <a:grpSpLocks/>
          </p:cNvGrpSpPr>
          <p:nvPr/>
        </p:nvGrpSpPr>
        <p:grpSpPr bwMode="auto">
          <a:xfrm>
            <a:off x="4481513" y="698500"/>
            <a:ext cx="4630737" cy="5761038"/>
            <a:chOff x="2823" y="440"/>
            <a:chExt cx="2917" cy="3629"/>
          </a:xfrm>
        </p:grpSpPr>
        <p:sp>
          <p:nvSpPr>
            <p:cNvPr id="18449" name="Line 17">
              <a:extLst>
                <a:ext uri="{FF2B5EF4-FFF2-40B4-BE49-F238E27FC236}">
                  <a16:creationId xmlns:a16="http://schemas.microsoft.com/office/drawing/2014/main" id="{D801F5FA-14E9-4D7B-B7DF-AF6B9BF9C24A}"/>
                </a:ext>
              </a:extLst>
            </p:cNvPr>
            <p:cNvSpPr>
              <a:spLocks noChangeShapeType="1"/>
            </p:cNvSpPr>
            <p:nvPr/>
          </p:nvSpPr>
          <p:spPr bwMode="auto">
            <a:xfrm flipV="1">
              <a:off x="3224" y="1096"/>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Line 18">
              <a:extLst>
                <a:ext uri="{FF2B5EF4-FFF2-40B4-BE49-F238E27FC236}">
                  <a16:creationId xmlns:a16="http://schemas.microsoft.com/office/drawing/2014/main" id="{FF1C40D0-48C2-4FF0-AA4F-5EC33E5EE507}"/>
                </a:ext>
              </a:extLst>
            </p:cNvPr>
            <p:cNvSpPr>
              <a:spLocks noChangeShapeType="1"/>
            </p:cNvSpPr>
            <p:nvPr/>
          </p:nvSpPr>
          <p:spPr bwMode="auto">
            <a:xfrm>
              <a:off x="3224" y="1592"/>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Line 19">
              <a:extLst>
                <a:ext uri="{FF2B5EF4-FFF2-40B4-BE49-F238E27FC236}">
                  <a16:creationId xmlns:a16="http://schemas.microsoft.com/office/drawing/2014/main" id="{9E6574C4-923C-4B81-8ADA-105A4759A246}"/>
                </a:ext>
              </a:extLst>
            </p:cNvPr>
            <p:cNvSpPr>
              <a:spLocks noChangeShapeType="1"/>
            </p:cNvSpPr>
            <p:nvPr/>
          </p:nvSpPr>
          <p:spPr bwMode="auto">
            <a:xfrm flipV="1">
              <a:off x="3224" y="2584"/>
              <a:ext cx="224" cy="6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Line 20">
              <a:extLst>
                <a:ext uri="{FF2B5EF4-FFF2-40B4-BE49-F238E27FC236}">
                  <a16:creationId xmlns:a16="http://schemas.microsoft.com/office/drawing/2014/main" id="{69640169-EC49-4BE3-8C44-79BD1B2DF70D}"/>
                </a:ext>
              </a:extLst>
            </p:cNvPr>
            <p:cNvSpPr>
              <a:spLocks noChangeShapeType="1"/>
            </p:cNvSpPr>
            <p:nvPr/>
          </p:nvSpPr>
          <p:spPr bwMode="auto">
            <a:xfrm>
              <a:off x="3224" y="3128"/>
              <a:ext cx="224" cy="3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Oval 21">
              <a:extLst>
                <a:ext uri="{FF2B5EF4-FFF2-40B4-BE49-F238E27FC236}">
                  <a16:creationId xmlns:a16="http://schemas.microsoft.com/office/drawing/2014/main" id="{9EB8AE79-5A48-48EF-87E0-73AE55C1FD62}"/>
                </a:ext>
              </a:extLst>
            </p:cNvPr>
            <p:cNvSpPr>
              <a:spLocks noChangeArrowheads="1"/>
            </p:cNvSpPr>
            <p:nvPr/>
          </p:nvSpPr>
          <p:spPr bwMode="auto">
            <a:xfrm>
              <a:off x="3800" y="440"/>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4" name="Rectangle 22">
              <a:extLst>
                <a:ext uri="{FF2B5EF4-FFF2-40B4-BE49-F238E27FC236}">
                  <a16:creationId xmlns:a16="http://schemas.microsoft.com/office/drawing/2014/main" id="{A8CF6843-45A7-4D66-AB5C-C9619E64EB0D}"/>
                </a:ext>
              </a:extLst>
            </p:cNvPr>
            <p:cNvSpPr>
              <a:spLocks noChangeArrowheads="1"/>
            </p:cNvSpPr>
            <p:nvPr/>
          </p:nvSpPr>
          <p:spPr bwMode="auto">
            <a:xfrm>
              <a:off x="3831" y="61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5" name="Oval 23">
              <a:extLst>
                <a:ext uri="{FF2B5EF4-FFF2-40B4-BE49-F238E27FC236}">
                  <a16:creationId xmlns:a16="http://schemas.microsoft.com/office/drawing/2014/main" id="{1FBAB317-E050-45AA-8CB8-B1BF3446F390}"/>
                </a:ext>
              </a:extLst>
            </p:cNvPr>
            <p:cNvSpPr>
              <a:spLocks noChangeArrowheads="1"/>
            </p:cNvSpPr>
            <p:nvPr/>
          </p:nvSpPr>
          <p:spPr bwMode="auto">
            <a:xfrm>
              <a:off x="3800" y="1304"/>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6" name="Rectangle 24">
              <a:extLst>
                <a:ext uri="{FF2B5EF4-FFF2-40B4-BE49-F238E27FC236}">
                  <a16:creationId xmlns:a16="http://schemas.microsoft.com/office/drawing/2014/main" id="{679A957F-59E6-45EB-BC68-9151AC50F622}"/>
                </a:ext>
              </a:extLst>
            </p:cNvPr>
            <p:cNvSpPr>
              <a:spLocks noChangeArrowheads="1"/>
            </p:cNvSpPr>
            <p:nvPr/>
          </p:nvSpPr>
          <p:spPr bwMode="auto">
            <a:xfrm>
              <a:off x="3831" y="147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7" name="Oval 25">
              <a:extLst>
                <a:ext uri="{FF2B5EF4-FFF2-40B4-BE49-F238E27FC236}">
                  <a16:creationId xmlns:a16="http://schemas.microsoft.com/office/drawing/2014/main" id="{3BCCFAEC-E586-4B7A-8C25-F01A3D7D8E2F}"/>
                </a:ext>
              </a:extLst>
            </p:cNvPr>
            <p:cNvSpPr>
              <a:spLocks noChangeArrowheads="1"/>
            </p:cNvSpPr>
            <p:nvPr/>
          </p:nvSpPr>
          <p:spPr bwMode="auto">
            <a:xfrm>
              <a:off x="3752" y="2216"/>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8" name="Rectangle 26">
              <a:extLst>
                <a:ext uri="{FF2B5EF4-FFF2-40B4-BE49-F238E27FC236}">
                  <a16:creationId xmlns:a16="http://schemas.microsoft.com/office/drawing/2014/main" id="{1741635B-0A1B-4103-B575-2606B153D0DC}"/>
                </a:ext>
              </a:extLst>
            </p:cNvPr>
            <p:cNvSpPr>
              <a:spLocks noChangeArrowheads="1"/>
            </p:cNvSpPr>
            <p:nvPr/>
          </p:nvSpPr>
          <p:spPr bwMode="auto">
            <a:xfrm>
              <a:off x="3783" y="2434"/>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59" name="Oval 27">
              <a:extLst>
                <a:ext uri="{FF2B5EF4-FFF2-40B4-BE49-F238E27FC236}">
                  <a16:creationId xmlns:a16="http://schemas.microsoft.com/office/drawing/2014/main" id="{16B378A6-528B-4043-8ABA-C9AA2751BB33}"/>
                </a:ext>
              </a:extLst>
            </p:cNvPr>
            <p:cNvSpPr>
              <a:spLocks noChangeArrowheads="1"/>
            </p:cNvSpPr>
            <p:nvPr/>
          </p:nvSpPr>
          <p:spPr bwMode="auto">
            <a:xfrm>
              <a:off x="3752" y="3080"/>
              <a:ext cx="656" cy="704"/>
            </a:xfrm>
            <a:prstGeom prst="ellipse">
              <a:avLst/>
            </a:prstGeom>
            <a:solidFill>
              <a:srgbClr val="E3BEFF"/>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60" name="Rectangle 28">
              <a:extLst>
                <a:ext uri="{FF2B5EF4-FFF2-40B4-BE49-F238E27FC236}">
                  <a16:creationId xmlns:a16="http://schemas.microsoft.com/office/drawing/2014/main" id="{BC75B6EA-6FBD-4EAD-92B2-54110F382A25}"/>
                </a:ext>
              </a:extLst>
            </p:cNvPr>
            <p:cNvSpPr>
              <a:spLocks noChangeArrowheads="1"/>
            </p:cNvSpPr>
            <p:nvPr/>
          </p:nvSpPr>
          <p:spPr bwMode="auto">
            <a:xfrm>
              <a:off x="3783" y="3250"/>
              <a:ext cx="632"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n=23</a:t>
              </a:r>
            </a:p>
          </p:txBody>
        </p:sp>
        <p:sp>
          <p:nvSpPr>
            <p:cNvPr id="18461" name="Freeform 29">
              <a:extLst>
                <a:ext uri="{FF2B5EF4-FFF2-40B4-BE49-F238E27FC236}">
                  <a16:creationId xmlns:a16="http://schemas.microsoft.com/office/drawing/2014/main" id="{4D9D0652-A7AE-4C61-AB61-0996F7F825F7}"/>
                </a:ext>
              </a:extLst>
            </p:cNvPr>
            <p:cNvSpPr>
              <a:spLocks/>
            </p:cNvSpPr>
            <p:nvPr/>
          </p:nvSpPr>
          <p:spPr bwMode="auto">
            <a:xfrm>
              <a:off x="4416" y="684"/>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2" name="Freeform 30">
              <a:extLst>
                <a:ext uri="{FF2B5EF4-FFF2-40B4-BE49-F238E27FC236}">
                  <a16:creationId xmlns:a16="http://schemas.microsoft.com/office/drawing/2014/main" id="{0594F781-3CBF-4015-8A45-CAC506A3C3B5}"/>
                </a:ext>
              </a:extLst>
            </p:cNvPr>
            <p:cNvSpPr>
              <a:spLocks/>
            </p:cNvSpPr>
            <p:nvPr/>
          </p:nvSpPr>
          <p:spPr bwMode="auto">
            <a:xfrm>
              <a:off x="4368" y="3324"/>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3" name="Freeform 31">
              <a:extLst>
                <a:ext uri="{FF2B5EF4-FFF2-40B4-BE49-F238E27FC236}">
                  <a16:creationId xmlns:a16="http://schemas.microsoft.com/office/drawing/2014/main" id="{F9EB800C-04F0-4FF7-9512-1D06746BABFD}"/>
                </a:ext>
              </a:extLst>
            </p:cNvPr>
            <p:cNvSpPr>
              <a:spLocks/>
            </p:cNvSpPr>
            <p:nvPr/>
          </p:nvSpPr>
          <p:spPr bwMode="auto">
            <a:xfrm>
              <a:off x="4368" y="2460"/>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4" name="Freeform 32">
              <a:extLst>
                <a:ext uri="{FF2B5EF4-FFF2-40B4-BE49-F238E27FC236}">
                  <a16:creationId xmlns:a16="http://schemas.microsoft.com/office/drawing/2014/main" id="{35DA3BB1-2A95-4D32-9FA8-E42FF8293F99}"/>
                </a:ext>
              </a:extLst>
            </p:cNvPr>
            <p:cNvSpPr>
              <a:spLocks/>
            </p:cNvSpPr>
            <p:nvPr/>
          </p:nvSpPr>
          <p:spPr bwMode="auto">
            <a:xfrm>
              <a:off x="4416" y="1548"/>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5" name="Freeform 33">
              <a:extLst>
                <a:ext uri="{FF2B5EF4-FFF2-40B4-BE49-F238E27FC236}">
                  <a16:creationId xmlns:a16="http://schemas.microsoft.com/office/drawing/2014/main" id="{10E075B2-87BE-4BB9-A2A2-481B86DAD9DD}"/>
                </a:ext>
              </a:extLst>
            </p:cNvPr>
            <p:cNvSpPr>
              <a:spLocks/>
            </p:cNvSpPr>
            <p:nvPr/>
          </p:nvSpPr>
          <p:spPr bwMode="auto">
            <a:xfrm>
              <a:off x="4656" y="3504"/>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6" name="Freeform 34">
              <a:extLst>
                <a:ext uri="{FF2B5EF4-FFF2-40B4-BE49-F238E27FC236}">
                  <a16:creationId xmlns:a16="http://schemas.microsoft.com/office/drawing/2014/main" id="{57E6A6A8-8FC5-4C69-B07F-A7C8A4C09591}"/>
                </a:ext>
              </a:extLst>
            </p:cNvPr>
            <p:cNvSpPr>
              <a:spLocks/>
            </p:cNvSpPr>
            <p:nvPr/>
          </p:nvSpPr>
          <p:spPr bwMode="auto">
            <a:xfrm>
              <a:off x="4656" y="2640"/>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7" name="Freeform 35">
              <a:extLst>
                <a:ext uri="{FF2B5EF4-FFF2-40B4-BE49-F238E27FC236}">
                  <a16:creationId xmlns:a16="http://schemas.microsoft.com/office/drawing/2014/main" id="{94DC64AB-9D3C-440D-B5EF-49F0D773077F}"/>
                </a:ext>
              </a:extLst>
            </p:cNvPr>
            <p:cNvSpPr>
              <a:spLocks/>
            </p:cNvSpPr>
            <p:nvPr/>
          </p:nvSpPr>
          <p:spPr bwMode="auto">
            <a:xfrm>
              <a:off x="4704" y="1728"/>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8" name="Freeform 36">
              <a:extLst>
                <a:ext uri="{FF2B5EF4-FFF2-40B4-BE49-F238E27FC236}">
                  <a16:creationId xmlns:a16="http://schemas.microsoft.com/office/drawing/2014/main" id="{0D2892C8-ECEA-40D8-9D69-DC0612F861E7}"/>
                </a:ext>
              </a:extLst>
            </p:cNvPr>
            <p:cNvSpPr>
              <a:spLocks/>
            </p:cNvSpPr>
            <p:nvPr/>
          </p:nvSpPr>
          <p:spPr bwMode="auto">
            <a:xfrm>
              <a:off x="4704" y="864"/>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9" name="Rectangle 37">
              <a:extLst>
                <a:ext uri="{FF2B5EF4-FFF2-40B4-BE49-F238E27FC236}">
                  <a16:creationId xmlns:a16="http://schemas.microsoft.com/office/drawing/2014/main" id="{0B37C216-36B1-496A-AF0A-2C4DB8BC1B84}"/>
                </a:ext>
              </a:extLst>
            </p:cNvPr>
            <p:cNvSpPr>
              <a:spLocks noChangeArrowheads="1"/>
            </p:cNvSpPr>
            <p:nvPr/>
          </p:nvSpPr>
          <p:spPr bwMode="auto">
            <a:xfrm>
              <a:off x="4743" y="1239"/>
              <a:ext cx="69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sperm</a:t>
              </a:r>
            </a:p>
          </p:txBody>
        </p:sp>
        <p:sp>
          <p:nvSpPr>
            <p:cNvPr id="18470" name="Rectangle 38">
              <a:extLst>
                <a:ext uri="{FF2B5EF4-FFF2-40B4-BE49-F238E27FC236}">
                  <a16:creationId xmlns:a16="http://schemas.microsoft.com/office/drawing/2014/main" id="{E91AAA2A-9ECD-40C1-B6CB-68C619753207}"/>
                </a:ext>
              </a:extLst>
            </p:cNvPr>
            <p:cNvSpPr>
              <a:spLocks noChangeArrowheads="1"/>
            </p:cNvSpPr>
            <p:nvPr/>
          </p:nvSpPr>
          <p:spPr bwMode="auto">
            <a:xfrm>
              <a:off x="4647" y="2199"/>
              <a:ext cx="1093"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haploid (n)</a:t>
              </a:r>
            </a:p>
          </p:txBody>
        </p:sp>
        <p:sp>
          <p:nvSpPr>
            <p:cNvPr id="18471" name="Rectangle 39">
              <a:extLst>
                <a:ext uri="{FF2B5EF4-FFF2-40B4-BE49-F238E27FC236}">
                  <a16:creationId xmlns:a16="http://schemas.microsoft.com/office/drawing/2014/main" id="{DF13506F-3F8C-4D53-87F9-94A3C4AEE691}"/>
                </a:ext>
              </a:extLst>
            </p:cNvPr>
            <p:cNvSpPr>
              <a:spLocks noChangeArrowheads="1"/>
            </p:cNvSpPr>
            <p:nvPr/>
          </p:nvSpPr>
          <p:spPr bwMode="auto">
            <a:xfrm>
              <a:off x="2823" y="3783"/>
              <a:ext cx="98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meiosis II</a:t>
              </a:r>
            </a:p>
          </p:txBody>
        </p:sp>
      </p:grpSp>
      <p:sp>
        <p:nvSpPr>
          <p:cNvPr id="18472" name="Text Box 40">
            <a:extLst>
              <a:ext uri="{FF2B5EF4-FFF2-40B4-BE49-F238E27FC236}">
                <a16:creationId xmlns:a16="http://schemas.microsoft.com/office/drawing/2014/main" id="{4C16C0C0-FD36-4C95-B6C2-9A0831A3DF46}"/>
              </a:ext>
            </a:extLst>
          </p:cNvPr>
          <p:cNvSpPr txBox="1">
            <a:spLocks noChangeArrowheads="1"/>
          </p:cNvSpPr>
          <p:nvPr/>
        </p:nvSpPr>
        <p:spPr bwMode="auto">
          <a:xfrm>
            <a:off x="381000" y="5105400"/>
            <a:ext cx="3048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rgbClr val="FF3300"/>
                </a:solidFill>
              </a:rPr>
              <a:t>4 sperm cells are produced from each primary spermatocyte.</a:t>
            </a:r>
          </a:p>
        </p:txBody>
      </p:sp>
      <p:sp>
        <p:nvSpPr>
          <p:cNvPr id="18473" name="Rectangle 41">
            <a:extLst>
              <a:ext uri="{FF2B5EF4-FFF2-40B4-BE49-F238E27FC236}">
                <a16:creationId xmlns:a16="http://schemas.microsoft.com/office/drawing/2014/main" id="{BFDFA6F4-94CD-44EE-9AD4-4CBAA9CF94DE}"/>
              </a:ext>
            </a:extLst>
          </p:cNvPr>
          <p:cNvSpPr>
            <a:spLocks noChangeArrowheads="1"/>
          </p:cNvSpPr>
          <p:nvPr/>
        </p:nvSpPr>
        <p:spPr bwMode="auto">
          <a:xfrm>
            <a:off x="533400" y="5105400"/>
            <a:ext cx="2743200" cy="990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4" name="Text Box 42">
            <a:extLst>
              <a:ext uri="{FF2B5EF4-FFF2-40B4-BE49-F238E27FC236}">
                <a16:creationId xmlns:a16="http://schemas.microsoft.com/office/drawing/2014/main" id="{6EEB35DE-3222-48FC-A76E-B42B0887BB30}"/>
              </a:ext>
            </a:extLst>
          </p:cNvPr>
          <p:cNvSpPr txBox="1">
            <a:spLocks noChangeArrowheads="1"/>
          </p:cNvSpPr>
          <p:nvPr/>
        </p:nvSpPr>
        <p:spPr bwMode="auto">
          <a:xfrm>
            <a:off x="457200" y="2214563"/>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Primary Spermatocyte</a:t>
            </a:r>
          </a:p>
        </p:txBody>
      </p:sp>
      <p:sp>
        <p:nvSpPr>
          <p:cNvPr id="18475" name="Text Box 43">
            <a:extLst>
              <a:ext uri="{FF2B5EF4-FFF2-40B4-BE49-F238E27FC236}">
                <a16:creationId xmlns:a16="http://schemas.microsoft.com/office/drawing/2014/main" id="{86E6DE12-3588-4B69-BCBA-4723DFEB6F2D}"/>
              </a:ext>
            </a:extLst>
          </p:cNvPr>
          <p:cNvSpPr txBox="1">
            <a:spLocks noChangeArrowheads="1"/>
          </p:cNvSpPr>
          <p:nvPr/>
        </p:nvSpPr>
        <p:spPr bwMode="auto">
          <a:xfrm>
            <a:off x="2790825" y="1214438"/>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Secondary Spermatocyte</a:t>
            </a:r>
          </a:p>
        </p:txBody>
      </p:sp>
      <p:sp>
        <p:nvSpPr>
          <p:cNvPr id="18476" name="Text Box 44">
            <a:extLst>
              <a:ext uri="{FF2B5EF4-FFF2-40B4-BE49-F238E27FC236}">
                <a16:creationId xmlns:a16="http://schemas.microsoft.com/office/drawing/2014/main" id="{2D9A6165-5E52-4886-BB4C-99A595252962}"/>
              </a:ext>
            </a:extLst>
          </p:cNvPr>
          <p:cNvSpPr txBox="1">
            <a:spLocks noChangeArrowheads="1"/>
          </p:cNvSpPr>
          <p:nvPr/>
        </p:nvSpPr>
        <p:spPr bwMode="auto">
          <a:xfrm>
            <a:off x="2747963" y="3395663"/>
            <a:ext cx="2819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solidFill>
                  <a:srgbClr val="0000CC"/>
                </a:solidFill>
              </a:rPr>
              <a:t>Secondary Spermatocyte</a:t>
            </a:r>
          </a:p>
        </p:txBody>
      </p:sp>
      <p:sp>
        <p:nvSpPr>
          <p:cNvPr id="18477" name="Rectangle 45">
            <a:extLst>
              <a:ext uri="{FF2B5EF4-FFF2-40B4-BE49-F238E27FC236}">
                <a16:creationId xmlns:a16="http://schemas.microsoft.com/office/drawing/2014/main" id="{68280290-E947-4471-B7A6-9575B577CEDC}"/>
              </a:ext>
            </a:extLst>
          </p:cNvPr>
          <p:cNvSpPr>
            <a:spLocks noChangeArrowheads="1"/>
          </p:cNvSpPr>
          <p:nvPr/>
        </p:nvSpPr>
        <p:spPr bwMode="auto">
          <a:xfrm>
            <a:off x="609600" y="1295400"/>
            <a:ext cx="1676400" cy="990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8" name="Rectangle 46">
            <a:extLst>
              <a:ext uri="{FF2B5EF4-FFF2-40B4-BE49-F238E27FC236}">
                <a16:creationId xmlns:a16="http://schemas.microsoft.com/office/drawing/2014/main" id="{04AD7021-8733-4FBC-8F6A-469E4C2ADF83}"/>
              </a:ext>
            </a:extLst>
          </p:cNvPr>
          <p:cNvSpPr>
            <a:spLocks noChangeArrowheads="1"/>
          </p:cNvSpPr>
          <p:nvPr/>
        </p:nvSpPr>
        <p:spPr bwMode="auto">
          <a:xfrm>
            <a:off x="609600" y="4267200"/>
            <a:ext cx="2133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79" name="Rectangle 47">
            <a:extLst>
              <a:ext uri="{FF2B5EF4-FFF2-40B4-BE49-F238E27FC236}">
                <a16:creationId xmlns:a16="http://schemas.microsoft.com/office/drawing/2014/main" id="{6A98777F-E985-4799-B5D1-E5291B0E1F71}"/>
              </a:ext>
            </a:extLst>
          </p:cNvPr>
          <p:cNvSpPr>
            <a:spLocks noChangeArrowheads="1"/>
          </p:cNvSpPr>
          <p:nvPr/>
        </p:nvSpPr>
        <p:spPr bwMode="auto">
          <a:xfrm>
            <a:off x="533400" y="4267200"/>
            <a:ext cx="2286000" cy="762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wipe(left)">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wipe(left)">
                                      <p:cBhvr>
                                        <p:cTn id="12" dur="500"/>
                                        <p:tgtEl>
                                          <p:spTgt spid="184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8440"/>
                                        </p:tgtEl>
                                        <p:attrNameLst>
                                          <p:attrName>style.visibility</p:attrName>
                                        </p:attrNameLst>
                                      </p:cBhvr>
                                      <p:to>
                                        <p:strVal val="visible"/>
                                      </p:to>
                                    </p:set>
                                    <p:animEffect transition="in" filter="wipe(left)">
                                      <p:cBhvr>
                                        <p:cTn id="17" dur="500"/>
                                        <p:tgtEl>
                                          <p:spTgt spid="1844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8448"/>
                                        </p:tgtEl>
                                        <p:attrNameLst>
                                          <p:attrName>style.visibility</p:attrName>
                                        </p:attrNameLst>
                                      </p:cBhvr>
                                      <p:to>
                                        <p:strVal val="visible"/>
                                      </p:to>
                                    </p:set>
                                    <p:animEffect transition="in" filter="wipe(left)">
                                      <p:cBhvr>
                                        <p:cTn id="22" dur="500"/>
                                        <p:tgtEl>
                                          <p:spTgt spid="18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2ABA2EA-031F-454C-AFD5-431A9141701C}"/>
              </a:ext>
            </a:extLst>
          </p:cNvPr>
          <p:cNvSpPr>
            <a:spLocks noGrp="1" noChangeArrowheads="1"/>
          </p:cNvSpPr>
          <p:nvPr>
            <p:ph type="title"/>
          </p:nvPr>
        </p:nvSpPr>
        <p:spPr>
          <a:xfrm>
            <a:off x="457200" y="274638"/>
            <a:ext cx="8229600" cy="792162"/>
          </a:xfrm>
        </p:spPr>
        <p:txBody>
          <a:bodyPr/>
          <a:lstStyle/>
          <a:p>
            <a:r>
              <a:rPr lang="en-US" altLang="en-US" b="1"/>
              <a:t>Oogenesis</a:t>
            </a:r>
          </a:p>
        </p:txBody>
      </p:sp>
      <p:pic>
        <p:nvPicPr>
          <p:cNvPr id="19459" name="Picture 3" descr="animal4">
            <a:extLst>
              <a:ext uri="{FF2B5EF4-FFF2-40B4-BE49-F238E27FC236}">
                <a16:creationId xmlns:a16="http://schemas.microsoft.com/office/drawing/2014/main" id="{9C1FFFD8-0469-494B-948C-E0A10B636E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371600"/>
            <a:ext cx="7848600" cy="4916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0" name="Text Box 4">
            <a:extLst>
              <a:ext uri="{FF2B5EF4-FFF2-40B4-BE49-F238E27FC236}">
                <a16:creationId xmlns:a16="http://schemas.microsoft.com/office/drawing/2014/main" id="{16405A54-6E81-4D2B-9D62-86398908CA72}"/>
              </a:ext>
            </a:extLst>
          </p:cNvPr>
          <p:cNvSpPr txBox="1">
            <a:spLocks noChangeArrowheads="1"/>
          </p:cNvSpPr>
          <p:nvPr/>
        </p:nvSpPr>
        <p:spPr bwMode="auto">
          <a:xfrm>
            <a:off x="3352800" y="5867400"/>
            <a:ext cx="5181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b="1">
                <a:solidFill>
                  <a:srgbClr val="FF3300"/>
                </a:solidFill>
              </a:rPr>
              <a:t>*** </a:t>
            </a:r>
            <a:r>
              <a:rPr lang="en-US" altLang="en-US" b="1">
                <a:solidFill>
                  <a:srgbClr val="FF3300"/>
                </a:solidFill>
              </a:rPr>
              <a:t>The polar bodies die… only one ovum (egg) is produced from each primary oocyte.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C6982EF-B699-47A0-9AF1-1CBFD96E3D2C}"/>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effectLst>
                  <a:outerShdw blurRad="38100" dist="38100" dir="2700000" algn="tl">
                    <a:srgbClr val="C0C0C0"/>
                  </a:outerShdw>
                </a:effectLst>
              </a:rPr>
              <a:t>Interphase I</a:t>
            </a:r>
          </a:p>
        </p:txBody>
      </p:sp>
      <p:sp>
        <p:nvSpPr>
          <p:cNvPr id="20483" name="Rectangle 3">
            <a:extLst>
              <a:ext uri="{FF2B5EF4-FFF2-40B4-BE49-F238E27FC236}">
                <a16:creationId xmlns:a16="http://schemas.microsoft.com/office/drawing/2014/main" id="{6E4D36D0-782D-4F7E-8B3B-C5878DE8CD80}"/>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Similar to </a:t>
            </a:r>
            <a:r>
              <a:rPr lang="en-US" altLang="en-US" sz="2800" b="1">
                <a:solidFill>
                  <a:srgbClr val="9234DB"/>
                </a:solidFill>
                <a:effectLst>
                  <a:outerShdw blurRad="38100" dist="38100" dir="2700000" algn="tl">
                    <a:srgbClr val="C0C0C0"/>
                  </a:outerShdw>
                </a:effectLst>
              </a:rPr>
              <a:t>mitosis</a:t>
            </a:r>
            <a:r>
              <a:rPr lang="en-US" altLang="en-US" sz="2800"/>
              <a:t> interphase.</a:t>
            </a:r>
          </a:p>
          <a:p>
            <a:pPr>
              <a:buFontTx/>
              <a:buNone/>
            </a:pPr>
            <a:endParaRPr lang="en-US" altLang="en-US" sz="1800"/>
          </a:p>
          <a:p>
            <a:r>
              <a:rPr lang="en-US" altLang="en-US" sz="2800" b="1">
                <a:solidFill>
                  <a:srgbClr val="FF3300"/>
                </a:solidFill>
                <a:effectLst>
                  <a:outerShdw blurRad="38100" dist="38100" dir="2700000" algn="tl">
                    <a:srgbClr val="C0C0C0"/>
                  </a:outerShdw>
                </a:effectLst>
              </a:rPr>
              <a:t>Chromosomes</a:t>
            </a:r>
            <a:r>
              <a:rPr lang="en-US" altLang="en-US" sz="2800"/>
              <a:t> replicate </a:t>
            </a:r>
            <a:r>
              <a:rPr lang="en-US" altLang="en-US" sz="2800" b="1">
                <a:solidFill>
                  <a:srgbClr val="0000CC"/>
                </a:solidFill>
                <a:effectLst>
                  <a:outerShdw blurRad="38100" dist="38100" dir="2700000" algn="tl">
                    <a:srgbClr val="C0C0C0"/>
                  </a:outerShdw>
                </a:effectLst>
              </a:rPr>
              <a:t>(S phase).</a:t>
            </a:r>
            <a:endParaRPr lang="en-US" altLang="en-US" sz="2800"/>
          </a:p>
          <a:p>
            <a:pPr>
              <a:buFontTx/>
              <a:buNone/>
            </a:pPr>
            <a:endParaRPr lang="en-US" altLang="en-US" sz="1800"/>
          </a:p>
          <a:p>
            <a:r>
              <a:rPr lang="en-US" altLang="en-US" sz="2800"/>
              <a:t>Each duplicated </a:t>
            </a:r>
            <a:r>
              <a:rPr lang="en-US" altLang="en-US" sz="2800" b="1">
                <a:solidFill>
                  <a:srgbClr val="FF3300"/>
                </a:solidFill>
                <a:effectLst>
                  <a:outerShdw blurRad="38100" dist="38100" dir="2700000" algn="tl">
                    <a:srgbClr val="C0C0C0"/>
                  </a:outerShdw>
                </a:effectLst>
              </a:rPr>
              <a:t>chromosome</a:t>
            </a:r>
            <a:r>
              <a:rPr lang="en-US" altLang="en-US" sz="2800"/>
              <a:t> consist of two identical sister </a:t>
            </a:r>
            <a:r>
              <a:rPr lang="en-US" altLang="en-US" sz="2800" b="1">
                <a:solidFill>
                  <a:srgbClr val="7B00E4"/>
                </a:solidFill>
                <a:effectLst>
                  <a:outerShdw blurRad="38100" dist="38100" dir="2700000" algn="tl">
                    <a:srgbClr val="C0C0C0"/>
                  </a:outerShdw>
                </a:effectLst>
              </a:rPr>
              <a:t>chromatids</a:t>
            </a:r>
            <a:r>
              <a:rPr lang="en-US" altLang="en-US" sz="2800"/>
              <a:t> attached at their </a:t>
            </a:r>
            <a:r>
              <a:rPr lang="en-US" altLang="en-US" sz="2800" b="1">
                <a:solidFill>
                  <a:srgbClr val="B50069"/>
                </a:solidFill>
                <a:effectLst>
                  <a:outerShdw blurRad="38100" dist="38100" dir="2700000" algn="tl">
                    <a:srgbClr val="C0C0C0"/>
                  </a:outerShdw>
                </a:effectLst>
              </a:rPr>
              <a:t>centromeres</a:t>
            </a:r>
            <a:r>
              <a:rPr lang="en-US" altLang="en-US" sz="2800"/>
              <a:t>.</a:t>
            </a:r>
          </a:p>
          <a:p>
            <a:pPr>
              <a:buFontTx/>
              <a:buNone/>
            </a:pPr>
            <a:endParaRPr lang="en-US" altLang="en-US" sz="1800"/>
          </a:p>
          <a:p>
            <a:r>
              <a:rPr lang="en-US" altLang="en-US" sz="2800" b="1">
                <a:solidFill>
                  <a:schemeClr val="accent2"/>
                </a:solidFill>
                <a:effectLst>
                  <a:outerShdw blurRad="38100" dist="38100" dir="2700000" algn="tl">
                    <a:srgbClr val="C0C0C0"/>
                  </a:outerShdw>
                </a:effectLst>
              </a:rPr>
              <a:t>Centriole</a:t>
            </a:r>
            <a:r>
              <a:rPr lang="en-US" altLang="en-US" sz="2800"/>
              <a:t> pairs also replicate.</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wipe(left)">
                                      <p:cBhvr>
                                        <p:cTn id="7" dur="500"/>
                                        <p:tgtEl>
                                          <p:spTgt spid="2048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wipe(left)">
                                      <p:cBhvr>
                                        <p:cTn id="12" dur="500"/>
                                        <p:tgtEl>
                                          <p:spTgt spid="2048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left)">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wipe(left)">
                                      <p:cBhvr>
                                        <p:cTn id="22" dur="500"/>
                                        <p:tgtEl>
                                          <p:spTgt spid="2048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483">
                                            <p:txEl>
                                              <p:pRg st="6" end="6"/>
                                            </p:txEl>
                                          </p:spTgt>
                                        </p:tgtEl>
                                        <p:attrNameLst>
                                          <p:attrName>style.visibility</p:attrName>
                                        </p:attrNameLst>
                                      </p:cBhvr>
                                      <p:to>
                                        <p:strVal val="visible"/>
                                      </p:to>
                                    </p:set>
                                    <p:animEffect transition="in" filter="wipe(left)">
                                      <p:cBhvr>
                                        <p:cTn id="27"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autoUpdateAnimBg="0"/>
      <p:bldP spid="2048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125B828-19AD-44F9-B954-391D49F97899}"/>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Interphase I</a:t>
            </a:r>
          </a:p>
        </p:txBody>
      </p:sp>
      <p:sp>
        <p:nvSpPr>
          <p:cNvPr id="21507" name="Rectangle 3">
            <a:extLst>
              <a:ext uri="{FF2B5EF4-FFF2-40B4-BE49-F238E27FC236}">
                <a16:creationId xmlns:a16="http://schemas.microsoft.com/office/drawing/2014/main" id="{7D98278F-5E1D-4465-9967-C0DD6F3A7287}"/>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3000" b="1">
                <a:solidFill>
                  <a:schemeClr val="bg2"/>
                </a:solidFill>
                <a:effectLst>
                  <a:outerShdw blurRad="38100" dist="38100" dir="2700000" algn="tl">
                    <a:srgbClr val="C0C0C0"/>
                  </a:outerShdw>
                </a:effectLst>
              </a:rPr>
              <a:t>Nucleus</a:t>
            </a:r>
            <a:r>
              <a:rPr lang="en-US" altLang="en-US" sz="3000"/>
              <a:t> and </a:t>
            </a:r>
            <a:r>
              <a:rPr lang="en-US" altLang="en-US" sz="3000" b="1">
                <a:effectLst>
                  <a:outerShdw blurRad="38100" dist="38100" dir="2700000" algn="tl">
                    <a:srgbClr val="C0C0C0"/>
                  </a:outerShdw>
                </a:effectLst>
              </a:rPr>
              <a:t>nucleolus</a:t>
            </a:r>
            <a:r>
              <a:rPr lang="en-US" altLang="en-US" sz="3000"/>
              <a:t> visible.</a:t>
            </a:r>
          </a:p>
          <a:p>
            <a:pPr>
              <a:buFontTx/>
              <a:buNone/>
            </a:pPr>
            <a:endParaRPr lang="en-US" altLang="en-US" sz="3000"/>
          </a:p>
        </p:txBody>
      </p:sp>
      <p:sp>
        <p:nvSpPr>
          <p:cNvPr id="21508" name="Rectangle 4">
            <a:extLst>
              <a:ext uri="{FF2B5EF4-FFF2-40B4-BE49-F238E27FC236}">
                <a16:creationId xmlns:a16="http://schemas.microsoft.com/office/drawing/2014/main" id="{A464ED1F-C9ED-4F6E-8CF8-864545CF6E63}"/>
              </a:ext>
            </a:extLst>
          </p:cNvPr>
          <p:cNvSpPr>
            <a:spLocks noChangeArrowheads="1"/>
          </p:cNvSpPr>
          <p:nvPr/>
        </p:nvSpPr>
        <p:spPr bwMode="auto">
          <a:xfrm>
            <a:off x="7148513" y="3033713"/>
            <a:ext cx="1995487"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altLang="en-US" sz="2400" b="1"/>
              <a:t>nuclear membrane</a:t>
            </a:r>
          </a:p>
        </p:txBody>
      </p:sp>
      <p:sp>
        <p:nvSpPr>
          <p:cNvPr id="21509" name="Rectangle 5">
            <a:extLst>
              <a:ext uri="{FF2B5EF4-FFF2-40B4-BE49-F238E27FC236}">
                <a16:creationId xmlns:a16="http://schemas.microsoft.com/office/drawing/2014/main" id="{4A3173C6-DA0D-464F-8825-1B7C3E455BBC}"/>
              </a:ext>
            </a:extLst>
          </p:cNvPr>
          <p:cNvSpPr>
            <a:spLocks noChangeArrowheads="1"/>
          </p:cNvSpPr>
          <p:nvPr/>
        </p:nvSpPr>
        <p:spPr bwMode="auto">
          <a:xfrm>
            <a:off x="7148513" y="5776913"/>
            <a:ext cx="160178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nucleolus</a:t>
            </a:r>
          </a:p>
        </p:txBody>
      </p:sp>
      <p:sp>
        <p:nvSpPr>
          <p:cNvPr id="21510" name="Rectangle 6">
            <a:extLst>
              <a:ext uri="{FF2B5EF4-FFF2-40B4-BE49-F238E27FC236}">
                <a16:creationId xmlns:a16="http://schemas.microsoft.com/office/drawing/2014/main" id="{276CEEE9-4CD9-4043-9B99-1E5B1FFBB370}"/>
              </a:ext>
            </a:extLst>
          </p:cNvPr>
          <p:cNvSpPr>
            <a:spLocks noChangeArrowheads="1"/>
          </p:cNvSpPr>
          <p:nvPr/>
        </p:nvSpPr>
        <p:spPr bwMode="auto">
          <a:xfrm>
            <a:off x="214313" y="4862513"/>
            <a:ext cx="2316162"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cell membrane</a:t>
            </a:r>
          </a:p>
        </p:txBody>
      </p:sp>
      <p:sp>
        <p:nvSpPr>
          <p:cNvPr id="21511" name="Rectangle 7">
            <a:extLst>
              <a:ext uri="{FF2B5EF4-FFF2-40B4-BE49-F238E27FC236}">
                <a16:creationId xmlns:a16="http://schemas.microsoft.com/office/drawing/2014/main" id="{6D03A2E4-459F-444C-BD46-8E1919615A96}"/>
              </a:ext>
            </a:extLst>
          </p:cNvPr>
          <p:cNvSpPr>
            <a:spLocks noChangeArrowheads="1"/>
          </p:cNvSpPr>
          <p:nvPr/>
        </p:nvSpPr>
        <p:spPr bwMode="auto">
          <a:xfrm>
            <a:off x="1890713" y="2881313"/>
            <a:ext cx="16541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chromatin</a:t>
            </a:r>
          </a:p>
        </p:txBody>
      </p:sp>
      <p:grpSp>
        <p:nvGrpSpPr>
          <p:cNvPr id="21512" name="Group 8">
            <a:extLst>
              <a:ext uri="{FF2B5EF4-FFF2-40B4-BE49-F238E27FC236}">
                <a16:creationId xmlns:a16="http://schemas.microsoft.com/office/drawing/2014/main" id="{5CB035AE-E1A1-4FE7-AA05-D7EFC37509A6}"/>
              </a:ext>
            </a:extLst>
          </p:cNvPr>
          <p:cNvGrpSpPr>
            <a:grpSpLocks/>
          </p:cNvGrpSpPr>
          <p:nvPr/>
        </p:nvGrpSpPr>
        <p:grpSpPr bwMode="auto">
          <a:xfrm>
            <a:off x="2603500" y="2755900"/>
            <a:ext cx="4699000" cy="3784600"/>
            <a:chOff x="1640" y="1736"/>
            <a:chExt cx="2960" cy="2384"/>
          </a:xfrm>
        </p:grpSpPr>
        <p:sp>
          <p:nvSpPr>
            <p:cNvPr id="21513" name="Oval 9">
              <a:extLst>
                <a:ext uri="{FF2B5EF4-FFF2-40B4-BE49-F238E27FC236}">
                  <a16:creationId xmlns:a16="http://schemas.microsoft.com/office/drawing/2014/main" id="{5E875E73-9D2A-4286-91FF-6CED71A1AFB5}"/>
                </a:ext>
              </a:extLst>
            </p:cNvPr>
            <p:cNvSpPr>
              <a:spLocks noChangeArrowheads="1"/>
            </p:cNvSpPr>
            <p:nvPr/>
          </p:nvSpPr>
          <p:spPr bwMode="auto">
            <a:xfrm>
              <a:off x="2120" y="1736"/>
              <a:ext cx="2480" cy="2384"/>
            </a:xfrm>
            <a:prstGeom prst="ellipse">
              <a:avLst/>
            </a:prstGeom>
            <a:solidFill>
              <a:schemeClr val="bg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4" name="Oval 10">
              <a:extLst>
                <a:ext uri="{FF2B5EF4-FFF2-40B4-BE49-F238E27FC236}">
                  <a16:creationId xmlns:a16="http://schemas.microsoft.com/office/drawing/2014/main" id="{5228F88C-33D4-4992-9069-40CB05488622}"/>
                </a:ext>
              </a:extLst>
            </p:cNvPr>
            <p:cNvSpPr>
              <a:spLocks noChangeArrowheads="1"/>
            </p:cNvSpPr>
            <p:nvPr/>
          </p:nvSpPr>
          <p:spPr bwMode="auto">
            <a:xfrm>
              <a:off x="2696" y="2360"/>
              <a:ext cx="896" cy="848"/>
            </a:xfrm>
            <a:prstGeom prst="ellipse">
              <a:avLst/>
            </a:prstGeom>
            <a:solidFill>
              <a:schemeClr val="bg2"/>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5" name="Oval 11">
              <a:extLst>
                <a:ext uri="{FF2B5EF4-FFF2-40B4-BE49-F238E27FC236}">
                  <a16:creationId xmlns:a16="http://schemas.microsoft.com/office/drawing/2014/main" id="{7491D837-3A78-452B-B94A-71E25213A003}"/>
                </a:ext>
              </a:extLst>
            </p:cNvPr>
            <p:cNvSpPr>
              <a:spLocks noChangeArrowheads="1"/>
            </p:cNvSpPr>
            <p:nvPr/>
          </p:nvSpPr>
          <p:spPr bwMode="auto">
            <a:xfrm>
              <a:off x="3080" y="2792"/>
              <a:ext cx="176" cy="176"/>
            </a:xfrm>
            <a:prstGeom prst="ellipse">
              <a:avLst/>
            </a:prstGeom>
            <a:solidFill>
              <a:schemeClr val="tx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6" name="Line 12">
              <a:extLst>
                <a:ext uri="{FF2B5EF4-FFF2-40B4-BE49-F238E27FC236}">
                  <a16:creationId xmlns:a16="http://schemas.microsoft.com/office/drawing/2014/main" id="{D20D4A50-A8A4-402E-928C-753E1FBDB442}"/>
                </a:ext>
              </a:extLst>
            </p:cNvPr>
            <p:cNvSpPr>
              <a:spLocks noChangeShapeType="1"/>
            </p:cNvSpPr>
            <p:nvPr/>
          </p:nvSpPr>
          <p:spPr bwMode="auto">
            <a:xfrm flipV="1">
              <a:off x="1640" y="3168"/>
              <a:ext cx="520" cy="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7" name="Line 13">
              <a:extLst>
                <a:ext uri="{FF2B5EF4-FFF2-40B4-BE49-F238E27FC236}">
                  <a16:creationId xmlns:a16="http://schemas.microsoft.com/office/drawing/2014/main" id="{E7DDD59B-8251-47D8-B9A7-6AE1E9271969}"/>
                </a:ext>
              </a:extLst>
            </p:cNvPr>
            <p:cNvSpPr>
              <a:spLocks noChangeShapeType="1"/>
            </p:cNvSpPr>
            <p:nvPr/>
          </p:nvSpPr>
          <p:spPr bwMode="auto">
            <a:xfrm flipV="1">
              <a:off x="3560" y="2152"/>
              <a:ext cx="896" cy="448"/>
            </a:xfrm>
            <a:prstGeom prst="line">
              <a:avLst/>
            </a:prstGeom>
            <a:noFill/>
            <a:ln w="2857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8" name="Line 14">
              <a:extLst>
                <a:ext uri="{FF2B5EF4-FFF2-40B4-BE49-F238E27FC236}">
                  <a16:creationId xmlns:a16="http://schemas.microsoft.com/office/drawing/2014/main" id="{A6686F25-AA6D-4265-8F21-06E4E496A0D4}"/>
                </a:ext>
              </a:extLst>
            </p:cNvPr>
            <p:cNvSpPr>
              <a:spLocks noChangeShapeType="1"/>
            </p:cNvSpPr>
            <p:nvPr/>
          </p:nvSpPr>
          <p:spPr bwMode="auto">
            <a:xfrm>
              <a:off x="3176" y="2888"/>
              <a:ext cx="1328" cy="8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9" name="Line 15">
              <a:extLst>
                <a:ext uri="{FF2B5EF4-FFF2-40B4-BE49-F238E27FC236}">
                  <a16:creationId xmlns:a16="http://schemas.microsoft.com/office/drawing/2014/main" id="{74F9AB15-91CF-4C42-9E05-7806B1A94EB7}"/>
                </a:ext>
              </a:extLst>
            </p:cNvPr>
            <p:cNvSpPr>
              <a:spLocks noChangeShapeType="1"/>
            </p:cNvSpPr>
            <p:nvPr/>
          </p:nvSpPr>
          <p:spPr bwMode="auto">
            <a:xfrm>
              <a:off x="2216" y="2024"/>
              <a:ext cx="896" cy="56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left)">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wipe(left)">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1512"/>
                                        </p:tgtEl>
                                        <p:attrNameLst>
                                          <p:attrName>style.visibility</p:attrName>
                                        </p:attrNameLst>
                                      </p:cBhvr>
                                      <p:to>
                                        <p:strVal val="visible"/>
                                      </p:to>
                                    </p:set>
                                    <p:animEffect transition="in" filter="wipe(left)">
                                      <p:cBhvr>
                                        <p:cTn id="17" dur="500"/>
                                        <p:tgtEl>
                                          <p:spTgt spid="215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11">
                                            <p:txEl>
                                              <p:pRg st="0" end="0"/>
                                            </p:txEl>
                                          </p:spTgt>
                                        </p:tgtEl>
                                        <p:attrNameLst>
                                          <p:attrName>style.visibility</p:attrName>
                                        </p:attrNameLst>
                                      </p:cBhvr>
                                      <p:to>
                                        <p:strVal val="visible"/>
                                      </p:to>
                                    </p:set>
                                    <p:animEffect transition="in" filter="wipe(left)">
                                      <p:cBhvr>
                                        <p:cTn id="22" dur="500"/>
                                        <p:tgtEl>
                                          <p:spTgt spid="2151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10">
                                            <p:txEl>
                                              <p:pRg st="0" end="0"/>
                                            </p:txEl>
                                          </p:spTgt>
                                        </p:tgtEl>
                                        <p:attrNameLst>
                                          <p:attrName>style.visibility</p:attrName>
                                        </p:attrNameLst>
                                      </p:cBhvr>
                                      <p:to>
                                        <p:strVal val="visible"/>
                                      </p:to>
                                    </p:set>
                                    <p:animEffect transition="in" filter="wipe(left)">
                                      <p:cBhvr>
                                        <p:cTn id="27" dur="500"/>
                                        <p:tgtEl>
                                          <p:spTgt spid="21510">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508">
                                            <p:txEl>
                                              <p:pRg st="0" end="0"/>
                                            </p:txEl>
                                          </p:spTgt>
                                        </p:tgtEl>
                                        <p:attrNameLst>
                                          <p:attrName>style.visibility</p:attrName>
                                        </p:attrNameLst>
                                      </p:cBhvr>
                                      <p:to>
                                        <p:strVal val="visible"/>
                                      </p:to>
                                    </p:set>
                                    <p:animEffect transition="in" filter="wipe(left)">
                                      <p:cBhvr>
                                        <p:cTn id="32" dur="500"/>
                                        <p:tgtEl>
                                          <p:spTgt spid="21508">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1509">
                                            <p:txEl>
                                              <p:pRg st="0" end="0"/>
                                            </p:txEl>
                                          </p:spTgt>
                                        </p:tgtEl>
                                        <p:attrNameLst>
                                          <p:attrName>style.visibility</p:attrName>
                                        </p:attrNameLst>
                                      </p:cBhvr>
                                      <p:to>
                                        <p:strVal val="visible"/>
                                      </p:to>
                                    </p:set>
                                    <p:animEffect transition="in" filter="wipe(left)">
                                      <p:cBhvr>
                                        <p:cTn id="37" dur="500"/>
                                        <p:tgtEl>
                                          <p:spTgt spid="2150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autoUpdateAnimBg="0"/>
      <p:bldP spid="21507" grpId="0" build="p" autoUpdateAnimBg="0"/>
      <p:bldP spid="21508" grpId="0" build="p" autoUpdateAnimBg="0"/>
      <p:bldP spid="21509" grpId="0" build="p" autoUpdateAnimBg="0"/>
      <p:bldP spid="21510" grpId="0" build="p" autoUpdateAnimBg="0"/>
      <p:bldP spid="2151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7FDE334-1BE3-4E99-A5BC-D9B80257F150}"/>
              </a:ext>
            </a:extLst>
          </p:cNvPr>
          <p:cNvSpPr>
            <a:spLocks noGrp="1" noChangeArrowheads="1"/>
          </p:cNvSpPr>
          <p:nvPr>
            <p:ph type="title"/>
          </p:nvPr>
        </p:nvSpPr>
        <p:spPr>
          <a:xfrm>
            <a:off x="0" y="381000"/>
            <a:ext cx="9144000" cy="1447800"/>
          </a:xfrm>
        </p:spPr>
        <p:txBody>
          <a:bodyPr/>
          <a:lstStyle/>
          <a:p>
            <a:r>
              <a:rPr lang="en-US" altLang="en-US" sz="3600" b="1">
                <a:solidFill>
                  <a:srgbClr val="CC0066"/>
                </a:solidFill>
              </a:rPr>
              <a:t>Organisms that reproduce Sexually are made up of two different types of cells.</a:t>
            </a:r>
          </a:p>
        </p:txBody>
      </p:sp>
      <p:sp>
        <p:nvSpPr>
          <p:cNvPr id="4099" name="Rectangle 3">
            <a:extLst>
              <a:ext uri="{FF2B5EF4-FFF2-40B4-BE49-F238E27FC236}">
                <a16:creationId xmlns:a16="http://schemas.microsoft.com/office/drawing/2014/main" id="{EE2D901D-BE48-4805-9A1A-9FF52C192129}"/>
              </a:ext>
            </a:extLst>
          </p:cNvPr>
          <p:cNvSpPr>
            <a:spLocks noGrp="1" noChangeArrowheads="1"/>
          </p:cNvSpPr>
          <p:nvPr>
            <p:ph type="body" idx="1"/>
          </p:nvPr>
        </p:nvSpPr>
        <p:spPr>
          <a:xfrm>
            <a:off x="152400" y="2057400"/>
            <a:ext cx="8686800" cy="4068763"/>
          </a:xfrm>
        </p:spPr>
        <p:txBody>
          <a:bodyPr/>
          <a:lstStyle/>
          <a:p>
            <a:pPr marL="609600" indent="-609600">
              <a:lnSpc>
                <a:spcPct val="90000"/>
              </a:lnSpc>
              <a:buFontTx/>
              <a:buAutoNum type="arabicPeriod"/>
            </a:pPr>
            <a:r>
              <a:rPr lang="en-US" altLang="en-US" sz="2800" b="1">
                <a:solidFill>
                  <a:srgbClr val="0000CC"/>
                </a:solidFill>
              </a:rPr>
              <a:t>Somatic Cells</a:t>
            </a:r>
            <a:r>
              <a:rPr lang="en-US" altLang="en-US" sz="2800"/>
              <a:t> are “body” cells and contain the normal number of chromosomes ….called the “Diploid” number (the symbol is </a:t>
            </a:r>
            <a:r>
              <a:rPr lang="en-US" altLang="en-US" sz="2800" b="1">
                <a:solidFill>
                  <a:srgbClr val="0000CC"/>
                </a:solidFill>
              </a:rPr>
              <a:t>2n</a:t>
            </a:r>
            <a:r>
              <a:rPr lang="en-US" altLang="en-US" sz="2800"/>
              <a:t>). Examples would be … skin cells, brain cells, etc.</a:t>
            </a:r>
          </a:p>
          <a:p>
            <a:pPr marL="609600" indent="-609600">
              <a:lnSpc>
                <a:spcPct val="90000"/>
              </a:lnSpc>
              <a:buFontTx/>
              <a:buAutoNum type="arabicPeriod"/>
            </a:pPr>
            <a:endParaRPr lang="en-US" altLang="en-US" sz="2800"/>
          </a:p>
          <a:p>
            <a:pPr marL="609600" indent="-609600">
              <a:lnSpc>
                <a:spcPct val="90000"/>
              </a:lnSpc>
              <a:buFontTx/>
              <a:buAutoNum type="arabicPeriod"/>
            </a:pPr>
            <a:r>
              <a:rPr lang="en-US" altLang="en-US" sz="2800" b="1">
                <a:solidFill>
                  <a:srgbClr val="FF3300"/>
                </a:solidFill>
              </a:rPr>
              <a:t>Gametes</a:t>
            </a:r>
            <a:r>
              <a:rPr lang="en-US" altLang="en-US" sz="2800">
                <a:solidFill>
                  <a:srgbClr val="FF3300"/>
                </a:solidFill>
              </a:rPr>
              <a:t> </a:t>
            </a:r>
            <a:r>
              <a:rPr lang="en-US" altLang="en-US" sz="2800"/>
              <a:t>are the “sex” cells and contain only ½ the normal number of chromosomes…. called the “Haploid” number (the symbol is </a:t>
            </a:r>
            <a:r>
              <a:rPr lang="en-US" altLang="en-US" sz="2800" b="1">
                <a:solidFill>
                  <a:srgbClr val="0000CC"/>
                </a:solidFill>
              </a:rPr>
              <a:t>n</a:t>
            </a:r>
            <a:r>
              <a:rPr lang="en-US" altLang="en-US" sz="2800"/>
              <a:t>)….. Sperm cells and ova are gametes. </a:t>
            </a:r>
          </a:p>
          <a:p>
            <a:pPr marL="609600" indent="-609600">
              <a:lnSpc>
                <a:spcPct val="90000"/>
              </a:lnSpc>
              <a:buFontTx/>
              <a:buNone/>
            </a:pPr>
            <a:endParaRPr lang="en-US" altLang="en-US" sz="2800"/>
          </a:p>
        </p:txBody>
      </p:sp>
      <p:sp>
        <p:nvSpPr>
          <p:cNvPr id="4100" name="Text Box 4">
            <a:extLst>
              <a:ext uri="{FF2B5EF4-FFF2-40B4-BE49-F238E27FC236}">
                <a16:creationId xmlns:a16="http://schemas.microsoft.com/office/drawing/2014/main" id="{B64F05CD-FFA1-485A-9527-BBF22121332F}"/>
              </a:ext>
            </a:extLst>
          </p:cNvPr>
          <p:cNvSpPr txBox="1">
            <a:spLocks noChangeArrowheads="1"/>
          </p:cNvSpPr>
          <p:nvPr/>
        </p:nvSpPr>
        <p:spPr bwMode="auto">
          <a:xfrm>
            <a:off x="685800" y="5813425"/>
            <a:ext cx="8001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rgbClr val="0000CC"/>
                </a:solidFill>
              </a:rPr>
              <a:t>n =  number of chromosomes in the set… so….2n means 2 chromosomes in the set…. Polyploid cells have more than two chromosomes per set… example: 3n (3 chromosomes per set)</a:t>
            </a:r>
          </a:p>
        </p:txBody>
      </p:sp>
      <p:sp>
        <p:nvSpPr>
          <p:cNvPr id="4101" name="Rectangle 5">
            <a:extLst>
              <a:ext uri="{FF2B5EF4-FFF2-40B4-BE49-F238E27FC236}">
                <a16:creationId xmlns:a16="http://schemas.microsoft.com/office/drawing/2014/main" id="{57BB2C8C-F8DA-4C7B-A2D6-D06B1C35CBEC}"/>
              </a:ext>
            </a:extLst>
          </p:cNvPr>
          <p:cNvSpPr>
            <a:spLocks noChangeArrowheads="1"/>
          </p:cNvSpPr>
          <p:nvPr/>
        </p:nvSpPr>
        <p:spPr bwMode="auto">
          <a:xfrm>
            <a:off x="533400" y="5791200"/>
            <a:ext cx="7162800" cy="895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96CAE76-F2A8-48A2-98BF-54AF46FDCAF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Meiosis I (four phases)</a:t>
            </a:r>
          </a:p>
        </p:txBody>
      </p:sp>
      <p:sp>
        <p:nvSpPr>
          <p:cNvPr id="22531" name="Rectangle 3">
            <a:extLst>
              <a:ext uri="{FF2B5EF4-FFF2-40B4-BE49-F238E27FC236}">
                <a16:creationId xmlns:a16="http://schemas.microsoft.com/office/drawing/2014/main" id="{2E0C501C-1AC1-4135-BA76-54D9F3C5B8E6}"/>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chemeClr val="hlink"/>
                </a:solidFill>
                <a:effectLst>
                  <a:outerShdw blurRad="38100" dist="38100" dir="2700000" algn="tl">
                    <a:srgbClr val="C0C0C0"/>
                  </a:outerShdw>
                </a:effectLst>
              </a:rPr>
              <a:t>Cell division </a:t>
            </a:r>
            <a:r>
              <a:rPr lang="en-US" altLang="en-US" sz="2800"/>
              <a:t>that reduces the </a:t>
            </a:r>
            <a:r>
              <a:rPr lang="en-US" altLang="en-US" sz="2800" b="1">
                <a:effectLst>
                  <a:outerShdw blurRad="38100" dist="38100" dir="2700000" algn="tl">
                    <a:srgbClr val="C0C0C0"/>
                  </a:outerShdw>
                </a:effectLst>
              </a:rPr>
              <a:t>chromosome</a:t>
            </a:r>
            <a:r>
              <a:rPr lang="en-US" altLang="en-US" sz="2800"/>
              <a:t> number by </a:t>
            </a:r>
            <a:r>
              <a:rPr lang="en-US" altLang="en-US" sz="2800" b="1">
                <a:solidFill>
                  <a:schemeClr val="accent2"/>
                </a:solidFill>
                <a:effectLst>
                  <a:outerShdw blurRad="38100" dist="38100" dir="2700000" algn="tl">
                    <a:srgbClr val="C0C0C0"/>
                  </a:outerShdw>
                </a:effectLst>
              </a:rPr>
              <a:t>one-half.</a:t>
            </a:r>
          </a:p>
          <a:p>
            <a:pPr>
              <a:buFontTx/>
              <a:buNone/>
            </a:pPr>
            <a:endParaRPr lang="en-US" altLang="en-US" sz="1600" b="1">
              <a:solidFill>
                <a:schemeClr val="accent2"/>
              </a:solidFill>
              <a:effectLst>
                <a:outerShdw blurRad="38100" dist="38100" dir="2700000" algn="tl">
                  <a:srgbClr val="C0C0C0"/>
                </a:outerShdw>
              </a:effectLst>
            </a:endParaRPr>
          </a:p>
          <a:p>
            <a:r>
              <a:rPr lang="en-US" altLang="en-US" sz="2800" b="1">
                <a:solidFill>
                  <a:srgbClr val="CC0066"/>
                </a:solidFill>
                <a:effectLst>
                  <a:outerShdw blurRad="38100" dist="38100" dir="2700000" algn="tl">
                    <a:srgbClr val="C0C0C0"/>
                  </a:outerShdw>
                </a:effectLst>
              </a:rPr>
              <a:t>four phases</a:t>
            </a:r>
            <a:r>
              <a:rPr lang="en-US" altLang="en-US" sz="2800"/>
              <a:t>:</a:t>
            </a:r>
          </a:p>
          <a:p>
            <a:pPr>
              <a:buFontTx/>
              <a:buNone/>
            </a:pPr>
            <a:r>
              <a:rPr lang="en-US" altLang="en-US" sz="2800">
                <a:solidFill>
                  <a:srgbClr val="9234DB"/>
                </a:solidFill>
              </a:rPr>
              <a:t>	</a:t>
            </a:r>
            <a:r>
              <a:rPr lang="en-US" altLang="en-US" sz="2800" b="1">
                <a:solidFill>
                  <a:srgbClr val="9234DB"/>
                </a:solidFill>
                <a:effectLst>
                  <a:outerShdw blurRad="38100" dist="38100" dir="2700000" algn="tl">
                    <a:srgbClr val="C0C0C0"/>
                  </a:outerShdw>
                </a:effectLst>
              </a:rPr>
              <a:t>a.	prophase I</a:t>
            </a:r>
          </a:p>
          <a:p>
            <a:pPr>
              <a:buFontTx/>
              <a:buNone/>
            </a:pPr>
            <a:r>
              <a:rPr lang="en-US" altLang="en-US" sz="2800" b="1">
                <a:solidFill>
                  <a:srgbClr val="9234DB"/>
                </a:solidFill>
                <a:effectLst>
                  <a:outerShdw blurRad="38100" dist="38100" dir="2700000" algn="tl">
                    <a:srgbClr val="C0C0C0"/>
                  </a:outerShdw>
                </a:effectLst>
              </a:rPr>
              <a:t>	b.	metaphase I</a:t>
            </a:r>
          </a:p>
          <a:p>
            <a:pPr>
              <a:buFontTx/>
              <a:buNone/>
            </a:pPr>
            <a:r>
              <a:rPr lang="en-US" altLang="en-US" sz="2800" b="1">
                <a:solidFill>
                  <a:srgbClr val="9234DB"/>
                </a:solidFill>
                <a:effectLst>
                  <a:outerShdw blurRad="38100" dist="38100" dir="2700000" algn="tl">
                    <a:srgbClr val="C0C0C0"/>
                  </a:outerShdw>
                </a:effectLst>
              </a:rPr>
              <a:t>	c.	anaphase I</a:t>
            </a:r>
          </a:p>
          <a:p>
            <a:pPr>
              <a:buFontTx/>
              <a:buNone/>
            </a:pPr>
            <a:r>
              <a:rPr lang="en-US" altLang="en-US" sz="2800" b="1">
                <a:solidFill>
                  <a:srgbClr val="9234DB"/>
                </a:solidFill>
                <a:effectLst>
                  <a:outerShdw blurRad="38100" dist="38100" dir="2700000" algn="tl">
                    <a:srgbClr val="C0C0C0"/>
                  </a:outerShdw>
                </a:effectLst>
              </a:rPr>
              <a:t>	d.	telophase I</a:t>
            </a:r>
            <a:endParaRPr lang="en-US" altLang="en-US" sz="2800" b="1">
              <a:solidFill>
                <a:srgbClr val="7B00E4"/>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wipe(left)">
                                      <p:cBhvr>
                                        <p:cTn id="7" dur="500"/>
                                        <p:tgtEl>
                                          <p:spTgt spid="2253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wipe(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wipe(lef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wipe(left)">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wipe(left)">
                                      <p:cBhvr>
                                        <p:cTn id="27" dur="500"/>
                                        <p:tgtEl>
                                          <p:spTgt spid="225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1">
                                            <p:txEl>
                                              <p:pRg st="5" end="5"/>
                                            </p:txEl>
                                          </p:spTgt>
                                        </p:tgtEl>
                                        <p:attrNameLst>
                                          <p:attrName>style.visibility</p:attrName>
                                        </p:attrNameLst>
                                      </p:cBhvr>
                                      <p:to>
                                        <p:strVal val="visible"/>
                                      </p:to>
                                    </p:set>
                                    <p:animEffect transition="in" filter="wipe(left)">
                                      <p:cBhvr>
                                        <p:cTn id="32" dur="500"/>
                                        <p:tgtEl>
                                          <p:spTgt spid="225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1">
                                            <p:txEl>
                                              <p:pRg st="6" end="6"/>
                                            </p:txEl>
                                          </p:spTgt>
                                        </p:tgtEl>
                                        <p:attrNameLst>
                                          <p:attrName>style.visibility</p:attrName>
                                        </p:attrNameLst>
                                      </p:cBhvr>
                                      <p:to>
                                        <p:strVal val="visible"/>
                                      </p:to>
                                    </p:set>
                                    <p:animEffect transition="in" filter="wipe(left)">
                                      <p:cBhvr>
                                        <p:cTn id="37"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autoUpdateAnimBg="0"/>
      <p:bldP spid="22531"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9FBDFB8-FD64-4AF6-B472-623AA42E3789}"/>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p>
        </p:txBody>
      </p:sp>
      <p:sp>
        <p:nvSpPr>
          <p:cNvPr id="23555" name="Rectangle 3">
            <a:extLst>
              <a:ext uri="{FF2B5EF4-FFF2-40B4-BE49-F238E27FC236}">
                <a16:creationId xmlns:a16="http://schemas.microsoft.com/office/drawing/2014/main" id="{B7C1691F-C0D2-4523-9E40-8944B6F25A81}"/>
              </a:ext>
            </a:extLst>
          </p:cNvPr>
          <p:cNvSpPr>
            <a:spLocks noGrp="1" noChangeArrowheads="1"/>
          </p:cNvSpPr>
          <p:nvPr>
            <p:ph type="body" idx="1"/>
          </p:nvPr>
        </p:nvSpPr>
        <p:spPr>
          <a:xfrm>
            <a:off x="0" y="1981200"/>
            <a:ext cx="91440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lnSpc>
                <a:spcPct val="90000"/>
              </a:lnSpc>
            </a:pPr>
            <a:r>
              <a:rPr lang="en-US" altLang="en-US" sz="2800" b="1">
                <a:solidFill>
                  <a:srgbClr val="0000CC"/>
                </a:solidFill>
                <a:effectLst>
                  <a:outerShdw blurRad="38100" dist="38100" dir="2700000" algn="tl">
                    <a:srgbClr val="C0C0C0"/>
                  </a:outerShdw>
                </a:effectLst>
              </a:rPr>
              <a:t>Longest and most complex phase.</a:t>
            </a:r>
          </a:p>
          <a:p>
            <a:pPr algn="ctr">
              <a:lnSpc>
                <a:spcPct val="90000"/>
              </a:lnSpc>
            </a:pPr>
            <a:r>
              <a:rPr lang="en-US" altLang="en-US" sz="2800" b="1">
                <a:solidFill>
                  <a:srgbClr val="0000CC"/>
                </a:solidFill>
                <a:effectLst>
                  <a:outerShdw blurRad="38100" dist="38100" dir="2700000" algn="tl">
                    <a:srgbClr val="C0C0C0"/>
                  </a:outerShdw>
                </a:effectLst>
              </a:rPr>
              <a:t>90% of the meiotic process is spent in Prophase I</a:t>
            </a:r>
            <a:endParaRPr lang="en-US" altLang="en-US" sz="2800" b="1">
              <a:solidFill>
                <a:srgbClr val="0000CC"/>
              </a:solidFill>
            </a:endParaRPr>
          </a:p>
          <a:p>
            <a:pPr algn="ctr">
              <a:lnSpc>
                <a:spcPct val="90000"/>
              </a:lnSpc>
              <a:buFontTx/>
              <a:buNone/>
            </a:pPr>
            <a:endParaRPr lang="en-US" altLang="en-US" sz="1000"/>
          </a:p>
          <a:p>
            <a:pPr algn="ctr">
              <a:lnSpc>
                <a:spcPct val="90000"/>
              </a:lnSpc>
            </a:pPr>
            <a:r>
              <a:rPr lang="en-US" altLang="en-US" sz="2800" b="1">
                <a:solidFill>
                  <a:srgbClr val="CC0066"/>
                </a:solidFill>
                <a:effectLst>
                  <a:outerShdw blurRad="38100" dist="38100" dir="2700000" algn="tl">
                    <a:srgbClr val="C0C0C0"/>
                  </a:outerShdw>
                </a:effectLst>
              </a:rPr>
              <a:t>Chromosomes</a:t>
            </a:r>
            <a:r>
              <a:rPr lang="en-US" altLang="en-US" sz="2800"/>
              <a:t> condense.</a:t>
            </a:r>
          </a:p>
          <a:p>
            <a:pPr algn="ctr">
              <a:lnSpc>
                <a:spcPct val="90000"/>
              </a:lnSpc>
              <a:buFontTx/>
              <a:buNone/>
            </a:pPr>
            <a:endParaRPr lang="en-US" altLang="en-US" sz="1000"/>
          </a:p>
          <a:p>
            <a:pPr algn="ctr">
              <a:lnSpc>
                <a:spcPct val="90000"/>
              </a:lnSpc>
            </a:pPr>
            <a:r>
              <a:rPr lang="en-US" altLang="en-US" sz="2800" b="1">
                <a:solidFill>
                  <a:schemeClr val="hlink"/>
                </a:solidFill>
                <a:effectLst>
                  <a:outerShdw blurRad="38100" dist="38100" dir="2700000" algn="tl">
                    <a:srgbClr val="C0C0C0"/>
                  </a:outerShdw>
                </a:effectLst>
              </a:rPr>
              <a:t>Synapsis</a:t>
            </a:r>
            <a:r>
              <a:rPr lang="en-US" altLang="en-US" sz="2800"/>
              <a:t> occurs:  </a:t>
            </a:r>
            <a:r>
              <a:rPr lang="en-US" altLang="en-US" sz="2500" b="1">
                <a:solidFill>
                  <a:srgbClr val="FF3300"/>
                </a:solidFill>
                <a:effectLst>
                  <a:outerShdw blurRad="38100" dist="38100" dir="2700000" algn="tl">
                    <a:srgbClr val="C0C0C0"/>
                  </a:outerShdw>
                </a:effectLst>
              </a:rPr>
              <a:t>homologous chromosomes</a:t>
            </a:r>
            <a:r>
              <a:rPr lang="en-US" altLang="en-US" sz="2500" b="1">
                <a:solidFill>
                  <a:schemeClr val="accent1"/>
                </a:solidFill>
                <a:effectLst>
                  <a:outerShdw blurRad="38100" dist="38100" dir="2700000" algn="tl">
                    <a:srgbClr val="C0C0C0"/>
                  </a:outerShdw>
                </a:effectLst>
              </a:rPr>
              <a:t> </a:t>
            </a:r>
            <a:r>
              <a:rPr lang="en-US" altLang="en-US" sz="2800"/>
              <a:t>come together to form a </a:t>
            </a:r>
            <a:r>
              <a:rPr lang="en-US" altLang="en-US" sz="2800" b="1">
                <a:solidFill>
                  <a:srgbClr val="B50069"/>
                </a:solidFill>
                <a:effectLst>
                  <a:outerShdw blurRad="38100" dist="38100" dir="2700000" algn="tl">
                    <a:srgbClr val="C0C0C0"/>
                  </a:outerShdw>
                </a:effectLst>
              </a:rPr>
              <a:t>tetrad</a:t>
            </a:r>
            <a:r>
              <a:rPr lang="en-US" altLang="en-US" sz="2800"/>
              <a:t>.</a:t>
            </a:r>
          </a:p>
          <a:p>
            <a:pPr algn="ctr">
              <a:lnSpc>
                <a:spcPct val="90000"/>
              </a:lnSpc>
              <a:buFontTx/>
              <a:buNone/>
            </a:pPr>
            <a:endParaRPr lang="en-US" altLang="en-US" sz="1000"/>
          </a:p>
          <a:p>
            <a:pPr algn="ctr">
              <a:lnSpc>
                <a:spcPct val="90000"/>
              </a:lnSpc>
            </a:pPr>
            <a:r>
              <a:rPr lang="en-US" altLang="en-US" sz="2800" b="1">
                <a:solidFill>
                  <a:srgbClr val="B50069"/>
                </a:solidFill>
                <a:effectLst>
                  <a:outerShdw blurRad="38100" dist="38100" dir="2700000" algn="tl">
                    <a:srgbClr val="C0C0C0"/>
                  </a:outerShdw>
                </a:effectLst>
              </a:rPr>
              <a:t>Tetrad</a:t>
            </a:r>
            <a:r>
              <a:rPr lang="en-US" altLang="en-US" sz="2800"/>
              <a:t> is two </a:t>
            </a:r>
            <a:r>
              <a:rPr lang="en-US" altLang="en-US" sz="2800" b="1">
                <a:solidFill>
                  <a:srgbClr val="0000CC"/>
                </a:solidFill>
                <a:effectLst>
                  <a:outerShdw blurRad="38100" dist="38100" dir="2700000" algn="tl">
                    <a:srgbClr val="C0C0C0"/>
                  </a:outerShdw>
                </a:effectLst>
              </a:rPr>
              <a:t>chromosomes</a:t>
            </a:r>
            <a:r>
              <a:rPr lang="en-US" altLang="en-US" sz="2800"/>
              <a:t> or four </a:t>
            </a:r>
            <a:r>
              <a:rPr lang="en-US" altLang="en-US" sz="2800" b="1">
                <a:solidFill>
                  <a:srgbClr val="9234DB"/>
                </a:solidFill>
                <a:effectLst>
                  <a:outerShdw blurRad="38100" dist="38100" dir="2700000" algn="tl">
                    <a:srgbClr val="C0C0C0"/>
                  </a:outerShdw>
                </a:effectLst>
              </a:rPr>
              <a:t>chromatids</a:t>
            </a:r>
            <a:r>
              <a:rPr lang="en-US" altLang="en-US" sz="2800"/>
              <a:t> </a:t>
            </a:r>
            <a:r>
              <a:rPr lang="en-US" altLang="en-US" sz="2600"/>
              <a:t>(sister and nonsister chromatids)</a:t>
            </a:r>
            <a:r>
              <a:rPr lang="en-US" altLang="en-US" sz="2800"/>
              <a:t>.</a:t>
            </a:r>
          </a:p>
          <a:p>
            <a:pPr>
              <a:lnSpc>
                <a:spcPct val="90000"/>
              </a:lnSpc>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ipe(left)">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ipe(left)">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wipe(left)">
                                      <p:cBhvr>
                                        <p:cTn id="17" dur="5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wipe(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animEffect transition="in" filter="wipe(left)">
                                      <p:cBhvr>
                                        <p:cTn id="27" dur="500"/>
                                        <p:tgtEl>
                                          <p:spTgt spid="235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3555">
                                            <p:txEl>
                                              <p:pRg st="7" end="7"/>
                                            </p:txEl>
                                          </p:spTgt>
                                        </p:tgtEl>
                                        <p:attrNameLst>
                                          <p:attrName>style.visibility</p:attrName>
                                        </p:attrNameLst>
                                      </p:cBhvr>
                                      <p:to>
                                        <p:strVal val="visible"/>
                                      </p:to>
                                    </p:set>
                                    <p:animEffect transition="in" filter="wipe(left)">
                                      <p:cBhvr>
                                        <p:cTn id="32" dur="500"/>
                                        <p:tgtEl>
                                          <p:spTgt spid="235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autoUpdateAnimBg="0"/>
      <p:bldP spid="2355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A0BEC96-629A-4E6F-ACB7-8FDC64541DD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r>
              <a:rPr lang="en-US" altLang="en-US" sz="2800" b="1">
                <a:solidFill>
                  <a:schemeClr val="hlink"/>
                </a:solidFill>
                <a:effectLst>
                  <a:outerShdw blurRad="38100" dist="38100" dir="2700000" algn="tl">
                    <a:srgbClr val="C0C0C0"/>
                  </a:outerShdw>
                </a:effectLst>
              </a:rPr>
              <a:t> - </a:t>
            </a:r>
            <a:r>
              <a:rPr lang="en-US" altLang="en-US" b="1">
                <a:solidFill>
                  <a:schemeClr val="hlink"/>
                </a:solidFill>
                <a:effectLst>
                  <a:outerShdw blurRad="38100" dist="38100" dir="2700000" algn="tl">
                    <a:srgbClr val="C0C0C0"/>
                  </a:outerShdw>
                </a:effectLst>
              </a:rPr>
              <a:t>Synapsis</a:t>
            </a:r>
          </a:p>
        </p:txBody>
      </p:sp>
      <p:sp>
        <p:nvSpPr>
          <p:cNvPr id="24579" name="Rectangle 3">
            <a:extLst>
              <a:ext uri="{FF2B5EF4-FFF2-40B4-BE49-F238E27FC236}">
                <a16:creationId xmlns:a16="http://schemas.microsoft.com/office/drawing/2014/main" id="{BF923A66-78A3-49C6-88F0-6958FE9A6064}"/>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24580" name="Rectangle 4">
            <a:extLst>
              <a:ext uri="{FF2B5EF4-FFF2-40B4-BE49-F238E27FC236}">
                <a16:creationId xmlns:a16="http://schemas.microsoft.com/office/drawing/2014/main" id="{4A8BD0C3-CA4C-466D-84B5-1017D0F7A20B}"/>
              </a:ext>
            </a:extLst>
          </p:cNvPr>
          <p:cNvSpPr>
            <a:spLocks noChangeArrowheads="1"/>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24581" name="Group 5">
            <a:extLst>
              <a:ext uri="{FF2B5EF4-FFF2-40B4-BE49-F238E27FC236}">
                <a16:creationId xmlns:a16="http://schemas.microsoft.com/office/drawing/2014/main" id="{308C565F-5D87-43C5-BD3F-6D9DE503B643}"/>
              </a:ext>
            </a:extLst>
          </p:cNvPr>
          <p:cNvGrpSpPr>
            <a:grpSpLocks/>
          </p:cNvGrpSpPr>
          <p:nvPr/>
        </p:nvGrpSpPr>
        <p:grpSpPr bwMode="auto">
          <a:xfrm>
            <a:off x="896938" y="2146300"/>
            <a:ext cx="7497762" cy="3740150"/>
            <a:chOff x="565" y="1352"/>
            <a:chExt cx="4723" cy="2356"/>
          </a:xfrm>
        </p:grpSpPr>
        <p:sp>
          <p:nvSpPr>
            <p:cNvPr id="24582" name="Freeform 6">
              <a:extLst>
                <a:ext uri="{FF2B5EF4-FFF2-40B4-BE49-F238E27FC236}">
                  <a16:creationId xmlns:a16="http://schemas.microsoft.com/office/drawing/2014/main" id="{115D4A68-D3F6-47C7-B85C-286C01124CA9}"/>
                </a:ext>
              </a:extLst>
            </p:cNvPr>
            <p:cNvSpPr>
              <a:spLocks/>
            </p:cNvSpPr>
            <p:nvPr/>
          </p:nvSpPr>
          <p:spPr bwMode="auto">
            <a:xfrm>
              <a:off x="877"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3" name="Freeform 7">
              <a:extLst>
                <a:ext uri="{FF2B5EF4-FFF2-40B4-BE49-F238E27FC236}">
                  <a16:creationId xmlns:a16="http://schemas.microsoft.com/office/drawing/2014/main" id="{BBC82B0B-A0EA-46AE-9E68-EEA921985FDB}"/>
                </a:ext>
              </a:extLst>
            </p:cNvPr>
            <p:cNvSpPr>
              <a:spLocks/>
            </p:cNvSpPr>
            <p:nvPr/>
          </p:nvSpPr>
          <p:spPr bwMode="auto">
            <a:xfrm>
              <a:off x="565"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4" name="Oval 8">
              <a:extLst>
                <a:ext uri="{FF2B5EF4-FFF2-40B4-BE49-F238E27FC236}">
                  <a16:creationId xmlns:a16="http://schemas.microsoft.com/office/drawing/2014/main" id="{304538B6-5A66-4A0F-B353-4980AE5C7CD0}"/>
                </a:ext>
              </a:extLst>
            </p:cNvPr>
            <p:cNvSpPr>
              <a:spLocks noChangeArrowheads="1"/>
            </p:cNvSpPr>
            <p:nvPr/>
          </p:nvSpPr>
          <p:spPr bwMode="auto">
            <a:xfrm rot="60000">
              <a:off x="776"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5" name="Freeform 9">
              <a:extLst>
                <a:ext uri="{FF2B5EF4-FFF2-40B4-BE49-F238E27FC236}">
                  <a16:creationId xmlns:a16="http://schemas.microsoft.com/office/drawing/2014/main" id="{2E5A4742-AD46-4619-B056-275930CFC862}"/>
                </a:ext>
              </a:extLst>
            </p:cNvPr>
            <p:cNvSpPr>
              <a:spLocks/>
            </p:cNvSpPr>
            <p:nvPr/>
          </p:nvSpPr>
          <p:spPr bwMode="auto">
            <a:xfrm>
              <a:off x="2413"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6" name="Freeform 10">
              <a:extLst>
                <a:ext uri="{FF2B5EF4-FFF2-40B4-BE49-F238E27FC236}">
                  <a16:creationId xmlns:a16="http://schemas.microsoft.com/office/drawing/2014/main" id="{3216FA86-EF29-4787-9D2E-CF0F9110EC5F}"/>
                </a:ext>
              </a:extLst>
            </p:cNvPr>
            <p:cNvSpPr>
              <a:spLocks/>
            </p:cNvSpPr>
            <p:nvPr/>
          </p:nvSpPr>
          <p:spPr bwMode="auto">
            <a:xfrm>
              <a:off x="2101"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7" name="Oval 11">
              <a:extLst>
                <a:ext uri="{FF2B5EF4-FFF2-40B4-BE49-F238E27FC236}">
                  <a16:creationId xmlns:a16="http://schemas.microsoft.com/office/drawing/2014/main" id="{12654314-71E4-4447-BA43-73E1206D8133}"/>
                </a:ext>
              </a:extLst>
            </p:cNvPr>
            <p:cNvSpPr>
              <a:spLocks noChangeArrowheads="1"/>
            </p:cNvSpPr>
            <p:nvPr/>
          </p:nvSpPr>
          <p:spPr bwMode="auto">
            <a:xfrm rot="60000">
              <a:off x="2312"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Freeform 12">
              <a:extLst>
                <a:ext uri="{FF2B5EF4-FFF2-40B4-BE49-F238E27FC236}">
                  <a16:creationId xmlns:a16="http://schemas.microsoft.com/office/drawing/2014/main" id="{E3FB7521-A8EE-4E6B-94BC-D2F0E5437015}"/>
                </a:ext>
              </a:extLst>
            </p:cNvPr>
            <p:cNvSpPr>
              <a:spLocks/>
            </p:cNvSpPr>
            <p:nvPr/>
          </p:nvSpPr>
          <p:spPr bwMode="auto">
            <a:xfrm>
              <a:off x="3085"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89" name="Freeform 13">
              <a:extLst>
                <a:ext uri="{FF2B5EF4-FFF2-40B4-BE49-F238E27FC236}">
                  <a16:creationId xmlns:a16="http://schemas.microsoft.com/office/drawing/2014/main" id="{53E625B5-92F2-4191-8B38-16ED23FE47F8}"/>
                </a:ext>
              </a:extLst>
            </p:cNvPr>
            <p:cNvSpPr>
              <a:spLocks/>
            </p:cNvSpPr>
            <p:nvPr/>
          </p:nvSpPr>
          <p:spPr bwMode="auto">
            <a:xfrm>
              <a:off x="2773"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0" name="Oval 14">
              <a:extLst>
                <a:ext uri="{FF2B5EF4-FFF2-40B4-BE49-F238E27FC236}">
                  <a16:creationId xmlns:a16="http://schemas.microsoft.com/office/drawing/2014/main" id="{0844F847-0F3D-4A91-AFAB-741AC67B7CA7}"/>
                </a:ext>
              </a:extLst>
            </p:cNvPr>
            <p:cNvSpPr>
              <a:spLocks noChangeArrowheads="1"/>
            </p:cNvSpPr>
            <p:nvPr/>
          </p:nvSpPr>
          <p:spPr bwMode="auto">
            <a:xfrm rot="60000">
              <a:off x="2984"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Line 15">
              <a:extLst>
                <a:ext uri="{FF2B5EF4-FFF2-40B4-BE49-F238E27FC236}">
                  <a16:creationId xmlns:a16="http://schemas.microsoft.com/office/drawing/2014/main" id="{98DB046D-CE58-42CE-8B10-97796A7B5091}"/>
                </a:ext>
              </a:extLst>
            </p:cNvPr>
            <p:cNvSpPr>
              <a:spLocks noChangeShapeType="1"/>
            </p:cNvSpPr>
            <p:nvPr/>
          </p:nvSpPr>
          <p:spPr bwMode="auto">
            <a:xfrm>
              <a:off x="1256" y="2496"/>
              <a:ext cx="75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2" name="Line 16">
              <a:extLst>
                <a:ext uri="{FF2B5EF4-FFF2-40B4-BE49-F238E27FC236}">
                  <a16:creationId xmlns:a16="http://schemas.microsoft.com/office/drawing/2014/main" id="{A630F04A-C18D-4662-9564-605699A2A2A4}"/>
                </a:ext>
              </a:extLst>
            </p:cNvPr>
            <p:cNvSpPr>
              <a:spLocks noChangeShapeType="1"/>
            </p:cNvSpPr>
            <p:nvPr/>
          </p:nvSpPr>
          <p:spPr bwMode="auto">
            <a:xfrm>
              <a:off x="3752" y="2544"/>
              <a:ext cx="75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3" name="Freeform 17">
              <a:extLst>
                <a:ext uri="{FF2B5EF4-FFF2-40B4-BE49-F238E27FC236}">
                  <a16:creationId xmlns:a16="http://schemas.microsoft.com/office/drawing/2014/main" id="{7844F606-1B7D-4074-A511-0BEC71AC0AB0}"/>
                </a:ext>
              </a:extLst>
            </p:cNvPr>
            <p:cNvSpPr>
              <a:spLocks/>
            </p:cNvSpPr>
            <p:nvPr/>
          </p:nvSpPr>
          <p:spPr bwMode="auto">
            <a:xfrm>
              <a:off x="4909" y="1400"/>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4" name="Freeform 18">
              <a:extLst>
                <a:ext uri="{FF2B5EF4-FFF2-40B4-BE49-F238E27FC236}">
                  <a16:creationId xmlns:a16="http://schemas.microsoft.com/office/drawing/2014/main" id="{8DB7DBAC-7209-4FA8-ADFF-0583B9277277}"/>
                </a:ext>
              </a:extLst>
            </p:cNvPr>
            <p:cNvSpPr>
              <a:spLocks/>
            </p:cNvSpPr>
            <p:nvPr/>
          </p:nvSpPr>
          <p:spPr bwMode="auto">
            <a:xfrm>
              <a:off x="4597" y="1436"/>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5" name="Oval 19">
              <a:extLst>
                <a:ext uri="{FF2B5EF4-FFF2-40B4-BE49-F238E27FC236}">
                  <a16:creationId xmlns:a16="http://schemas.microsoft.com/office/drawing/2014/main" id="{CE3CBFCF-8551-46FD-B574-1C7FD95C8CE4}"/>
                </a:ext>
              </a:extLst>
            </p:cNvPr>
            <p:cNvSpPr>
              <a:spLocks noChangeArrowheads="1"/>
            </p:cNvSpPr>
            <p:nvPr/>
          </p:nvSpPr>
          <p:spPr bwMode="auto">
            <a:xfrm rot="60000">
              <a:off x="4808" y="2407"/>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596" name="Group 20">
            <a:extLst>
              <a:ext uri="{FF2B5EF4-FFF2-40B4-BE49-F238E27FC236}">
                <a16:creationId xmlns:a16="http://schemas.microsoft.com/office/drawing/2014/main" id="{55906A71-ADAC-4D77-A56D-CD0797B58C03}"/>
              </a:ext>
            </a:extLst>
          </p:cNvPr>
          <p:cNvGrpSpPr>
            <a:grpSpLocks/>
          </p:cNvGrpSpPr>
          <p:nvPr/>
        </p:nvGrpSpPr>
        <p:grpSpPr bwMode="auto">
          <a:xfrm>
            <a:off x="1428750" y="1585913"/>
            <a:ext cx="6440488" cy="568325"/>
            <a:chOff x="900" y="999"/>
            <a:chExt cx="4057" cy="358"/>
          </a:xfrm>
        </p:grpSpPr>
        <p:sp>
          <p:nvSpPr>
            <p:cNvPr id="24597" name="Rectangle 21">
              <a:extLst>
                <a:ext uri="{FF2B5EF4-FFF2-40B4-BE49-F238E27FC236}">
                  <a16:creationId xmlns:a16="http://schemas.microsoft.com/office/drawing/2014/main" id="{A32385F7-6C3B-4FBC-AE03-970E23CC1495}"/>
                </a:ext>
              </a:extLst>
            </p:cNvPr>
            <p:cNvSpPr>
              <a:spLocks noChangeArrowheads="1"/>
            </p:cNvSpPr>
            <p:nvPr/>
          </p:nvSpPr>
          <p:spPr bwMode="auto">
            <a:xfrm>
              <a:off x="1575" y="999"/>
              <a:ext cx="265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Homologous chromosomes</a:t>
              </a:r>
            </a:p>
          </p:txBody>
        </p:sp>
        <p:sp>
          <p:nvSpPr>
            <p:cNvPr id="24598" name="Freeform 22">
              <a:extLst>
                <a:ext uri="{FF2B5EF4-FFF2-40B4-BE49-F238E27FC236}">
                  <a16:creationId xmlns:a16="http://schemas.microsoft.com/office/drawing/2014/main" id="{E497378A-E205-48E1-A977-8A1788836D51}"/>
                </a:ext>
              </a:extLst>
            </p:cNvPr>
            <p:cNvSpPr>
              <a:spLocks/>
            </p:cNvSpPr>
            <p:nvPr/>
          </p:nvSpPr>
          <p:spPr bwMode="auto">
            <a:xfrm>
              <a:off x="900" y="1116"/>
              <a:ext cx="673" cy="229"/>
            </a:xfrm>
            <a:custGeom>
              <a:avLst/>
              <a:gdLst>
                <a:gd name="T0" fmla="*/ 12 w 673"/>
                <a:gd name="T1" fmla="*/ 228 h 229"/>
                <a:gd name="T2" fmla="*/ 0 w 673"/>
                <a:gd name="T3" fmla="*/ 192 h 229"/>
                <a:gd name="T4" fmla="*/ 0 w 673"/>
                <a:gd name="T5" fmla="*/ 156 h 229"/>
                <a:gd name="T6" fmla="*/ 0 w 673"/>
                <a:gd name="T7" fmla="*/ 120 h 229"/>
                <a:gd name="T8" fmla="*/ 24 w 673"/>
                <a:gd name="T9" fmla="*/ 84 h 229"/>
                <a:gd name="T10" fmla="*/ 48 w 673"/>
                <a:gd name="T11" fmla="*/ 48 h 229"/>
                <a:gd name="T12" fmla="*/ 84 w 673"/>
                <a:gd name="T13" fmla="*/ 24 h 229"/>
                <a:gd name="T14" fmla="*/ 120 w 673"/>
                <a:gd name="T15" fmla="*/ 12 h 229"/>
                <a:gd name="T16" fmla="*/ 168 w 673"/>
                <a:gd name="T17" fmla="*/ 0 h 229"/>
                <a:gd name="T18" fmla="*/ 216 w 673"/>
                <a:gd name="T19" fmla="*/ 0 h 229"/>
                <a:gd name="T20" fmla="*/ 252 w 673"/>
                <a:gd name="T21" fmla="*/ 0 h 229"/>
                <a:gd name="T22" fmla="*/ 288 w 673"/>
                <a:gd name="T23" fmla="*/ 0 h 229"/>
                <a:gd name="T24" fmla="*/ 324 w 673"/>
                <a:gd name="T25" fmla="*/ 0 h 229"/>
                <a:gd name="T26" fmla="*/ 360 w 673"/>
                <a:gd name="T27" fmla="*/ 0 h 229"/>
                <a:gd name="T28" fmla="*/ 408 w 673"/>
                <a:gd name="T29" fmla="*/ 0 h 229"/>
                <a:gd name="T30" fmla="*/ 444 w 673"/>
                <a:gd name="T31" fmla="*/ 0 h 229"/>
                <a:gd name="T32" fmla="*/ 480 w 673"/>
                <a:gd name="T33" fmla="*/ 0 h 229"/>
                <a:gd name="T34" fmla="*/ 516 w 673"/>
                <a:gd name="T35" fmla="*/ 0 h 229"/>
                <a:gd name="T36" fmla="*/ 552 w 673"/>
                <a:gd name="T37" fmla="*/ 0 h 229"/>
                <a:gd name="T38" fmla="*/ 600 w 673"/>
                <a:gd name="T39" fmla="*/ 12 h 229"/>
                <a:gd name="T40" fmla="*/ 636 w 673"/>
                <a:gd name="T41" fmla="*/ 12 h 229"/>
                <a:gd name="T42" fmla="*/ 672 w 673"/>
                <a:gd name="T43" fmla="*/ 12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73" h="229">
                  <a:moveTo>
                    <a:pt x="12" y="228"/>
                  </a:moveTo>
                  <a:lnTo>
                    <a:pt x="0" y="192"/>
                  </a:lnTo>
                  <a:lnTo>
                    <a:pt x="0" y="156"/>
                  </a:lnTo>
                  <a:lnTo>
                    <a:pt x="0" y="120"/>
                  </a:lnTo>
                  <a:lnTo>
                    <a:pt x="24" y="84"/>
                  </a:lnTo>
                  <a:lnTo>
                    <a:pt x="48" y="48"/>
                  </a:lnTo>
                  <a:lnTo>
                    <a:pt x="84" y="24"/>
                  </a:lnTo>
                  <a:lnTo>
                    <a:pt x="120" y="12"/>
                  </a:lnTo>
                  <a:lnTo>
                    <a:pt x="168" y="0"/>
                  </a:lnTo>
                  <a:lnTo>
                    <a:pt x="216" y="0"/>
                  </a:lnTo>
                  <a:lnTo>
                    <a:pt x="252" y="0"/>
                  </a:lnTo>
                  <a:lnTo>
                    <a:pt x="288" y="0"/>
                  </a:lnTo>
                  <a:lnTo>
                    <a:pt x="324" y="0"/>
                  </a:lnTo>
                  <a:lnTo>
                    <a:pt x="360" y="0"/>
                  </a:lnTo>
                  <a:lnTo>
                    <a:pt x="408" y="0"/>
                  </a:lnTo>
                  <a:lnTo>
                    <a:pt x="444" y="0"/>
                  </a:lnTo>
                  <a:lnTo>
                    <a:pt x="480" y="0"/>
                  </a:lnTo>
                  <a:lnTo>
                    <a:pt x="516" y="0"/>
                  </a:lnTo>
                  <a:lnTo>
                    <a:pt x="552" y="0"/>
                  </a:lnTo>
                  <a:lnTo>
                    <a:pt x="600" y="12"/>
                  </a:lnTo>
                  <a:lnTo>
                    <a:pt x="636" y="12"/>
                  </a:lnTo>
                  <a:lnTo>
                    <a:pt x="672" y="12"/>
                  </a:lnTo>
                </a:path>
              </a:pathLst>
            </a:custGeom>
            <a:noFill/>
            <a:ln w="25400" cap="rnd" cmpd="sng">
              <a:solidFill>
                <a:schemeClr val="tx1"/>
              </a:solidFill>
              <a:prstDash val="solid"/>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599" name="Freeform 23">
              <a:extLst>
                <a:ext uri="{FF2B5EF4-FFF2-40B4-BE49-F238E27FC236}">
                  <a16:creationId xmlns:a16="http://schemas.microsoft.com/office/drawing/2014/main" id="{FED99EFA-3DE9-4191-86E9-5FD073DCF38F}"/>
                </a:ext>
              </a:extLst>
            </p:cNvPr>
            <p:cNvSpPr>
              <a:spLocks/>
            </p:cNvSpPr>
            <p:nvPr/>
          </p:nvSpPr>
          <p:spPr bwMode="auto">
            <a:xfrm>
              <a:off x="4224" y="1104"/>
              <a:ext cx="733" cy="253"/>
            </a:xfrm>
            <a:custGeom>
              <a:avLst/>
              <a:gdLst>
                <a:gd name="T0" fmla="*/ 0 w 733"/>
                <a:gd name="T1" fmla="*/ 0 h 253"/>
                <a:gd name="T2" fmla="*/ 36 w 733"/>
                <a:gd name="T3" fmla="*/ 24 h 253"/>
                <a:gd name="T4" fmla="*/ 72 w 733"/>
                <a:gd name="T5" fmla="*/ 24 h 253"/>
                <a:gd name="T6" fmla="*/ 108 w 733"/>
                <a:gd name="T7" fmla="*/ 24 h 253"/>
                <a:gd name="T8" fmla="*/ 144 w 733"/>
                <a:gd name="T9" fmla="*/ 24 h 253"/>
                <a:gd name="T10" fmla="*/ 180 w 733"/>
                <a:gd name="T11" fmla="*/ 24 h 253"/>
                <a:gd name="T12" fmla="*/ 216 w 733"/>
                <a:gd name="T13" fmla="*/ 24 h 253"/>
                <a:gd name="T14" fmla="*/ 252 w 733"/>
                <a:gd name="T15" fmla="*/ 24 h 253"/>
                <a:gd name="T16" fmla="*/ 288 w 733"/>
                <a:gd name="T17" fmla="*/ 24 h 253"/>
                <a:gd name="T18" fmla="*/ 324 w 733"/>
                <a:gd name="T19" fmla="*/ 24 h 253"/>
                <a:gd name="T20" fmla="*/ 360 w 733"/>
                <a:gd name="T21" fmla="*/ 24 h 253"/>
                <a:gd name="T22" fmla="*/ 396 w 733"/>
                <a:gd name="T23" fmla="*/ 24 h 253"/>
                <a:gd name="T24" fmla="*/ 432 w 733"/>
                <a:gd name="T25" fmla="*/ 24 h 253"/>
                <a:gd name="T26" fmla="*/ 468 w 733"/>
                <a:gd name="T27" fmla="*/ 24 h 253"/>
                <a:gd name="T28" fmla="*/ 504 w 733"/>
                <a:gd name="T29" fmla="*/ 24 h 253"/>
                <a:gd name="T30" fmla="*/ 540 w 733"/>
                <a:gd name="T31" fmla="*/ 24 h 253"/>
                <a:gd name="T32" fmla="*/ 576 w 733"/>
                <a:gd name="T33" fmla="*/ 24 h 253"/>
                <a:gd name="T34" fmla="*/ 612 w 733"/>
                <a:gd name="T35" fmla="*/ 24 h 253"/>
                <a:gd name="T36" fmla="*/ 648 w 733"/>
                <a:gd name="T37" fmla="*/ 24 h 253"/>
                <a:gd name="T38" fmla="*/ 684 w 733"/>
                <a:gd name="T39" fmla="*/ 48 h 253"/>
                <a:gd name="T40" fmla="*/ 720 w 733"/>
                <a:gd name="T41" fmla="*/ 72 h 253"/>
                <a:gd name="T42" fmla="*/ 732 w 733"/>
                <a:gd name="T43" fmla="*/ 108 h 253"/>
                <a:gd name="T44" fmla="*/ 732 w 733"/>
                <a:gd name="T45" fmla="*/ 144 h 253"/>
                <a:gd name="T46" fmla="*/ 732 w 733"/>
                <a:gd name="T47" fmla="*/ 180 h 253"/>
                <a:gd name="T48" fmla="*/ 732 w 733"/>
                <a:gd name="T49" fmla="*/ 216 h 253"/>
                <a:gd name="T50" fmla="*/ 732 w 733"/>
                <a:gd name="T51" fmla="*/ 252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3" h="253">
                  <a:moveTo>
                    <a:pt x="0" y="0"/>
                  </a:moveTo>
                  <a:lnTo>
                    <a:pt x="36" y="24"/>
                  </a:lnTo>
                  <a:lnTo>
                    <a:pt x="72" y="24"/>
                  </a:lnTo>
                  <a:lnTo>
                    <a:pt x="108" y="24"/>
                  </a:lnTo>
                  <a:lnTo>
                    <a:pt x="144" y="24"/>
                  </a:lnTo>
                  <a:lnTo>
                    <a:pt x="180" y="24"/>
                  </a:lnTo>
                  <a:lnTo>
                    <a:pt x="216" y="24"/>
                  </a:lnTo>
                  <a:lnTo>
                    <a:pt x="252" y="24"/>
                  </a:lnTo>
                  <a:lnTo>
                    <a:pt x="288" y="24"/>
                  </a:lnTo>
                  <a:lnTo>
                    <a:pt x="324" y="24"/>
                  </a:lnTo>
                  <a:lnTo>
                    <a:pt x="360" y="24"/>
                  </a:lnTo>
                  <a:lnTo>
                    <a:pt x="396" y="24"/>
                  </a:lnTo>
                  <a:lnTo>
                    <a:pt x="432" y="24"/>
                  </a:lnTo>
                  <a:lnTo>
                    <a:pt x="468" y="24"/>
                  </a:lnTo>
                  <a:lnTo>
                    <a:pt x="504" y="24"/>
                  </a:lnTo>
                  <a:lnTo>
                    <a:pt x="540" y="24"/>
                  </a:lnTo>
                  <a:lnTo>
                    <a:pt x="576" y="24"/>
                  </a:lnTo>
                  <a:lnTo>
                    <a:pt x="612" y="24"/>
                  </a:lnTo>
                  <a:lnTo>
                    <a:pt x="648" y="24"/>
                  </a:lnTo>
                  <a:lnTo>
                    <a:pt x="684" y="48"/>
                  </a:lnTo>
                  <a:lnTo>
                    <a:pt x="720" y="72"/>
                  </a:lnTo>
                  <a:lnTo>
                    <a:pt x="732" y="108"/>
                  </a:lnTo>
                  <a:lnTo>
                    <a:pt x="732" y="144"/>
                  </a:lnTo>
                  <a:lnTo>
                    <a:pt x="732" y="180"/>
                  </a:lnTo>
                  <a:lnTo>
                    <a:pt x="732" y="216"/>
                  </a:lnTo>
                  <a:lnTo>
                    <a:pt x="732" y="252"/>
                  </a:lnTo>
                </a:path>
              </a:pathLst>
            </a:custGeom>
            <a:noFill/>
            <a:ln w="25400"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4600" name="Group 24">
            <a:extLst>
              <a:ext uri="{FF2B5EF4-FFF2-40B4-BE49-F238E27FC236}">
                <a16:creationId xmlns:a16="http://schemas.microsoft.com/office/drawing/2014/main" id="{66E91275-8234-4273-BDC3-6FFD4A86706D}"/>
              </a:ext>
            </a:extLst>
          </p:cNvPr>
          <p:cNvGrpSpPr>
            <a:grpSpLocks/>
          </p:cNvGrpSpPr>
          <p:nvPr/>
        </p:nvGrpSpPr>
        <p:grpSpPr bwMode="auto">
          <a:xfrm>
            <a:off x="290513" y="5422900"/>
            <a:ext cx="8543925" cy="1098550"/>
            <a:chOff x="183" y="3416"/>
            <a:chExt cx="5382" cy="692"/>
          </a:xfrm>
        </p:grpSpPr>
        <p:sp>
          <p:nvSpPr>
            <p:cNvPr id="24601" name="Rectangle 25">
              <a:extLst>
                <a:ext uri="{FF2B5EF4-FFF2-40B4-BE49-F238E27FC236}">
                  <a16:creationId xmlns:a16="http://schemas.microsoft.com/office/drawing/2014/main" id="{2FB5227B-D1C6-4445-ADB0-C8E18CEBCA1E}"/>
                </a:ext>
              </a:extLst>
            </p:cNvPr>
            <p:cNvSpPr>
              <a:spLocks noChangeArrowheads="1"/>
            </p:cNvSpPr>
            <p:nvPr/>
          </p:nvSpPr>
          <p:spPr bwMode="auto">
            <a:xfrm>
              <a:off x="183" y="3860"/>
              <a:ext cx="144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sister chromatids</a:t>
              </a:r>
            </a:p>
          </p:txBody>
        </p:sp>
        <p:sp>
          <p:nvSpPr>
            <p:cNvPr id="24602" name="Rectangle 26">
              <a:extLst>
                <a:ext uri="{FF2B5EF4-FFF2-40B4-BE49-F238E27FC236}">
                  <a16:creationId xmlns:a16="http://schemas.microsoft.com/office/drawing/2014/main" id="{53044FDB-F866-47FF-94F7-8E302EC6E80D}"/>
                </a:ext>
              </a:extLst>
            </p:cNvPr>
            <p:cNvSpPr>
              <a:spLocks noChangeArrowheads="1"/>
            </p:cNvSpPr>
            <p:nvPr/>
          </p:nvSpPr>
          <p:spPr bwMode="auto">
            <a:xfrm>
              <a:off x="4119" y="3836"/>
              <a:ext cx="144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sister chromatids</a:t>
              </a:r>
            </a:p>
          </p:txBody>
        </p:sp>
        <p:sp>
          <p:nvSpPr>
            <p:cNvPr id="24603" name="Line 27">
              <a:extLst>
                <a:ext uri="{FF2B5EF4-FFF2-40B4-BE49-F238E27FC236}">
                  <a16:creationId xmlns:a16="http://schemas.microsoft.com/office/drawing/2014/main" id="{C7CC1597-7D49-4F6B-8633-50C39650EB17}"/>
                </a:ext>
              </a:extLst>
            </p:cNvPr>
            <p:cNvSpPr>
              <a:spLocks noChangeShapeType="1"/>
            </p:cNvSpPr>
            <p:nvPr/>
          </p:nvSpPr>
          <p:spPr bwMode="auto">
            <a:xfrm>
              <a:off x="1104"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Line 28">
              <a:extLst>
                <a:ext uri="{FF2B5EF4-FFF2-40B4-BE49-F238E27FC236}">
                  <a16:creationId xmlns:a16="http://schemas.microsoft.com/office/drawing/2014/main" id="{11CBBDB8-0A68-480D-A58F-CCA7744824DF}"/>
                </a:ext>
              </a:extLst>
            </p:cNvPr>
            <p:cNvSpPr>
              <a:spLocks noChangeShapeType="1"/>
            </p:cNvSpPr>
            <p:nvPr/>
          </p:nvSpPr>
          <p:spPr bwMode="auto">
            <a:xfrm>
              <a:off x="720"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5" name="Line 29">
              <a:extLst>
                <a:ext uri="{FF2B5EF4-FFF2-40B4-BE49-F238E27FC236}">
                  <a16:creationId xmlns:a16="http://schemas.microsoft.com/office/drawing/2014/main" id="{EB70163D-6167-44E3-9A86-71AFB533EC8F}"/>
                </a:ext>
              </a:extLst>
            </p:cNvPr>
            <p:cNvSpPr>
              <a:spLocks noChangeShapeType="1"/>
            </p:cNvSpPr>
            <p:nvPr/>
          </p:nvSpPr>
          <p:spPr bwMode="auto">
            <a:xfrm>
              <a:off x="5136"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6" name="Line 30">
              <a:extLst>
                <a:ext uri="{FF2B5EF4-FFF2-40B4-BE49-F238E27FC236}">
                  <a16:creationId xmlns:a16="http://schemas.microsoft.com/office/drawing/2014/main" id="{D07C72EA-A328-4A76-99F2-0AD42014ECD4}"/>
                </a:ext>
              </a:extLst>
            </p:cNvPr>
            <p:cNvSpPr>
              <a:spLocks noChangeShapeType="1"/>
            </p:cNvSpPr>
            <p:nvPr/>
          </p:nvSpPr>
          <p:spPr bwMode="auto">
            <a:xfrm>
              <a:off x="4752" y="3416"/>
              <a:ext cx="0" cy="416"/>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4607" name="Group 31">
            <a:extLst>
              <a:ext uri="{FF2B5EF4-FFF2-40B4-BE49-F238E27FC236}">
                <a16:creationId xmlns:a16="http://schemas.microsoft.com/office/drawing/2014/main" id="{16E305CE-F444-4FDF-9B1A-0167C87CE740}"/>
              </a:ext>
            </a:extLst>
          </p:cNvPr>
          <p:cNvGrpSpPr>
            <a:grpSpLocks/>
          </p:cNvGrpSpPr>
          <p:nvPr/>
        </p:nvGrpSpPr>
        <p:grpSpPr bwMode="auto">
          <a:xfrm>
            <a:off x="3429000" y="5867400"/>
            <a:ext cx="1828800" cy="820738"/>
            <a:chOff x="2160" y="3696"/>
            <a:chExt cx="1152" cy="517"/>
          </a:xfrm>
        </p:grpSpPr>
        <p:sp>
          <p:nvSpPr>
            <p:cNvPr id="24608" name="Rectangle 32">
              <a:extLst>
                <a:ext uri="{FF2B5EF4-FFF2-40B4-BE49-F238E27FC236}">
                  <a16:creationId xmlns:a16="http://schemas.microsoft.com/office/drawing/2014/main" id="{F69C8A62-6744-4921-B302-78C599E90F3A}"/>
                </a:ext>
              </a:extLst>
            </p:cNvPr>
            <p:cNvSpPr>
              <a:spLocks noChangeArrowheads="1"/>
            </p:cNvSpPr>
            <p:nvPr/>
          </p:nvSpPr>
          <p:spPr bwMode="auto">
            <a:xfrm>
              <a:off x="2343" y="3927"/>
              <a:ext cx="70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Tetrad</a:t>
              </a:r>
            </a:p>
          </p:txBody>
        </p:sp>
        <p:sp>
          <p:nvSpPr>
            <p:cNvPr id="24609" name="AutoShape 33">
              <a:extLst>
                <a:ext uri="{FF2B5EF4-FFF2-40B4-BE49-F238E27FC236}">
                  <a16:creationId xmlns:a16="http://schemas.microsoft.com/office/drawing/2014/main" id="{D24BE2B1-A4F9-426E-9EE1-86270F92820E}"/>
                </a:ext>
              </a:extLst>
            </p:cNvPr>
            <p:cNvSpPr>
              <a:spLocks/>
            </p:cNvSpPr>
            <p:nvPr/>
          </p:nvSpPr>
          <p:spPr bwMode="auto">
            <a:xfrm rot="-5400000">
              <a:off x="2592" y="3264"/>
              <a:ext cx="288" cy="1152"/>
            </a:xfrm>
            <a:prstGeom prst="leftBrace">
              <a:avLst>
                <a:gd name="adj1" fmla="val 33333"/>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wipe(left)">
                                      <p:cBhvr>
                                        <p:cTn id="7" dur="500"/>
                                        <p:tgtEl>
                                          <p:spTgt spid="245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4581"/>
                                        </p:tgtEl>
                                        <p:attrNameLst>
                                          <p:attrName>style.visibility</p:attrName>
                                        </p:attrNameLst>
                                      </p:cBhvr>
                                      <p:to>
                                        <p:strVal val="visible"/>
                                      </p:to>
                                    </p:set>
                                    <p:animEffect transition="in" filter="wipe(left)">
                                      <p:cBhvr>
                                        <p:cTn id="12" dur="500"/>
                                        <p:tgtEl>
                                          <p:spTgt spid="2458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 fill="hold" nodeType="clickEffect">
                                  <p:stCondLst>
                                    <p:cond delay="0"/>
                                  </p:stCondLst>
                                  <p:childTnLst>
                                    <p:set>
                                      <p:cBhvr>
                                        <p:cTn id="16" dur="1" fill="hold">
                                          <p:stCondLst>
                                            <p:cond delay="0"/>
                                          </p:stCondLst>
                                        </p:cTn>
                                        <p:tgtEl>
                                          <p:spTgt spid="24596"/>
                                        </p:tgtEl>
                                        <p:attrNameLst>
                                          <p:attrName>style.visibility</p:attrName>
                                        </p:attrNameLst>
                                      </p:cBhvr>
                                      <p:to>
                                        <p:strVal val="visible"/>
                                      </p:to>
                                    </p:set>
                                    <p:anim calcmode="lin" valueType="num">
                                      <p:cBhvr additive="base">
                                        <p:cTn id="17" dur="500" fill="hold"/>
                                        <p:tgtEl>
                                          <p:spTgt spid="24596"/>
                                        </p:tgtEl>
                                        <p:attrNameLst>
                                          <p:attrName>ppt_x</p:attrName>
                                        </p:attrNameLst>
                                      </p:cBhvr>
                                      <p:tavLst>
                                        <p:tav tm="0">
                                          <p:val>
                                            <p:strVal val="#ppt_x"/>
                                          </p:val>
                                        </p:tav>
                                        <p:tav tm="100000">
                                          <p:val>
                                            <p:strVal val="#ppt_x"/>
                                          </p:val>
                                        </p:tav>
                                      </p:tavLst>
                                    </p:anim>
                                    <p:anim calcmode="lin" valueType="num">
                                      <p:cBhvr additive="base">
                                        <p:cTn id="18" dur="500" fill="hold"/>
                                        <p:tgtEl>
                                          <p:spTgt spid="24596"/>
                                        </p:tgtEl>
                                        <p:attrNameLst>
                                          <p:attrName>ppt_y</p:attrName>
                                        </p:attrNameLst>
                                      </p:cBhvr>
                                      <p:tavLst>
                                        <p:tav tm="0">
                                          <p:val>
                                            <p:strVal val="0-#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24600"/>
                                        </p:tgtEl>
                                        <p:attrNameLst>
                                          <p:attrName>style.visibility</p:attrName>
                                        </p:attrNameLst>
                                      </p:cBhvr>
                                      <p:to>
                                        <p:strVal val="visible"/>
                                      </p:to>
                                    </p:set>
                                    <p:anim calcmode="lin" valueType="num">
                                      <p:cBhvr additive="base">
                                        <p:cTn id="23" dur="500" fill="hold"/>
                                        <p:tgtEl>
                                          <p:spTgt spid="24600"/>
                                        </p:tgtEl>
                                        <p:attrNameLst>
                                          <p:attrName>ppt_x</p:attrName>
                                        </p:attrNameLst>
                                      </p:cBhvr>
                                      <p:tavLst>
                                        <p:tav tm="0">
                                          <p:val>
                                            <p:strVal val="#ppt_x"/>
                                          </p:val>
                                        </p:tav>
                                        <p:tav tm="100000">
                                          <p:val>
                                            <p:strVal val="#ppt_x"/>
                                          </p:val>
                                        </p:tav>
                                      </p:tavLst>
                                    </p:anim>
                                    <p:anim calcmode="lin" valueType="num">
                                      <p:cBhvr additive="base">
                                        <p:cTn id="24" dur="500" fill="hold"/>
                                        <p:tgtEl>
                                          <p:spTgt spid="24600"/>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4607"/>
                                        </p:tgtEl>
                                        <p:attrNameLst>
                                          <p:attrName>style.visibility</p:attrName>
                                        </p:attrNameLst>
                                      </p:cBhvr>
                                      <p:to>
                                        <p:strVal val="visible"/>
                                      </p:to>
                                    </p:set>
                                    <p:anim calcmode="lin" valueType="num">
                                      <p:cBhvr additive="base">
                                        <p:cTn id="29" dur="500" fill="hold"/>
                                        <p:tgtEl>
                                          <p:spTgt spid="24607"/>
                                        </p:tgtEl>
                                        <p:attrNameLst>
                                          <p:attrName>ppt_x</p:attrName>
                                        </p:attrNameLst>
                                      </p:cBhvr>
                                      <p:tavLst>
                                        <p:tav tm="0">
                                          <p:val>
                                            <p:strVal val="#ppt_x"/>
                                          </p:val>
                                        </p:tav>
                                        <p:tav tm="100000">
                                          <p:val>
                                            <p:strVal val="#ppt_x"/>
                                          </p:val>
                                        </p:tav>
                                      </p:tavLst>
                                    </p:anim>
                                    <p:anim calcmode="lin" valueType="num">
                                      <p:cBhvr additive="base">
                                        <p:cTn id="30" dur="500" fill="hold"/>
                                        <p:tgtEl>
                                          <p:spTgt spid="246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7F6B42D-608A-451F-ABF0-9CECD8EC7B7D}"/>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9234DB"/>
                </a:solidFill>
                <a:effectLst>
                  <a:outerShdw blurRad="38100" dist="38100" dir="2700000" algn="tl">
                    <a:srgbClr val="C0C0C0"/>
                  </a:outerShdw>
                </a:effectLst>
              </a:rPr>
              <a:t>During Prophase I </a:t>
            </a:r>
            <a:br>
              <a:rPr lang="en-US" altLang="en-US" sz="4000" b="1">
                <a:solidFill>
                  <a:srgbClr val="9234DB"/>
                </a:solidFill>
                <a:effectLst>
                  <a:outerShdw blurRad="38100" dist="38100" dir="2700000" algn="tl">
                    <a:srgbClr val="C0C0C0"/>
                  </a:outerShdw>
                </a:effectLst>
              </a:rPr>
            </a:br>
            <a:r>
              <a:rPr lang="en-US" altLang="en-US" sz="4000" b="1">
                <a:solidFill>
                  <a:srgbClr val="9234DB"/>
                </a:solidFill>
                <a:effectLst>
                  <a:outerShdw blurRad="38100" dist="38100" dir="2700000" algn="tl">
                    <a:srgbClr val="C0C0C0"/>
                  </a:outerShdw>
                </a:effectLst>
              </a:rPr>
              <a:t>“Crossing Over” occurs.</a:t>
            </a:r>
          </a:p>
        </p:txBody>
      </p:sp>
      <p:sp>
        <p:nvSpPr>
          <p:cNvPr id="25603" name="Rectangle 3">
            <a:extLst>
              <a:ext uri="{FF2B5EF4-FFF2-40B4-BE49-F238E27FC236}">
                <a16:creationId xmlns:a16="http://schemas.microsoft.com/office/drawing/2014/main" id="{A65AD363-B49D-4F85-A0C9-D4E81C72B9EF}"/>
              </a:ext>
            </a:extLst>
          </p:cNvPr>
          <p:cNvSpPr>
            <a:spLocks noGrp="1" noChangeArrowheads="1"/>
          </p:cNvSpPr>
          <p:nvPr>
            <p:ph type="body" idx="1"/>
          </p:nvPr>
        </p:nvSpPr>
        <p:spPr>
          <a:xfrm>
            <a:off x="381000" y="2514600"/>
            <a:ext cx="8382000" cy="3581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buFontTx/>
              <a:buNone/>
            </a:pPr>
            <a:endParaRPr lang="en-US" altLang="en-US" sz="1200"/>
          </a:p>
          <a:p>
            <a:pPr algn="ctr"/>
            <a:r>
              <a:rPr lang="en-US" altLang="en-US" b="1">
                <a:solidFill>
                  <a:srgbClr val="0000CC"/>
                </a:solidFill>
                <a:effectLst>
                  <a:outerShdw blurRad="38100" dist="38100" dir="2700000" algn="tl">
                    <a:srgbClr val="C0C0C0"/>
                  </a:outerShdw>
                </a:effectLst>
              </a:rPr>
              <a:t>During Crossing over</a:t>
            </a:r>
            <a:r>
              <a:rPr lang="en-US" altLang="en-US"/>
              <a:t>  segments of nonsister </a:t>
            </a:r>
            <a:r>
              <a:rPr lang="en-US" altLang="en-US" b="1">
                <a:solidFill>
                  <a:srgbClr val="7B00E4"/>
                </a:solidFill>
                <a:effectLst>
                  <a:outerShdw blurRad="38100" dist="38100" dir="2700000" algn="tl">
                    <a:srgbClr val="C0C0C0"/>
                  </a:outerShdw>
                </a:effectLst>
              </a:rPr>
              <a:t>chromatids</a:t>
            </a:r>
            <a:r>
              <a:rPr lang="en-US" altLang="en-US"/>
              <a:t> break and reattach to the other </a:t>
            </a:r>
            <a:r>
              <a:rPr lang="en-US" altLang="en-US" b="1">
                <a:solidFill>
                  <a:srgbClr val="7B00E4"/>
                </a:solidFill>
                <a:effectLst>
                  <a:outerShdw blurRad="38100" dist="38100" dir="2700000" algn="tl">
                    <a:srgbClr val="C0C0C0"/>
                  </a:outerShdw>
                </a:effectLst>
              </a:rPr>
              <a:t>chromatid</a:t>
            </a:r>
            <a:r>
              <a:rPr lang="en-US" altLang="en-US"/>
              <a:t>. The </a:t>
            </a:r>
            <a:r>
              <a:rPr lang="en-US" altLang="en-US" b="1">
                <a:solidFill>
                  <a:schemeClr val="hlink"/>
                </a:solidFill>
                <a:effectLst>
                  <a:outerShdw blurRad="38100" dist="38100" dir="2700000" algn="tl">
                    <a:srgbClr val="C0C0C0"/>
                  </a:outerShdw>
                </a:effectLst>
              </a:rPr>
              <a:t>Chiasmata (chiasma) </a:t>
            </a:r>
            <a:r>
              <a:rPr lang="en-US" altLang="en-US"/>
              <a:t>are the sites of </a:t>
            </a:r>
            <a:r>
              <a:rPr lang="en-US" altLang="en-US" b="1">
                <a:solidFill>
                  <a:srgbClr val="0000CC"/>
                </a:solidFill>
                <a:effectLst>
                  <a:outerShdw blurRad="38100" dist="38100" dir="2700000" algn="tl">
                    <a:srgbClr val="C0C0C0"/>
                  </a:outerShdw>
                </a:effectLst>
              </a:rPr>
              <a:t>crossing over</a:t>
            </a:r>
            <a:r>
              <a:rPr lang="en-US" altLang="en-US"/>
              <a:t>.</a:t>
            </a:r>
          </a:p>
        </p:txBody>
      </p:sp>
      <p:sp>
        <p:nvSpPr>
          <p:cNvPr id="25604" name="Text Box 4">
            <a:extLst>
              <a:ext uri="{FF2B5EF4-FFF2-40B4-BE49-F238E27FC236}">
                <a16:creationId xmlns:a16="http://schemas.microsoft.com/office/drawing/2014/main" id="{94ECD163-8D77-4C10-95E2-3E49494B94C4}"/>
              </a:ext>
            </a:extLst>
          </p:cNvPr>
          <p:cNvSpPr txBox="1">
            <a:spLocks noChangeArrowheads="1"/>
          </p:cNvSpPr>
          <p:nvPr/>
        </p:nvSpPr>
        <p:spPr bwMode="auto">
          <a:xfrm>
            <a:off x="914400" y="1600200"/>
            <a:ext cx="7467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Crossing Over is one of the Two major occurrences of Meiosis</a:t>
            </a:r>
          </a:p>
          <a:p>
            <a:pPr algn="ctr">
              <a:spcBef>
                <a:spcPct val="50000"/>
              </a:spcBef>
            </a:pPr>
            <a:r>
              <a:rPr lang="en-US" altLang="en-US" b="1"/>
              <a:t>(The other is Non-disjunction)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wipe(left)">
                                      <p:cBhvr>
                                        <p:cTn id="7" dur="500"/>
                                        <p:tgtEl>
                                          <p:spTgt spid="2560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wipe(left)">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P spid="2560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4DB0E6C-B1E4-4FE3-824B-675CB676F3A8}"/>
              </a:ext>
            </a:extLst>
          </p:cNvPr>
          <p:cNvSpPr>
            <a:spLocks noGrp="1" noChangeArrowheads="1"/>
          </p:cNvSpPr>
          <p:nvPr>
            <p:ph type="title"/>
          </p:nvPr>
        </p:nvSpPr>
        <p:spPr>
          <a:xfrm>
            <a:off x="152400" y="304800"/>
            <a:ext cx="8763000" cy="838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4000" b="1">
                <a:solidFill>
                  <a:srgbClr val="CC0066"/>
                </a:solidFill>
                <a:effectLst>
                  <a:outerShdw blurRad="38100" dist="38100" dir="2700000" algn="tl">
                    <a:srgbClr val="C0C0C0"/>
                  </a:outerShdw>
                </a:effectLst>
              </a:rPr>
              <a:t>Crossing Over</a:t>
            </a:r>
            <a:r>
              <a:rPr lang="en-US" altLang="en-US" sz="3200" b="1">
                <a:solidFill>
                  <a:srgbClr val="CC0066"/>
                </a:solidFill>
                <a:effectLst>
                  <a:outerShdw blurRad="38100" dist="38100" dir="2700000" algn="tl">
                    <a:srgbClr val="C0C0C0"/>
                  </a:outerShdw>
                </a:effectLst>
              </a:rPr>
              <a:t/>
            </a:r>
            <a:br>
              <a:rPr lang="en-US" altLang="en-US" sz="3200" b="1">
                <a:solidFill>
                  <a:srgbClr val="CC0066"/>
                </a:solidFill>
                <a:effectLst>
                  <a:outerShdw blurRad="38100" dist="38100" dir="2700000" algn="tl">
                    <a:srgbClr val="C0C0C0"/>
                  </a:outerShdw>
                </a:effectLst>
              </a:rPr>
            </a:br>
            <a:r>
              <a:rPr lang="en-US" altLang="en-US" sz="3200" b="1">
                <a:solidFill>
                  <a:srgbClr val="CC0066"/>
                </a:solidFill>
                <a:effectLst>
                  <a:outerShdw blurRad="38100" dist="38100" dir="2700000" algn="tl">
                    <a:srgbClr val="C0C0C0"/>
                  </a:outerShdw>
                </a:effectLst>
              </a:rPr>
              <a:t> </a:t>
            </a:r>
            <a:r>
              <a:rPr lang="en-US" altLang="en-US" sz="2400" b="1">
                <a:solidFill>
                  <a:srgbClr val="0000CC"/>
                </a:solidFill>
                <a:effectLst>
                  <a:outerShdw blurRad="38100" dist="38100" dir="2700000" algn="tl">
                    <a:srgbClr val="C0C0C0"/>
                  </a:outerShdw>
                </a:effectLst>
              </a:rPr>
              <a:t>creates variation (diversity) in the offspring’s traits.</a:t>
            </a:r>
          </a:p>
        </p:txBody>
      </p:sp>
      <p:sp>
        <p:nvSpPr>
          <p:cNvPr id="26627" name="Rectangle 3">
            <a:extLst>
              <a:ext uri="{FF2B5EF4-FFF2-40B4-BE49-F238E27FC236}">
                <a16:creationId xmlns:a16="http://schemas.microsoft.com/office/drawing/2014/main" id="{AA376C98-E0C7-402A-AFFD-3E32549A3F81}"/>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26628" name="Rectangle 4">
            <a:extLst>
              <a:ext uri="{FF2B5EF4-FFF2-40B4-BE49-F238E27FC236}">
                <a16:creationId xmlns:a16="http://schemas.microsoft.com/office/drawing/2014/main" id="{7EAB679E-9698-409E-9BE4-E9CCBF9EE847}"/>
              </a:ext>
            </a:extLst>
          </p:cNvPr>
          <p:cNvSpPr>
            <a:spLocks noChangeArrowheads="1"/>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26629" name="Group 5">
            <a:extLst>
              <a:ext uri="{FF2B5EF4-FFF2-40B4-BE49-F238E27FC236}">
                <a16:creationId xmlns:a16="http://schemas.microsoft.com/office/drawing/2014/main" id="{51F82DFF-EAE3-4E29-94D1-50E32F2C93B1}"/>
              </a:ext>
            </a:extLst>
          </p:cNvPr>
          <p:cNvGrpSpPr>
            <a:grpSpLocks/>
          </p:cNvGrpSpPr>
          <p:nvPr/>
        </p:nvGrpSpPr>
        <p:grpSpPr bwMode="auto">
          <a:xfrm>
            <a:off x="2298700" y="2298700"/>
            <a:ext cx="3505200" cy="3663950"/>
            <a:chOff x="1448" y="1448"/>
            <a:chExt cx="2208" cy="2308"/>
          </a:xfrm>
        </p:grpSpPr>
        <p:sp>
          <p:nvSpPr>
            <p:cNvPr id="26630" name="Freeform 6">
              <a:extLst>
                <a:ext uri="{FF2B5EF4-FFF2-40B4-BE49-F238E27FC236}">
                  <a16:creationId xmlns:a16="http://schemas.microsoft.com/office/drawing/2014/main" id="{32FFCE8F-9664-4CC9-A47C-2565524B0027}"/>
                </a:ext>
              </a:extLst>
            </p:cNvPr>
            <p:cNvSpPr>
              <a:spLocks/>
            </p:cNvSpPr>
            <p:nvPr/>
          </p:nvSpPr>
          <p:spPr bwMode="auto">
            <a:xfrm>
              <a:off x="2293"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1" name="Oval 7">
              <a:extLst>
                <a:ext uri="{FF2B5EF4-FFF2-40B4-BE49-F238E27FC236}">
                  <a16:creationId xmlns:a16="http://schemas.microsoft.com/office/drawing/2014/main" id="{5484F8C2-84D4-4685-8B46-52EAE6BFAD0F}"/>
                </a:ext>
              </a:extLst>
            </p:cNvPr>
            <p:cNvSpPr>
              <a:spLocks noChangeArrowheads="1"/>
            </p:cNvSpPr>
            <p:nvPr/>
          </p:nvSpPr>
          <p:spPr bwMode="auto">
            <a:xfrm rot="60000">
              <a:off x="2504"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Freeform 8">
              <a:extLst>
                <a:ext uri="{FF2B5EF4-FFF2-40B4-BE49-F238E27FC236}">
                  <a16:creationId xmlns:a16="http://schemas.microsoft.com/office/drawing/2014/main" id="{31A03977-23E6-4F48-8616-69700A7AF2AF}"/>
                </a:ext>
              </a:extLst>
            </p:cNvPr>
            <p:cNvSpPr>
              <a:spLocks/>
            </p:cNvSpPr>
            <p:nvPr/>
          </p:nvSpPr>
          <p:spPr bwMode="auto">
            <a:xfrm>
              <a:off x="3277"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3" name="Oval 9">
              <a:extLst>
                <a:ext uri="{FF2B5EF4-FFF2-40B4-BE49-F238E27FC236}">
                  <a16:creationId xmlns:a16="http://schemas.microsoft.com/office/drawing/2014/main" id="{99D79B4F-F4B9-44D5-A991-F7E2B21B78EF}"/>
                </a:ext>
              </a:extLst>
            </p:cNvPr>
            <p:cNvSpPr>
              <a:spLocks noChangeArrowheads="1"/>
            </p:cNvSpPr>
            <p:nvPr/>
          </p:nvSpPr>
          <p:spPr bwMode="auto">
            <a:xfrm rot="60000">
              <a:off x="3176"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Line 10">
              <a:extLst>
                <a:ext uri="{FF2B5EF4-FFF2-40B4-BE49-F238E27FC236}">
                  <a16:creationId xmlns:a16="http://schemas.microsoft.com/office/drawing/2014/main" id="{BB4C264C-004F-4B5A-9315-18A5A925CAEF}"/>
                </a:ext>
              </a:extLst>
            </p:cNvPr>
            <p:cNvSpPr>
              <a:spLocks noChangeShapeType="1"/>
            </p:cNvSpPr>
            <p:nvPr/>
          </p:nvSpPr>
          <p:spPr bwMode="auto">
            <a:xfrm>
              <a:off x="1448" y="2544"/>
              <a:ext cx="70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Freeform 11">
              <a:extLst>
                <a:ext uri="{FF2B5EF4-FFF2-40B4-BE49-F238E27FC236}">
                  <a16:creationId xmlns:a16="http://schemas.microsoft.com/office/drawing/2014/main" id="{21ACF6F8-C1FC-43C9-8D72-B50245C81A01}"/>
                </a:ext>
              </a:extLst>
            </p:cNvPr>
            <p:cNvSpPr>
              <a:spLocks/>
            </p:cNvSpPr>
            <p:nvPr/>
          </p:nvSpPr>
          <p:spPr bwMode="auto">
            <a:xfrm>
              <a:off x="2976" y="1500"/>
              <a:ext cx="325" cy="1093"/>
            </a:xfrm>
            <a:custGeom>
              <a:avLst/>
              <a:gdLst>
                <a:gd name="T0" fmla="*/ 252 w 325"/>
                <a:gd name="T1" fmla="*/ 960 h 1093"/>
                <a:gd name="T2" fmla="*/ 252 w 325"/>
                <a:gd name="T3" fmla="*/ 888 h 1093"/>
                <a:gd name="T4" fmla="*/ 264 w 325"/>
                <a:gd name="T5" fmla="*/ 816 h 1093"/>
                <a:gd name="T6" fmla="*/ 288 w 325"/>
                <a:gd name="T7" fmla="*/ 744 h 1093"/>
                <a:gd name="T8" fmla="*/ 312 w 325"/>
                <a:gd name="T9" fmla="*/ 672 h 1093"/>
                <a:gd name="T10" fmla="*/ 324 w 325"/>
                <a:gd name="T11" fmla="*/ 600 h 1093"/>
                <a:gd name="T12" fmla="*/ 324 w 325"/>
                <a:gd name="T13" fmla="*/ 516 h 1093"/>
                <a:gd name="T14" fmla="*/ 324 w 325"/>
                <a:gd name="T15" fmla="*/ 444 h 1093"/>
                <a:gd name="T16" fmla="*/ 324 w 325"/>
                <a:gd name="T17" fmla="*/ 372 h 1093"/>
                <a:gd name="T18" fmla="*/ 324 w 325"/>
                <a:gd name="T19" fmla="*/ 288 h 1093"/>
                <a:gd name="T20" fmla="*/ 312 w 325"/>
                <a:gd name="T21" fmla="*/ 216 h 1093"/>
                <a:gd name="T22" fmla="*/ 300 w 325"/>
                <a:gd name="T23" fmla="*/ 144 h 1093"/>
                <a:gd name="T24" fmla="*/ 276 w 325"/>
                <a:gd name="T25" fmla="*/ 72 h 1093"/>
                <a:gd name="T26" fmla="*/ 216 w 325"/>
                <a:gd name="T27" fmla="*/ 24 h 1093"/>
                <a:gd name="T28" fmla="*/ 144 w 325"/>
                <a:gd name="T29" fmla="*/ 12 h 1093"/>
                <a:gd name="T30" fmla="*/ 72 w 325"/>
                <a:gd name="T31" fmla="*/ 0 h 1093"/>
                <a:gd name="T32" fmla="*/ 24 w 325"/>
                <a:gd name="T33" fmla="*/ 72 h 1093"/>
                <a:gd name="T34" fmla="*/ 12 w 325"/>
                <a:gd name="T35" fmla="*/ 144 h 1093"/>
                <a:gd name="T36" fmla="*/ 0 w 325"/>
                <a:gd name="T37" fmla="*/ 228 h 1093"/>
                <a:gd name="T38" fmla="*/ 0 w 325"/>
                <a:gd name="T39" fmla="*/ 300 h 1093"/>
                <a:gd name="T40" fmla="*/ 0 w 325"/>
                <a:gd name="T41" fmla="*/ 372 h 1093"/>
                <a:gd name="T42" fmla="*/ 0 w 325"/>
                <a:gd name="T43" fmla="*/ 456 h 1093"/>
                <a:gd name="T44" fmla="*/ 0 w 325"/>
                <a:gd name="T45" fmla="*/ 552 h 1093"/>
                <a:gd name="T46" fmla="*/ 0 w 325"/>
                <a:gd name="T47" fmla="*/ 624 h 1093"/>
                <a:gd name="T48" fmla="*/ 0 w 325"/>
                <a:gd name="T49" fmla="*/ 696 h 1093"/>
                <a:gd name="T50" fmla="*/ 36 w 325"/>
                <a:gd name="T51" fmla="*/ 780 h 1093"/>
                <a:gd name="T52" fmla="*/ 72 w 325"/>
                <a:gd name="T53" fmla="*/ 852 h 1093"/>
                <a:gd name="T54" fmla="*/ 108 w 325"/>
                <a:gd name="T55" fmla="*/ 924 h 1093"/>
                <a:gd name="T56" fmla="*/ 144 w 325"/>
                <a:gd name="T57" fmla="*/ 996 h 1093"/>
                <a:gd name="T58" fmla="*/ 180 w 325"/>
                <a:gd name="T59" fmla="*/ 1068 h 1093"/>
                <a:gd name="T60" fmla="*/ 192 w 325"/>
                <a:gd name="T61" fmla="*/ 1092 h 1093"/>
                <a:gd name="T62" fmla="*/ 192 w 325"/>
                <a:gd name="T63" fmla="*/ 1092 h 1093"/>
                <a:gd name="T64" fmla="*/ 216 w 325"/>
                <a:gd name="T65" fmla="*/ 1020 h 1093"/>
                <a:gd name="T66" fmla="*/ 240 w 325"/>
                <a:gd name="T67" fmla="*/ 996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25" h="1093">
                  <a:moveTo>
                    <a:pt x="240" y="996"/>
                  </a:moveTo>
                  <a:lnTo>
                    <a:pt x="252" y="960"/>
                  </a:lnTo>
                  <a:lnTo>
                    <a:pt x="252" y="924"/>
                  </a:lnTo>
                  <a:lnTo>
                    <a:pt x="252" y="888"/>
                  </a:lnTo>
                  <a:lnTo>
                    <a:pt x="252" y="852"/>
                  </a:lnTo>
                  <a:lnTo>
                    <a:pt x="264" y="816"/>
                  </a:lnTo>
                  <a:lnTo>
                    <a:pt x="288" y="780"/>
                  </a:lnTo>
                  <a:lnTo>
                    <a:pt x="288" y="744"/>
                  </a:lnTo>
                  <a:lnTo>
                    <a:pt x="300" y="708"/>
                  </a:lnTo>
                  <a:lnTo>
                    <a:pt x="312" y="672"/>
                  </a:lnTo>
                  <a:lnTo>
                    <a:pt x="324" y="636"/>
                  </a:lnTo>
                  <a:lnTo>
                    <a:pt x="324" y="600"/>
                  </a:lnTo>
                  <a:lnTo>
                    <a:pt x="324" y="564"/>
                  </a:lnTo>
                  <a:lnTo>
                    <a:pt x="324" y="516"/>
                  </a:lnTo>
                  <a:lnTo>
                    <a:pt x="324" y="480"/>
                  </a:lnTo>
                  <a:lnTo>
                    <a:pt x="324" y="444"/>
                  </a:lnTo>
                  <a:lnTo>
                    <a:pt x="324" y="408"/>
                  </a:lnTo>
                  <a:lnTo>
                    <a:pt x="324" y="372"/>
                  </a:lnTo>
                  <a:lnTo>
                    <a:pt x="324" y="336"/>
                  </a:lnTo>
                  <a:lnTo>
                    <a:pt x="324" y="288"/>
                  </a:lnTo>
                  <a:lnTo>
                    <a:pt x="324" y="252"/>
                  </a:lnTo>
                  <a:lnTo>
                    <a:pt x="312" y="216"/>
                  </a:lnTo>
                  <a:lnTo>
                    <a:pt x="312" y="180"/>
                  </a:lnTo>
                  <a:lnTo>
                    <a:pt x="300" y="144"/>
                  </a:lnTo>
                  <a:lnTo>
                    <a:pt x="288" y="108"/>
                  </a:lnTo>
                  <a:lnTo>
                    <a:pt x="276" y="72"/>
                  </a:lnTo>
                  <a:lnTo>
                    <a:pt x="252" y="36"/>
                  </a:lnTo>
                  <a:lnTo>
                    <a:pt x="216" y="24"/>
                  </a:lnTo>
                  <a:lnTo>
                    <a:pt x="180" y="12"/>
                  </a:lnTo>
                  <a:lnTo>
                    <a:pt x="144" y="12"/>
                  </a:lnTo>
                  <a:lnTo>
                    <a:pt x="108" y="0"/>
                  </a:lnTo>
                  <a:lnTo>
                    <a:pt x="72" y="0"/>
                  </a:lnTo>
                  <a:lnTo>
                    <a:pt x="48" y="36"/>
                  </a:lnTo>
                  <a:lnTo>
                    <a:pt x="24" y="72"/>
                  </a:lnTo>
                  <a:lnTo>
                    <a:pt x="12" y="108"/>
                  </a:lnTo>
                  <a:lnTo>
                    <a:pt x="12" y="144"/>
                  </a:lnTo>
                  <a:lnTo>
                    <a:pt x="0" y="192"/>
                  </a:lnTo>
                  <a:lnTo>
                    <a:pt x="0" y="228"/>
                  </a:lnTo>
                  <a:lnTo>
                    <a:pt x="0" y="264"/>
                  </a:lnTo>
                  <a:lnTo>
                    <a:pt x="0" y="300"/>
                  </a:lnTo>
                  <a:lnTo>
                    <a:pt x="0" y="336"/>
                  </a:lnTo>
                  <a:lnTo>
                    <a:pt x="0" y="372"/>
                  </a:lnTo>
                  <a:lnTo>
                    <a:pt x="0" y="408"/>
                  </a:lnTo>
                  <a:lnTo>
                    <a:pt x="0" y="456"/>
                  </a:lnTo>
                  <a:lnTo>
                    <a:pt x="0" y="504"/>
                  </a:lnTo>
                  <a:lnTo>
                    <a:pt x="0" y="552"/>
                  </a:lnTo>
                  <a:lnTo>
                    <a:pt x="0" y="588"/>
                  </a:lnTo>
                  <a:lnTo>
                    <a:pt x="0" y="624"/>
                  </a:lnTo>
                  <a:lnTo>
                    <a:pt x="0" y="660"/>
                  </a:lnTo>
                  <a:lnTo>
                    <a:pt x="0" y="696"/>
                  </a:lnTo>
                  <a:lnTo>
                    <a:pt x="24" y="732"/>
                  </a:lnTo>
                  <a:lnTo>
                    <a:pt x="36" y="780"/>
                  </a:lnTo>
                  <a:lnTo>
                    <a:pt x="60" y="816"/>
                  </a:lnTo>
                  <a:lnTo>
                    <a:pt x="72" y="852"/>
                  </a:lnTo>
                  <a:lnTo>
                    <a:pt x="84" y="888"/>
                  </a:lnTo>
                  <a:lnTo>
                    <a:pt x="108" y="924"/>
                  </a:lnTo>
                  <a:lnTo>
                    <a:pt x="120" y="960"/>
                  </a:lnTo>
                  <a:lnTo>
                    <a:pt x="144" y="996"/>
                  </a:lnTo>
                  <a:lnTo>
                    <a:pt x="156" y="1032"/>
                  </a:lnTo>
                  <a:lnTo>
                    <a:pt x="180" y="1068"/>
                  </a:lnTo>
                  <a:lnTo>
                    <a:pt x="192" y="1092"/>
                  </a:lnTo>
                  <a:lnTo>
                    <a:pt x="192" y="1092"/>
                  </a:lnTo>
                  <a:lnTo>
                    <a:pt x="192" y="1092"/>
                  </a:lnTo>
                  <a:lnTo>
                    <a:pt x="192" y="1092"/>
                  </a:lnTo>
                  <a:lnTo>
                    <a:pt x="192" y="1056"/>
                  </a:lnTo>
                  <a:lnTo>
                    <a:pt x="216" y="1020"/>
                  </a:lnTo>
                  <a:lnTo>
                    <a:pt x="252" y="1008"/>
                  </a:lnTo>
                  <a:lnTo>
                    <a:pt x="240" y="9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6" name="Freeform 12">
              <a:extLst>
                <a:ext uri="{FF2B5EF4-FFF2-40B4-BE49-F238E27FC236}">
                  <a16:creationId xmlns:a16="http://schemas.microsoft.com/office/drawing/2014/main" id="{8F5DEBD5-74A2-4AEB-A64B-59609E972A09}"/>
                </a:ext>
              </a:extLst>
            </p:cNvPr>
            <p:cNvSpPr>
              <a:spLocks/>
            </p:cNvSpPr>
            <p:nvPr/>
          </p:nvSpPr>
          <p:spPr bwMode="auto">
            <a:xfrm>
              <a:off x="2604" y="1512"/>
              <a:ext cx="337" cy="973"/>
            </a:xfrm>
            <a:custGeom>
              <a:avLst/>
              <a:gdLst>
                <a:gd name="T0" fmla="*/ 36 w 337"/>
                <a:gd name="T1" fmla="*/ 936 h 973"/>
                <a:gd name="T2" fmla="*/ 48 w 337"/>
                <a:gd name="T3" fmla="*/ 900 h 973"/>
                <a:gd name="T4" fmla="*/ 48 w 337"/>
                <a:gd name="T5" fmla="*/ 864 h 973"/>
                <a:gd name="T6" fmla="*/ 48 w 337"/>
                <a:gd name="T7" fmla="*/ 828 h 973"/>
                <a:gd name="T8" fmla="*/ 48 w 337"/>
                <a:gd name="T9" fmla="*/ 792 h 973"/>
                <a:gd name="T10" fmla="*/ 36 w 337"/>
                <a:gd name="T11" fmla="*/ 756 h 973"/>
                <a:gd name="T12" fmla="*/ 36 w 337"/>
                <a:gd name="T13" fmla="*/ 720 h 973"/>
                <a:gd name="T14" fmla="*/ 36 w 337"/>
                <a:gd name="T15" fmla="*/ 684 h 973"/>
                <a:gd name="T16" fmla="*/ 36 w 337"/>
                <a:gd name="T17" fmla="*/ 648 h 973"/>
                <a:gd name="T18" fmla="*/ 36 w 337"/>
                <a:gd name="T19" fmla="*/ 612 h 973"/>
                <a:gd name="T20" fmla="*/ 24 w 337"/>
                <a:gd name="T21" fmla="*/ 576 h 973"/>
                <a:gd name="T22" fmla="*/ 24 w 337"/>
                <a:gd name="T23" fmla="*/ 540 h 973"/>
                <a:gd name="T24" fmla="*/ 24 w 337"/>
                <a:gd name="T25" fmla="*/ 504 h 973"/>
                <a:gd name="T26" fmla="*/ 24 w 337"/>
                <a:gd name="T27" fmla="*/ 468 h 973"/>
                <a:gd name="T28" fmla="*/ 24 w 337"/>
                <a:gd name="T29" fmla="*/ 432 h 973"/>
                <a:gd name="T30" fmla="*/ 24 w 337"/>
                <a:gd name="T31" fmla="*/ 396 h 973"/>
                <a:gd name="T32" fmla="*/ 36 w 337"/>
                <a:gd name="T33" fmla="*/ 360 h 973"/>
                <a:gd name="T34" fmla="*/ 24 w 337"/>
                <a:gd name="T35" fmla="*/ 324 h 973"/>
                <a:gd name="T36" fmla="*/ 24 w 337"/>
                <a:gd name="T37" fmla="*/ 288 h 973"/>
                <a:gd name="T38" fmla="*/ 0 w 337"/>
                <a:gd name="T39" fmla="*/ 252 h 973"/>
                <a:gd name="T40" fmla="*/ 0 w 337"/>
                <a:gd name="T41" fmla="*/ 216 h 973"/>
                <a:gd name="T42" fmla="*/ 0 w 337"/>
                <a:gd name="T43" fmla="*/ 180 h 973"/>
                <a:gd name="T44" fmla="*/ 0 w 337"/>
                <a:gd name="T45" fmla="*/ 144 h 973"/>
                <a:gd name="T46" fmla="*/ 12 w 337"/>
                <a:gd name="T47" fmla="*/ 108 h 973"/>
                <a:gd name="T48" fmla="*/ 24 w 337"/>
                <a:gd name="T49" fmla="*/ 72 h 973"/>
                <a:gd name="T50" fmla="*/ 48 w 337"/>
                <a:gd name="T51" fmla="*/ 36 h 973"/>
                <a:gd name="T52" fmla="*/ 84 w 337"/>
                <a:gd name="T53" fmla="*/ 12 h 973"/>
                <a:gd name="T54" fmla="*/ 120 w 337"/>
                <a:gd name="T55" fmla="*/ 0 h 973"/>
                <a:gd name="T56" fmla="*/ 156 w 337"/>
                <a:gd name="T57" fmla="*/ 0 h 973"/>
                <a:gd name="T58" fmla="*/ 192 w 337"/>
                <a:gd name="T59" fmla="*/ 0 h 973"/>
                <a:gd name="T60" fmla="*/ 228 w 337"/>
                <a:gd name="T61" fmla="*/ 12 h 973"/>
                <a:gd name="T62" fmla="*/ 264 w 337"/>
                <a:gd name="T63" fmla="*/ 36 h 973"/>
                <a:gd name="T64" fmla="*/ 300 w 337"/>
                <a:gd name="T65" fmla="*/ 60 h 973"/>
                <a:gd name="T66" fmla="*/ 312 w 337"/>
                <a:gd name="T67" fmla="*/ 96 h 973"/>
                <a:gd name="T68" fmla="*/ 324 w 337"/>
                <a:gd name="T69" fmla="*/ 132 h 973"/>
                <a:gd name="T70" fmla="*/ 336 w 337"/>
                <a:gd name="T71" fmla="*/ 168 h 973"/>
                <a:gd name="T72" fmla="*/ 336 w 337"/>
                <a:gd name="T73" fmla="*/ 204 h 973"/>
                <a:gd name="T74" fmla="*/ 336 w 337"/>
                <a:gd name="T75" fmla="*/ 240 h 973"/>
                <a:gd name="T76" fmla="*/ 336 w 337"/>
                <a:gd name="T77" fmla="*/ 276 h 973"/>
                <a:gd name="T78" fmla="*/ 336 w 337"/>
                <a:gd name="T79" fmla="*/ 312 h 973"/>
                <a:gd name="T80" fmla="*/ 336 w 337"/>
                <a:gd name="T81" fmla="*/ 348 h 973"/>
                <a:gd name="T82" fmla="*/ 336 w 337"/>
                <a:gd name="T83" fmla="*/ 384 h 973"/>
                <a:gd name="T84" fmla="*/ 324 w 337"/>
                <a:gd name="T85" fmla="*/ 420 h 973"/>
                <a:gd name="T86" fmla="*/ 324 w 337"/>
                <a:gd name="T87" fmla="*/ 456 h 973"/>
                <a:gd name="T88" fmla="*/ 324 w 337"/>
                <a:gd name="T89" fmla="*/ 492 h 973"/>
                <a:gd name="T90" fmla="*/ 324 w 337"/>
                <a:gd name="T91" fmla="*/ 528 h 973"/>
                <a:gd name="T92" fmla="*/ 324 w 337"/>
                <a:gd name="T93" fmla="*/ 564 h 973"/>
                <a:gd name="T94" fmla="*/ 324 w 337"/>
                <a:gd name="T95" fmla="*/ 600 h 973"/>
                <a:gd name="T96" fmla="*/ 312 w 337"/>
                <a:gd name="T97" fmla="*/ 636 h 973"/>
                <a:gd name="T98" fmla="*/ 300 w 337"/>
                <a:gd name="T99" fmla="*/ 672 h 973"/>
                <a:gd name="T100" fmla="*/ 288 w 337"/>
                <a:gd name="T101" fmla="*/ 708 h 973"/>
                <a:gd name="T102" fmla="*/ 264 w 337"/>
                <a:gd name="T103" fmla="*/ 744 h 973"/>
                <a:gd name="T104" fmla="*/ 264 w 337"/>
                <a:gd name="T105" fmla="*/ 780 h 973"/>
                <a:gd name="T106" fmla="*/ 240 w 337"/>
                <a:gd name="T107" fmla="*/ 816 h 973"/>
                <a:gd name="T108" fmla="*/ 216 w 337"/>
                <a:gd name="T109" fmla="*/ 852 h 973"/>
                <a:gd name="T110" fmla="*/ 204 w 337"/>
                <a:gd name="T111" fmla="*/ 888 h 973"/>
                <a:gd name="T112" fmla="*/ 192 w 337"/>
                <a:gd name="T113" fmla="*/ 924 h 973"/>
                <a:gd name="T114" fmla="*/ 168 w 337"/>
                <a:gd name="T115" fmla="*/ 960 h 973"/>
                <a:gd name="T116" fmla="*/ 132 w 337"/>
                <a:gd name="T117" fmla="*/ 972 h 973"/>
                <a:gd name="T118" fmla="*/ 96 w 337"/>
                <a:gd name="T119" fmla="*/ 972 h 973"/>
                <a:gd name="T120" fmla="*/ 60 w 337"/>
                <a:gd name="T121" fmla="*/ 948 h 973"/>
                <a:gd name="T122" fmla="*/ 24 w 337"/>
                <a:gd name="T123" fmla="*/ 948 h 973"/>
                <a:gd name="T124" fmla="*/ 36 w 337"/>
                <a:gd name="T125" fmla="*/ 936 h 9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37" h="973">
                  <a:moveTo>
                    <a:pt x="36" y="936"/>
                  </a:moveTo>
                  <a:lnTo>
                    <a:pt x="48" y="900"/>
                  </a:lnTo>
                  <a:lnTo>
                    <a:pt x="48" y="864"/>
                  </a:lnTo>
                  <a:lnTo>
                    <a:pt x="48" y="828"/>
                  </a:lnTo>
                  <a:lnTo>
                    <a:pt x="48" y="792"/>
                  </a:lnTo>
                  <a:lnTo>
                    <a:pt x="36" y="756"/>
                  </a:lnTo>
                  <a:lnTo>
                    <a:pt x="36" y="720"/>
                  </a:lnTo>
                  <a:lnTo>
                    <a:pt x="36" y="684"/>
                  </a:lnTo>
                  <a:lnTo>
                    <a:pt x="36" y="648"/>
                  </a:lnTo>
                  <a:lnTo>
                    <a:pt x="36" y="612"/>
                  </a:lnTo>
                  <a:lnTo>
                    <a:pt x="24" y="576"/>
                  </a:lnTo>
                  <a:lnTo>
                    <a:pt x="24" y="540"/>
                  </a:lnTo>
                  <a:lnTo>
                    <a:pt x="24" y="504"/>
                  </a:lnTo>
                  <a:lnTo>
                    <a:pt x="24" y="468"/>
                  </a:lnTo>
                  <a:lnTo>
                    <a:pt x="24" y="432"/>
                  </a:lnTo>
                  <a:lnTo>
                    <a:pt x="24" y="396"/>
                  </a:lnTo>
                  <a:lnTo>
                    <a:pt x="36" y="360"/>
                  </a:lnTo>
                  <a:lnTo>
                    <a:pt x="24" y="324"/>
                  </a:lnTo>
                  <a:lnTo>
                    <a:pt x="24" y="288"/>
                  </a:lnTo>
                  <a:lnTo>
                    <a:pt x="0" y="252"/>
                  </a:lnTo>
                  <a:lnTo>
                    <a:pt x="0" y="216"/>
                  </a:lnTo>
                  <a:lnTo>
                    <a:pt x="0" y="180"/>
                  </a:lnTo>
                  <a:lnTo>
                    <a:pt x="0" y="144"/>
                  </a:lnTo>
                  <a:lnTo>
                    <a:pt x="12" y="108"/>
                  </a:lnTo>
                  <a:lnTo>
                    <a:pt x="24" y="72"/>
                  </a:lnTo>
                  <a:lnTo>
                    <a:pt x="48" y="36"/>
                  </a:lnTo>
                  <a:lnTo>
                    <a:pt x="84" y="12"/>
                  </a:lnTo>
                  <a:lnTo>
                    <a:pt x="120" y="0"/>
                  </a:lnTo>
                  <a:lnTo>
                    <a:pt x="156" y="0"/>
                  </a:lnTo>
                  <a:lnTo>
                    <a:pt x="192" y="0"/>
                  </a:lnTo>
                  <a:lnTo>
                    <a:pt x="228" y="12"/>
                  </a:lnTo>
                  <a:lnTo>
                    <a:pt x="264" y="36"/>
                  </a:lnTo>
                  <a:lnTo>
                    <a:pt x="300" y="60"/>
                  </a:lnTo>
                  <a:lnTo>
                    <a:pt x="312" y="96"/>
                  </a:lnTo>
                  <a:lnTo>
                    <a:pt x="324" y="132"/>
                  </a:lnTo>
                  <a:lnTo>
                    <a:pt x="336" y="168"/>
                  </a:lnTo>
                  <a:lnTo>
                    <a:pt x="336" y="204"/>
                  </a:lnTo>
                  <a:lnTo>
                    <a:pt x="336" y="240"/>
                  </a:lnTo>
                  <a:lnTo>
                    <a:pt x="336" y="276"/>
                  </a:lnTo>
                  <a:lnTo>
                    <a:pt x="336" y="312"/>
                  </a:lnTo>
                  <a:lnTo>
                    <a:pt x="336" y="348"/>
                  </a:lnTo>
                  <a:lnTo>
                    <a:pt x="336" y="384"/>
                  </a:lnTo>
                  <a:lnTo>
                    <a:pt x="324" y="420"/>
                  </a:lnTo>
                  <a:lnTo>
                    <a:pt x="324" y="456"/>
                  </a:lnTo>
                  <a:lnTo>
                    <a:pt x="324" y="492"/>
                  </a:lnTo>
                  <a:lnTo>
                    <a:pt x="324" y="528"/>
                  </a:lnTo>
                  <a:lnTo>
                    <a:pt x="324" y="564"/>
                  </a:lnTo>
                  <a:lnTo>
                    <a:pt x="324" y="600"/>
                  </a:lnTo>
                  <a:lnTo>
                    <a:pt x="312" y="636"/>
                  </a:lnTo>
                  <a:lnTo>
                    <a:pt x="300" y="672"/>
                  </a:lnTo>
                  <a:lnTo>
                    <a:pt x="288" y="708"/>
                  </a:lnTo>
                  <a:lnTo>
                    <a:pt x="264" y="744"/>
                  </a:lnTo>
                  <a:lnTo>
                    <a:pt x="264" y="780"/>
                  </a:lnTo>
                  <a:lnTo>
                    <a:pt x="240" y="816"/>
                  </a:lnTo>
                  <a:lnTo>
                    <a:pt x="216" y="852"/>
                  </a:lnTo>
                  <a:lnTo>
                    <a:pt x="204" y="888"/>
                  </a:lnTo>
                  <a:lnTo>
                    <a:pt x="192" y="924"/>
                  </a:lnTo>
                  <a:lnTo>
                    <a:pt x="168" y="960"/>
                  </a:lnTo>
                  <a:lnTo>
                    <a:pt x="132" y="972"/>
                  </a:lnTo>
                  <a:lnTo>
                    <a:pt x="96" y="972"/>
                  </a:lnTo>
                  <a:lnTo>
                    <a:pt x="60" y="948"/>
                  </a:lnTo>
                  <a:lnTo>
                    <a:pt x="24" y="948"/>
                  </a:lnTo>
                  <a:lnTo>
                    <a:pt x="36" y="93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7" name="Freeform 13">
              <a:extLst>
                <a:ext uri="{FF2B5EF4-FFF2-40B4-BE49-F238E27FC236}">
                  <a16:creationId xmlns:a16="http://schemas.microsoft.com/office/drawing/2014/main" id="{18C6819E-96D6-41BC-BEBB-66E06539FEC2}"/>
                </a:ext>
              </a:extLst>
            </p:cNvPr>
            <p:cNvSpPr>
              <a:spLocks/>
            </p:cNvSpPr>
            <p:nvPr/>
          </p:nvSpPr>
          <p:spPr bwMode="auto">
            <a:xfrm>
              <a:off x="2592" y="2736"/>
              <a:ext cx="673" cy="949"/>
            </a:xfrm>
            <a:custGeom>
              <a:avLst/>
              <a:gdLst>
                <a:gd name="T0" fmla="*/ 624 w 673"/>
                <a:gd name="T1" fmla="*/ 0 h 949"/>
                <a:gd name="T2" fmla="*/ 636 w 673"/>
                <a:gd name="T3" fmla="*/ 36 h 949"/>
                <a:gd name="T4" fmla="*/ 672 w 673"/>
                <a:gd name="T5" fmla="*/ 60 h 949"/>
                <a:gd name="T6" fmla="*/ 672 w 673"/>
                <a:gd name="T7" fmla="*/ 96 h 949"/>
                <a:gd name="T8" fmla="*/ 660 w 673"/>
                <a:gd name="T9" fmla="*/ 132 h 949"/>
                <a:gd name="T10" fmla="*/ 648 w 673"/>
                <a:gd name="T11" fmla="*/ 168 h 949"/>
                <a:gd name="T12" fmla="*/ 612 w 673"/>
                <a:gd name="T13" fmla="*/ 192 h 949"/>
                <a:gd name="T14" fmla="*/ 600 w 673"/>
                <a:gd name="T15" fmla="*/ 228 h 949"/>
                <a:gd name="T16" fmla="*/ 588 w 673"/>
                <a:gd name="T17" fmla="*/ 264 h 949"/>
                <a:gd name="T18" fmla="*/ 564 w 673"/>
                <a:gd name="T19" fmla="*/ 300 h 949"/>
                <a:gd name="T20" fmla="*/ 552 w 673"/>
                <a:gd name="T21" fmla="*/ 336 h 949"/>
                <a:gd name="T22" fmla="*/ 540 w 673"/>
                <a:gd name="T23" fmla="*/ 372 h 949"/>
                <a:gd name="T24" fmla="*/ 528 w 673"/>
                <a:gd name="T25" fmla="*/ 408 h 949"/>
                <a:gd name="T26" fmla="*/ 516 w 673"/>
                <a:gd name="T27" fmla="*/ 444 h 949"/>
                <a:gd name="T28" fmla="*/ 504 w 673"/>
                <a:gd name="T29" fmla="*/ 480 h 949"/>
                <a:gd name="T30" fmla="*/ 480 w 673"/>
                <a:gd name="T31" fmla="*/ 516 h 949"/>
                <a:gd name="T32" fmla="*/ 468 w 673"/>
                <a:gd name="T33" fmla="*/ 552 h 949"/>
                <a:gd name="T34" fmla="*/ 456 w 673"/>
                <a:gd name="T35" fmla="*/ 588 h 949"/>
                <a:gd name="T36" fmla="*/ 432 w 673"/>
                <a:gd name="T37" fmla="*/ 624 h 949"/>
                <a:gd name="T38" fmla="*/ 420 w 673"/>
                <a:gd name="T39" fmla="*/ 660 h 949"/>
                <a:gd name="T40" fmla="*/ 408 w 673"/>
                <a:gd name="T41" fmla="*/ 696 h 949"/>
                <a:gd name="T42" fmla="*/ 384 w 673"/>
                <a:gd name="T43" fmla="*/ 732 h 949"/>
                <a:gd name="T44" fmla="*/ 360 w 673"/>
                <a:gd name="T45" fmla="*/ 768 h 949"/>
                <a:gd name="T46" fmla="*/ 348 w 673"/>
                <a:gd name="T47" fmla="*/ 804 h 949"/>
                <a:gd name="T48" fmla="*/ 324 w 673"/>
                <a:gd name="T49" fmla="*/ 840 h 949"/>
                <a:gd name="T50" fmla="*/ 288 w 673"/>
                <a:gd name="T51" fmla="*/ 864 h 949"/>
                <a:gd name="T52" fmla="*/ 264 w 673"/>
                <a:gd name="T53" fmla="*/ 900 h 949"/>
                <a:gd name="T54" fmla="*/ 228 w 673"/>
                <a:gd name="T55" fmla="*/ 912 h 949"/>
                <a:gd name="T56" fmla="*/ 192 w 673"/>
                <a:gd name="T57" fmla="*/ 936 h 949"/>
                <a:gd name="T58" fmla="*/ 156 w 673"/>
                <a:gd name="T59" fmla="*/ 948 h 949"/>
                <a:gd name="T60" fmla="*/ 120 w 673"/>
                <a:gd name="T61" fmla="*/ 948 h 949"/>
                <a:gd name="T62" fmla="*/ 96 w 673"/>
                <a:gd name="T63" fmla="*/ 912 h 949"/>
                <a:gd name="T64" fmla="*/ 60 w 673"/>
                <a:gd name="T65" fmla="*/ 888 h 949"/>
                <a:gd name="T66" fmla="*/ 36 w 673"/>
                <a:gd name="T67" fmla="*/ 852 h 949"/>
                <a:gd name="T68" fmla="*/ 24 w 673"/>
                <a:gd name="T69" fmla="*/ 816 h 949"/>
                <a:gd name="T70" fmla="*/ 0 w 673"/>
                <a:gd name="T71" fmla="*/ 780 h 949"/>
                <a:gd name="T72" fmla="*/ 0 w 673"/>
                <a:gd name="T73" fmla="*/ 744 h 949"/>
                <a:gd name="T74" fmla="*/ 0 w 673"/>
                <a:gd name="T75" fmla="*/ 708 h 949"/>
                <a:gd name="T76" fmla="*/ 0 w 673"/>
                <a:gd name="T77" fmla="*/ 672 h 949"/>
                <a:gd name="T78" fmla="*/ 0 w 673"/>
                <a:gd name="T79" fmla="*/ 636 h 949"/>
                <a:gd name="T80" fmla="*/ 0 w 673"/>
                <a:gd name="T81" fmla="*/ 600 h 949"/>
                <a:gd name="T82" fmla="*/ 24 w 673"/>
                <a:gd name="T83" fmla="*/ 552 h 949"/>
                <a:gd name="T84" fmla="*/ 36 w 673"/>
                <a:gd name="T85" fmla="*/ 516 h 949"/>
                <a:gd name="T86" fmla="*/ 60 w 673"/>
                <a:gd name="T87" fmla="*/ 480 h 949"/>
                <a:gd name="T88" fmla="*/ 72 w 673"/>
                <a:gd name="T89" fmla="*/ 444 h 949"/>
                <a:gd name="T90" fmla="*/ 96 w 673"/>
                <a:gd name="T91" fmla="*/ 408 h 949"/>
                <a:gd name="T92" fmla="*/ 132 w 673"/>
                <a:gd name="T93" fmla="*/ 372 h 949"/>
                <a:gd name="T94" fmla="*/ 156 w 673"/>
                <a:gd name="T95" fmla="*/ 336 h 949"/>
                <a:gd name="T96" fmla="*/ 192 w 673"/>
                <a:gd name="T97" fmla="*/ 312 h 949"/>
                <a:gd name="T98" fmla="*/ 228 w 673"/>
                <a:gd name="T99" fmla="*/ 288 h 949"/>
                <a:gd name="T100" fmla="*/ 264 w 673"/>
                <a:gd name="T101" fmla="*/ 264 h 949"/>
                <a:gd name="T102" fmla="*/ 300 w 673"/>
                <a:gd name="T103" fmla="*/ 240 h 949"/>
                <a:gd name="T104" fmla="*/ 336 w 673"/>
                <a:gd name="T105" fmla="*/ 216 h 949"/>
                <a:gd name="T106" fmla="*/ 372 w 673"/>
                <a:gd name="T107" fmla="*/ 192 h 949"/>
                <a:gd name="T108" fmla="*/ 408 w 673"/>
                <a:gd name="T109" fmla="*/ 180 h 949"/>
                <a:gd name="T110" fmla="*/ 444 w 673"/>
                <a:gd name="T111" fmla="*/ 156 h 949"/>
                <a:gd name="T112" fmla="*/ 468 w 673"/>
                <a:gd name="T113" fmla="*/ 120 h 949"/>
                <a:gd name="T114" fmla="*/ 504 w 673"/>
                <a:gd name="T115" fmla="*/ 108 h 949"/>
                <a:gd name="T116" fmla="*/ 540 w 673"/>
                <a:gd name="T117" fmla="*/ 84 h 949"/>
                <a:gd name="T118" fmla="*/ 564 w 673"/>
                <a:gd name="T119" fmla="*/ 48 h 949"/>
                <a:gd name="T120" fmla="*/ 600 w 673"/>
                <a:gd name="T121" fmla="*/ 24 h 949"/>
                <a:gd name="T122" fmla="*/ 636 w 673"/>
                <a:gd name="T123" fmla="*/ 36 h 949"/>
                <a:gd name="T124" fmla="*/ 624 w 673"/>
                <a:gd name="T125" fmla="*/ 0 h 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3" h="949">
                  <a:moveTo>
                    <a:pt x="624" y="0"/>
                  </a:moveTo>
                  <a:lnTo>
                    <a:pt x="636" y="36"/>
                  </a:lnTo>
                  <a:lnTo>
                    <a:pt x="672" y="60"/>
                  </a:lnTo>
                  <a:lnTo>
                    <a:pt x="672" y="96"/>
                  </a:lnTo>
                  <a:lnTo>
                    <a:pt x="660" y="132"/>
                  </a:lnTo>
                  <a:lnTo>
                    <a:pt x="648" y="168"/>
                  </a:lnTo>
                  <a:lnTo>
                    <a:pt x="612" y="192"/>
                  </a:lnTo>
                  <a:lnTo>
                    <a:pt x="600" y="228"/>
                  </a:lnTo>
                  <a:lnTo>
                    <a:pt x="588" y="264"/>
                  </a:lnTo>
                  <a:lnTo>
                    <a:pt x="564" y="300"/>
                  </a:lnTo>
                  <a:lnTo>
                    <a:pt x="552" y="336"/>
                  </a:lnTo>
                  <a:lnTo>
                    <a:pt x="540" y="372"/>
                  </a:lnTo>
                  <a:lnTo>
                    <a:pt x="528" y="408"/>
                  </a:lnTo>
                  <a:lnTo>
                    <a:pt x="516" y="444"/>
                  </a:lnTo>
                  <a:lnTo>
                    <a:pt x="504" y="480"/>
                  </a:lnTo>
                  <a:lnTo>
                    <a:pt x="480" y="516"/>
                  </a:lnTo>
                  <a:lnTo>
                    <a:pt x="468" y="552"/>
                  </a:lnTo>
                  <a:lnTo>
                    <a:pt x="456" y="588"/>
                  </a:lnTo>
                  <a:lnTo>
                    <a:pt x="432" y="624"/>
                  </a:lnTo>
                  <a:lnTo>
                    <a:pt x="420" y="660"/>
                  </a:lnTo>
                  <a:lnTo>
                    <a:pt x="408" y="696"/>
                  </a:lnTo>
                  <a:lnTo>
                    <a:pt x="384" y="732"/>
                  </a:lnTo>
                  <a:lnTo>
                    <a:pt x="360" y="768"/>
                  </a:lnTo>
                  <a:lnTo>
                    <a:pt x="348" y="804"/>
                  </a:lnTo>
                  <a:lnTo>
                    <a:pt x="324" y="840"/>
                  </a:lnTo>
                  <a:lnTo>
                    <a:pt x="288" y="864"/>
                  </a:lnTo>
                  <a:lnTo>
                    <a:pt x="264" y="900"/>
                  </a:lnTo>
                  <a:lnTo>
                    <a:pt x="228" y="912"/>
                  </a:lnTo>
                  <a:lnTo>
                    <a:pt x="192" y="936"/>
                  </a:lnTo>
                  <a:lnTo>
                    <a:pt x="156" y="948"/>
                  </a:lnTo>
                  <a:lnTo>
                    <a:pt x="120" y="948"/>
                  </a:lnTo>
                  <a:lnTo>
                    <a:pt x="96" y="912"/>
                  </a:lnTo>
                  <a:lnTo>
                    <a:pt x="60" y="888"/>
                  </a:lnTo>
                  <a:lnTo>
                    <a:pt x="36" y="852"/>
                  </a:lnTo>
                  <a:lnTo>
                    <a:pt x="24" y="816"/>
                  </a:lnTo>
                  <a:lnTo>
                    <a:pt x="0" y="780"/>
                  </a:lnTo>
                  <a:lnTo>
                    <a:pt x="0" y="744"/>
                  </a:lnTo>
                  <a:lnTo>
                    <a:pt x="0" y="708"/>
                  </a:lnTo>
                  <a:lnTo>
                    <a:pt x="0" y="672"/>
                  </a:lnTo>
                  <a:lnTo>
                    <a:pt x="0" y="636"/>
                  </a:lnTo>
                  <a:lnTo>
                    <a:pt x="0" y="600"/>
                  </a:lnTo>
                  <a:lnTo>
                    <a:pt x="24" y="552"/>
                  </a:lnTo>
                  <a:lnTo>
                    <a:pt x="36" y="516"/>
                  </a:lnTo>
                  <a:lnTo>
                    <a:pt x="60" y="480"/>
                  </a:lnTo>
                  <a:lnTo>
                    <a:pt x="72" y="444"/>
                  </a:lnTo>
                  <a:lnTo>
                    <a:pt x="96" y="408"/>
                  </a:lnTo>
                  <a:lnTo>
                    <a:pt x="132" y="372"/>
                  </a:lnTo>
                  <a:lnTo>
                    <a:pt x="156" y="336"/>
                  </a:lnTo>
                  <a:lnTo>
                    <a:pt x="192" y="312"/>
                  </a:lnTo>
                  <a:lnTo>
                    <a:pt x="228" y="288"/>
                  </a:lnTo>
                  <a:lnTo>
                    <a:pt x="264" y="264"/>
                  </a:lnTo>
                  <a:lnTo>
                    <a:pt x="300" y="240"/>
                  </a:lnTo>
                  <a:lnTo>
                    <a:pt x="336" y="216"/>
                  </a:lnTo>
                  <a:lnTo>
                    <a:pt x="372" y="192"/>
                  </a:lnTo>
                  <a:lnTo>
                    <a:pt x="408" y="180"/>
                  </a:lnTo>
                  <a:lnTo>
                    <a:pt x="444" y="156"/>
                  </a:lnTo>
                  <a:lnTo>
                    <a:pt x="468" y="120"/>
                  </a:lnTo>
                  <a:lnTo>
                    <a:pt x="504" y="108"/>
                  </a:lnTo>
                  <a:lnTo>
                    <a:pt x="540" y="84"/>
                  </a:lnTo>
                  <a:lnTo>
                    <a:pt x="564" y="48"/>
                  </a:lnTo>
                  <a:lnTo>
                    <a:pt x="600" y="24"/>
                  </a:lnTo>
                  <a:lnTo>
                    <a:pt x="636" y="36"/>
                  </a:lnTo>
                  <a:lnTo>
                    <a:pt x="624" y="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38" name="Freeform 14">
              <a:extLst>
                <a:ext uri="{FF2B5EF4-FFF2-40B4-BE49-F238E27FC236}">
                  <a16:creationId xmlns:a16="http://schemas.microsoft.com/office/drawing/2014/main" id="{5DA9472D-0CB1-4781-8A04-547EAA40F991}"/>
                </a:ext>
              </a:extLst>
            </p:cNvPr>
            <p:cNvSpPr>
              <a:spLocks/>
            </p:cNvSpPr>
            <p:nvPr/>
          </p:nvSpPr>
          <p:spPr bwMode="auto">
            <a:xfrm>
              <a:off x="2688" y="2760"/>
              <a:ext cx="613" cy="877"/>
            </a:xfrm>
            <a:custGeom>
              <a:avLst/>
              <a:gdLst>
                <a:gd name="T0" fmla="*/ 0 w 613"/>
                <a:gd name="T1" fmla="*/ 24 h 877"/>
                <a:gd name="T2" fmla="*/ 24 w 613"/>
                <a:gd name="T3" fmla="*/ 60 h 877"/>
                <a:gd name="T4" fmla="*/ 36 w 613"/>
                <a:gd name="T5" fmla="*/ 96 h 877"/>
                <a:gd name="T6" fmla="*/ 36 w 613"/>
                <a:gd name="T7" fmla="*/ 132 h 877"/>
                <a:gd name="T8" fmla="*/ 36 w 613"/>
                <a:gd name="T9" fmla="*/ 168 h 877"/>
                <a:gd name="T10" fmla="*/ 36 w 613"/>
                <a:gd name="T11" fmla="*/ 204 h 877"/>
                <a:gd name="T12" fmla="*/ 36 w 613"/>
                <a:gd name="T13" fmla="*/ 240 h 877"/>
                <a:gd name="T14" fmla="*/ 48 w 613"/>
                <a:gd name="T15" fmla="*/ 276 h 877"/>
                <a:gd name="T16" fmla="*/ 48 w 613"/>
                <a:gd name="T17" fmla="*/ 312 h 877"/>
                <a:gd name="T18" fmla="*/ 60 w 613"/>
                <a:gd name="T19" fmla="*/ 348 h 877"/>
                <a:gd name="T20" fmla="*/ 84 w 613"/>
                <a:gd name="T21" fmla="*/ 384 h 877"/>
                <a:gd name="T22" fmla="*/ 96 w 613"/>
                <a:gd name="T23" fmla="*/ 420 h 877"/>
                <a:gd name="T24" fmla="*/ 108 w 613"/>
                <a:gd name="T25" fmla="*/ 456 h 877"/>
                <a:gd name="T26" fmla="*/ 132 w 613"/>
                <a:gd name="T27" fmla="*/ 492 h 877"/>
                <a:gd name="T28" fmla="*/ 144 w 613"/>
                <a:gd name="T29" fmla="*/ 528 h 877"/>
                <a:gd name="T30" fmla="*/ 156 w 613"/>
                <a:gd name="T31" fmla="*/ 564 h 877"/>
                <a:gd name="T32" fmla="*/ 180 w 613"/>
                <a:gd name="T33" fmla="*/ 600 h 877"/>
                <a:gd name="T34" fmla="*/ 204 w 613"/>
                <a:gd name="T35" fmla="*/ 636 h 877"/>
                <a:gd name="T36" fmla="*/ 240 w 613"/>
                <a:gd name="T37" fmla="*/ 672 h 877"/>
                <a:gd name="T38" fmla="*/ 252 w 613"/>
                <a:gd name="T39" fmla="*/ 708 h 877"/>
                <a:gd name="T40" fmla="*/ 276 w 613"/>
                <a:gd name="T41" fmla="*/ 744 h 877"/>
                <a:gd name="T42" fmla="*/ 300 w 613"/>
                <a:gd name="T43" fmla="*/ 780 h 877"/>
                <a:gd name="T44" fmla="*/ 336 w 613"/>
                <a:gd name="T45" fmla="*/ 816 h 877"/>
                <a:gd name="T46" fmla="*/ 372 w 613"/>
                <a:gd name="T47" fmla="*/ 840 h 877"/>
                <a:gd name="T48" fmla="*/ 408 w 613"/>
                <a:gd name="T49" fmla="*/ 864 h 877"/>
                <a:gd name="T50" fmla="*/ 444 w 613"/>
                <a:gd name="T51" fmla="*/ 876 h 877"/>
                <a:gd name="T52" fmla="*/ 480 w 613"/>
                <a:gd name="T53" fmla="*/ 876 h 877"/>
                <a:gd name="T54" fmla="*/ 516 w 613"/>
                <a:gd name="T55" fmla="*/ 876 h 877"/>
                <a:gd name="T56" fmla="*/ 552 w 613"/>
                <a:gd name="T57" fmla="*/ 876 h 877"/>
                <a:gd name="T58" fmla="*/ 588 w 613"/>
                <a:gd name="T59" fmla="*/ 852 h 877"/>
                <a:gd name="T60" fmla="*/ 600 w 613"/>
                <a:gd name="T61" fmla="*/ 816 h 877"/>
                <a:gd name="T62" fmla="*/ 612 w 613"/>
                <a:gd name="T63" fmla="*/ 780 h 877"/>
                <a:gd name="T64" fmla="*/ 612 w 613"/>
                <a:gd name="T65" fmla="*/ 744 h 877"/>
                <a:gd name="T66" fmla="*/ 612 w 613"/>
                <a:gd name="T67" fmla="*/ 708 h 877"/>
                <a:gd name="T68" fmla="*/ 612 w 613"/>
                <a:gd name="T69" fmla="*/ 672 h 877"/>
                <a:gd name="T70" fmla="*/ 588 w 613"/>
                <a:gd name="T71" fmla="*/ 636 h 877"/>
                <a:gd name="T72" fmla="*/ 576 w 613"/>
                <a:gd name="T73" fmla="*/ 600 h 877"/>
                <a:gd name="T74" fmla="*/ 540 w 613"/>
                <a:gd name="T75" fmla="*/ 564 h 877"/>
                <a:gd name="T76" fmla="*/ 528 w 613"/>
                <a:gd name="T77" fmla="*/ 528 h 877"/>
                <a:gd name="T78" fmla="*/ 492 w 613"/>
                <a:gd name="T79" fmla="*/ 504 h 877"/>
                <a:gd name="T80" fmla="*/ 456 w 613"/>
                <a:gd name="T81" fmla="*/ 480 h 877"/>
                <a:gd name="T82" fmla="*/ 432 w 613"/>
                <a:gd name="T83" fmla="*/ 444 h 877"/>
                <a:gd name="T84" fmla="*/ 396 w 613"/>
                <a:gd name="T85" fmla="*/ 420 h 877"/>
                <a:gd name="T86" fmla="*/ 372 w 613"/>
                <a:gd name="T87" fmla="*/ 384 h 877"/>
                <a:gd name="T88" fmla="*/ 336 w 613"/>
                <a:gd name="T89" fmla="*/ 360 h 877"/>
                <a:gd name="T90" fmla="*/ 324 w 613"/>
                <a:gd name="T91" fmla="*/ 324 h 877"/>
                <a:gd name="T92" fmla="*/ 288 w 613"/>
                <a:gd name="T93" fmla="*/ 300 h 877"/>
                <a:gd name="T94" fmla="*/ 276 w 613"/>
                <a:gd name="T95" fmla="*/ 264 h 877"/>
                <a:gd name="T96" fmla="*/ 240 w 613"/>
                <a:gd name="T97" fmla="*/ 240 h 877"/>
                <a:gd name="T98" fmla="*/ 216 w 613"/>
                <a:gd name="T99" fmla="*/ 204 h 877"/>
                <a:gd name="T100" fmla="*/ 180 w 613"/>
                <a:gd name="T101" fmla="*/ 180 h 877"/>
                <a:gd name="T102" fmla="*/ 156 w 613"/>
                <a:gd name="T103" fmla="*/ 144 h 877"/>
                <a:gd name="T104" fmla="*/ 132 w 613"/>
                <a:gd name="T105" fmla="*/ 108 h 877"/>
                <a:gd name="T106" fmla="*/ 108 w 613"/>
                <a:gd name="T107" fmla="*/ 72 h 877"/>
                <a:gd name="T108" fmla="*/ 84 w 613"/>
                <a:gd name="T109" fmla="*/ 36 h 877"/>
                <a:gd name="T110" fmla="*/ 84 w 613"/>
                <a:gd name="T111" fmla="*/ 0 h 877"/>
                <a:gd name="T112" fmla="*/ 48 w 613"/>
                <a:gd name="T113" fmla="*/ 12 h 877"/>
                <a:gd name="T114" fmla="*/ 12 w 613"/>
                <a:gd name="T115" fmla="*/ 0 h 877"/>
                <a:gd name="T116" fmla="*/ 0 w 613"/>
                <a:gd name="T117" fmla="*/ 24 h 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13" h="877">
                  <a:moveTo>
                    <a:pt x="0" y="24"/>
                  </a:moveTo>
                  <a:lnTo>
                    <a:pt x="24" y="60"/>
                  </a:lnTo>
                  <a:lnTo>
                    <a:pt x="36" y="96"/>
                  </a:lnTo>
                  <a:lnTo>
                    <a:pt x="36" y="132"/>
                  </a:lnTo>
                  <a:lnTo>
                    <a:pt x="36" y="168"/>
                  </a:lnTo>
                  <a:lnTo>
                    <a:pt x="36" y="204"/>
                  </a:lnTo>
                  <a:lnTo>
                    <a:pt x="36" y="240"/>
                  </a:lnTo>
                  <a:lnTo>
                    <a:pt x="48" y="276"/>
                  </a:lnTo>
                  <a:lnTo>
                    <a:pt x="48" y="312"/>
                  </a:lnTo>
                  <a:lnTo>
                    <a:pt x="60" y="348"/>
                  </a:lnTo>
                  <a:lnTo>
                    <a:pt x="84" y="384"/>
                  </a:lnTo>
                  <a:lnTo>
                    <a:pt x="96" y="420"/>
                  </a:lnTo>
                  <a:lnTo>
                    <a:pt x="108" y="456"/>
                  </a:lnTo>
                  <a:lnTo>
                    <a:pt x="132" y="492"/>
                  </a:lnTo>
                  <a:lnTo>
                    <a:pt x="144" y="528"/>
                  </a:lnTo>
                  <a:lnTo>
                    <a:pt x="156" y="564"/>
                  </a:lnTo>
                  <a:lnTo>
                    <a:pt x="180" y="600"/>
                  </a:lnTo>
                  <a:lnTo>
                    <a:pt x="204" y="636"/>
                  </a:lnTo>
                  <a:lnTo>
                    <a:pt x="240" y="672"/>
                  </a:lnTo>
                  <a:lnTo>
                    <a:pt x="252" y="708"/>
                  </a:lnTo>
                  <a:lnTo>
                    <a:pt x="276" y="744"/>
                  </a:lnTo>
                  <a:lnTo>
                    <a:pt x="300" y="780"/>
                  </a:lnTo>
                  <a:lnTo>
                    <a:pt x="336" y="816"/>
                  </a:lnTo>
                  <a:lnTo>
                    <a:pt x="372" y="840"/>
                  </a:lnTo>
                  <a:lnTo>
                    <a:pt x="408" y="864"/>
                  </a:lnTo>
                  <a:lnTo>
                    <a:pt x="444" y="876"/>
                  </a:lnTo>
                  <a:lnTo>
                    <a:pt x="480" y="876"/>
                  </a:lnTo>
                  <a:lnTo>
                    <a:pt x="516" y="876"/>
                  </a:lnTo>
                  <a:lnTo>
                    <a:pt x="552" y="876"/>
                  </a:lnTo>
                  <a:lnTo>
                    <a:pt x="588" y="852"/>
                  </a:lnTo>
                  <a:lnTo>
                    <a:pt x="600" y="816"/>
                  </a:lnTo>
                  <a:lnTo>
                    <a:pt x="612" y="780"/>
                  </a:lnTo>
                  <a:lnTo>
                    <a:pt x="612" y="744"/>
                  </a:lnTo>
                  <a:lnTo>
                    <a:pt x="612" y="708"/>
                  </a:lnTo>
                  <a:lnTo>
                    <a:pt x="612" y="672"/>
                  </a:lnTo>
                  <a:lnTo>
                    <a:pt x="588" y="636"/>
                  </a:lnTo>
                  <a:lnTo>
                    <a:pt x="576" y="600"/>
                  </a:lnTo>
                  <a:lnTo>
                    <a:pt x="540" y="564"/>
                  </a:lnTo>
                  <a:lnTo>
                    <a:pt x="528" y="528"/>
                  </a:lnTo>
                  <a:lnTo>
                    <a:pt x="492" y="504"/>
                  </a:lnTo>
                  <a:lnTo>
                    <a:pt x="456" y="480"/>
                  </a:lnTo>
                  <a:lnTo>
                    <a:pt x="432" y="444"/>
                  </a:lnTo>
                  <a:lnTo>
                    <a:pt x="396" y="420"/>
                  </a:lnTo>
                  <a:lnTo>
                    <a:pt x="372" y="384"/>
                  </a:lnTo>
                  <a:lnTo>
                    <a:pt x="336" y="360"/>
                  </a:lnTo>
                  <a:lnTo>
                    <a:pt x="324" y="324"/>
                  </a:lnTo>
                  <a:lnTo>
                    <a:pt x="288" y="300"/>
                  </a:lnTo>
                  <a:lnTo>
                    <a:pt x="276" y="264"/>
                  </a:lnTo>
                  <a:lnTo>
                    <a:pt x="240" y="240"/>
                  </a:lnTo>
                  <a:lnTo>
                    <a:pt x="216" y="204"/>
                  </a:lnTo>
                  <a:lnTo>
                    <a:pt x="180" y="180"/>
                  </a:lnTo>
                  <a:lnTo>
                    <a:pt x="156" y="144"/>
                  </a:lnTo>
                  <a:lnTo>
                    <a:pt x="132" y="108"/>
                  </a:lnTo>
                  <a:lnTo>
                    <a:pt x="108" y="72"/>
                  </a:lnTo>
                  <a:lnTo>
                    <a:pt x="84" y="36"/>
                  </a:lnTo>
                  <a:lnTo>
                    <a:pt x="84" y="0"/>
                  </a:lnTo>
                  <a:lnTo>
                    <a:pt x="48" y="12"/>
                  </a:lnTo>
                  <a:lnTo>
                    <a:pt x="12" y="0"/>
                  </a:lnTo>
                  <a:lnTo>
                    <a:pt x="0" y="24"/>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6639" name="Group 15">
            <a:extLst>
              <a:ext uri="{FF2B5EF4-FFF2-40B4-BE49-F238E27FC236}">
                <a16:creationId xmlns:a16="http://schemas.microsoft.com/office/drawing/2014/main" id="{00001B36-BE57-4865-8627-16EFB89D6ECA}"/>
              </a:ext>
            </a:extLst>
          </p:cNvPr>
          <p:cNvGrpSpPr>
            <a:grpSpLocks/>
          </p:cNvGrpSpPr>
          <p:nvPr/>
        </p:nvGrpSpPr>
        <p:grpSpPr bwMode="auto">
          <a:xfrm>
            <a:off x="0" y="1371600"/>
            <a:ext cx="3279775" cy="5486400"/>
            <a:chOff x="0" y="864"/>
            <a:chExt cx="2066" cy="3456"/>
          </a:xfrm>
        </p:grpSpPr>
        <p:sp>
          <p:nvSpPr>
            <p:cNvPr id="26640" name="Freeform 16">
              <a:extLst>
                <a:ext uri="{FF2B5EF4-FFF2-40B4-BE49-F238E27FC236}">
                  <a16:creationId xmlns:a16="http://schemas.microsoft.com/office/drawing/2014/main" id="{647D555B-1F8D-4070-951D-37DD49E6A91C}"/>
                </a:ext>
              </a:extLst>
            </p:cNvPr>
            <p:cNvSpPr>
              <a:spLocks/>
            </p:cNvSpPr>
            <p:nvPr/>
          </p:nvSpPr>
          <p:spPr bwMode="auto">
            <a:xfrm>
              <a:off x="445" y="1400"/>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1" name="Freeform 17">
              <a:extLst>
                <a:ext uri="{FF2B5EF4-FFF2-40B4-BE49-F238E27FC236}">
                  <a16:creationId xmlns:a16="http://schemas.microsoft.com/office/drawing/2014/main" id="{5B5F1B61-90F5-4FAB-B891-585F726CAC88}"/>
                </a:ext>
              </a:extLst>
            </p:cNvPr>
            <p:cNvSpPr>
              <a:spLocks/>
            </p:cNvSpPr>
            <p:nvPr/>
          </p:nvSpPr>
          <p:spPr bwMode="auto">
            <a:xfrm>
              <a:off x="133" y="1436"/>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2" name="Oval 18">
              <a:extLst>
                <a:ext uri="{FF2B5EF4-FFF2-40B4-BE49-F238E27FC236}">
                  <a16:creationId xmlns:a16="http://schemas.microsoft.com/office/drawing/2014/main" id="{56FDBDAD-4E8B-485C-95E2-FD9DDD9D0C87}"/>
                </a:ext>
              </a:extLst>
            </p:cNvPr>
            <p:cNvSpPr>
              <a:spLocks noChangeArrowheads="1"/>
            </p:cNvSpPr>
            <p:nvPr/>
          </p:nvSpPr>
          <p:spPr bwMode="auto">
            <a:xfrm rot="60000">
              <a:off x="344" y="2407"/>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3" name="Freeform 19">
              <a:extLst>
                <a:ext uri="{FF2B5EF4-FFF2-40B4-BE49-F238E27FC236}">
                  <a16:creationId xmlns:a16="http://schemas.microsoft.com/office/drawing/2014/main" id="{E1AAE16E-B6ED-4252-873A-834CAE098BDD}"/>
                </a:ext>
              </a:extLst>
            </p:cNvPr>
            <p:cNvSpPr>
              <a:spLocks/>
            </p:cNvSpPr>
            <p:nvPr/>
          </p:nvSpPr>
          <p:spPr bwMode="auto">
            <a:xfrm>
              <a:off x="1117"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4" name="Freeform 20">
              <a:extLst>
                <a:ext uri="{FF2B5EF4-FFF2-40B4-BE49-F238E27FC236}">
                  <a16:creationId xmlns:a16="http://schemas.microsoft.com/office/drawing/2014/main" id="{E6343170-E5ED-43C3-BB1C-30D5AFBA8FD0}"/>
                </a:ext>
              </a:extLst>
            </p:cNvPr>
            <p:cNvSpPr>
              <a:spLocks/>
            </p:cNvSpPr>
            <p:nvPr/>
          </p:nvSpPr>
          <p:spPr bwMode="auto">
            <a:xfrm>
              <a:off x="805"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45" name="Oval 21">
              <a:extLst>
                <a:ext uri="{FF2B5EF4-FFF2-40B4-BE49-F238E27FC236}">
                  <a16:creationId xmlns:a16="http://schemas.microsoft.com/office/drawing/2014/main" id="{0FDECE1A-BADC-46C9-A140-BAA65B40A813}"/>
                </a:ext>
              </a:extLst>
            </p:cNvPr>
            <p:cNvSpPr>
              <a:spLocks noChangeArrowheads="1"/>
            </p:cNvSpPr>
            <p:nvPr/>
          </p:nvSpPr>
          <p:spPr bwMode="auto">
            <a:xfrm rot="60000">
              <a:off x="1016"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6" name="Rectangle 22">
              <a:extLst>
                <a:ext uri="{FF2B5EF4-FFF2-40B4-BE49-F238E27FC236}">
                  <a16:creationId xmlns:a16="http://schemas.microsoft.com/office/drawing/2014/main" id="{386012B8-E771-4695-9577-8D54CF29B898}"/>
                </a:ext>
              </a:extLst>
            </p:cNvPr>
            <p:cNvSpPr>
              <a:spLocks noChangeArrowheads="1"/>
            </p:cNvSpPr>
            <p:nvPr/>
          </p:nvSpPr>
          <p:spPr bwMode="auto">
            <a:xfrm>
              <a:off x="0" y="864"/>
              <a:ext cx="2066"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nonsister chromatids</a:t>
              </a:r>
            </a:p>
          </p:txBody>
        </p:sp>
        <p:sp>
          <p:nvSpPr>
            <p:cNvPr id="26647" name="Line 23">
              <a:extLst>
                <a:ext uri="{FF2B5EF4-FFF2-40B4-BE49-F238E27FC236}">
                  <a16:creationId xmlns:a16="http://schemas.microsoft.com/office/drawing/2014/main" id="{12E764EE-81C2-428E-89F0-5017532C7B24}"/>
                </a:ext>
              </a:extLst>
            </p:cNvPr>
            <p:cNvSpPr>
              <a:spLocks noChangeShapeType="1"/>
            </p:cNvSpPr>
            <p:nvPr/>
          </p:nvSpPr>
          <p:spPr bwMode="auto">
            <a:xfrm>
              <a:off x="1008" y="111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Line 24">
              <a:extLst>
                <a:ext uri="{FF2B5EF4-FFF2-40B4-BE49-F238E27FC236}">
                  <a16:creationId xmlns:a16="http://schemas.microsoft.com/office/drawing/2014/main" id="{635E49DF-C6E6-45C0-900F-0D3C1B80611A}"/>
                </a:ext>
              </a:extLst>
            </p:cNvPr>
            <p:cNvSpPr>
              <a:spLocks noChangeShapeType="1"/>
            </p:cNvSpPr>
            <p:nvPr/>
          </p:nvSpPr>
          <p:spPr bwMode="auto">
            <a:xfrm>
              <a:off x="672" y="111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9" name="Rectangle 25">
              <a:extLst>
                <a:ext uri="{FF2B5EF4-FFF2-40B4-BE49-F238E27FC236}">
                  <a16:creationId xmlns:a16="http://schemas.microsoft.com/office/drawing/2014/main" id="{8FA1ECF0-1FED-49ED-A288-EC045268F92D}"/>
                </a:ext>
              </a:extLst>
            </p:cNvPr>
            <p:cNvSpPr>
              <a:spLocks noChangeArrowheads="1"/>
            </p:cNvSpPr>
            <p:nvPr/>
          </p:nvSpPr>
          <p:spPr bwMode="auto">
            <a:xfrm>
              <a:off x="240" y="3880"/>
              <a:ext cx="1440"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20000"/>
                </a:spcBef>
              </a:pPr>
              <a:r>
                <a:rPr lang="en-US" altLang="en-US" sz="2000" b="1"/>
                <a:t>chiasmata: site of crossing over</a:t>
              </a:r>
            </a:p>
          </p:txBody>
        </p:sp>
        <p:sp>
          <p:nvSpPr>
            <p:cNvPr id="26650" name="Line 26">
              <a:extLst>
                <a:ext uri="{FF2B5EF4-FFF2-40B4-BE49-F238E27FC236}">
                  <a16:creationId xmlns:a16="http://schemas.microsoft.com/office/drawing/2014/main" id="{9F993192-C5CE-41F1-9958-6F27657CB17F}"/>
                </a:ext>
              </a:extLst>
            </p:cNvPr>
            <p:cNvSpPr>
              <a:spLocks noChangeShapeType="1"/>
            </p:cNvSpPr>
            <p:nvPr/>
          </p:nvSpPr>
          <p:spPr bwMode="auto">
            <a:xfrm>
              <a:off x="816" y="2896"/>
              <a:ext cx="0" cy="1024"/>
            </a:xfrm>
            <a:prstGeom prst="line">
              <a:avLst/>
            </a:prstGeom>
            <a:noFill/>
            <a:ln w="50800">
              <a:solidFill>
                <a:srgbClr val="F6BF6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51" name="Rectangle 27">
            <a:extLst>
              <a:ext uri="{FF2B5EF4-FFF2-40B4-BE49-F238E27FC236}">
                <a16:creationId xmlns:a16="http://schemas.microsoft.com/office/drawing/2014/main" id="{2B0A3820-FA49-463D-9604-83EC091A7C29}"/>
              </a:ext>
            </a:extLst>
          </p:cNvPr>
          <p:cNvSpPr>
            <a:spLocks noChangeArrowheads="1"/>
          </p:cNvSpPr>
          <p:nvPr/>
        </p:nvSpPr>
        <p:spPr bwMode="auto">
          <a:xfrm>
            <a:off x="7148513" y="6157913"/>
            <a:ext cx="14509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variation</a:t>
            </a:r>
          </a:p>
        </p:txBody>
      </p:sp>
      <p:grpSp>
        <p:nvGrpSpPr>
          <p:cNvPr id="26652" name="Group 28">
            <a:extLst>
              <a:ext uri="{FF2B5EF4-FFF2-40B4-BE49-F238E27FC236}">
                <a16:creationId xmlns:a16="http://schemas.microsoft.com/office/drawing/2014/main" id="{77D7BFDC-96AF-44C0-9AC3-EB37C437A070}"/>
              </a:ext>
            </a:extLst>
          </p:cNvPr>
          <p:cNvGrpSpPr>
            <a:grpSpLocks/>
          </p:cNvGrpSpPr>
          <p:nvPr/>
        </p:nvGrpSpPr>
        <p:grpSpPr bwMode="auto">
          <a:xfrm>
            <a:off x="5727700" y="1295400"/>
            <a:ext cx="3200400" cy="4687888"/>
            <a:chOff x="3608" y="816"/>
            <a:chExt cx="2016" cy="2953"/>
          </a:xfrm>
        </p:grpSpPr>
        <p:sp>
          <p:nvSpPr>
            <p:cNvPr id="26653" name="Rectangle 29">
              <a:extLst>
                <a:ext uri="{FF2B5EF4-FFF2-40B4-BE49-F238E27FC236}">
                  <a16:creationId xmlns:a16="http://schemas.microsoft.com/office/drawing/2014/main" id="{4A3C8D51-40BE-4564-AB3A-4BE3F05C7CE0}"/>
                </a:ext>
              </a:extLst>
            </p:cNvPr>
            <p:cNvSpPr>
              <a:spLocks noChangeArrowheads="1"/>
            </p:cNvSpPr>
            <p:nvPr/>
          </p:nvSpPr>
          <p:spPr bwMode="auto">
            <a:xfrm>
              <a:off x="4608" y="816"/>
              <a:ext cx="70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B50069"/>
                  </a:solidFill>
                </a:rPr>
                <a:t>Tetrad</a:t>
              </a:r>
            </a:p>
          </p:txBody>
        </p:sp>
        <p:sp>
          <p:nvSpPr>
            <p:cNvPr id="26654" name="Freeform 30">
              <a:extLst>
                <a:ext uri="{FF2B5EF4-FFF2-40B4-BE49-F238E27FC236}">
                  <a16:creationId xmlns:a16="http://schemas.microsoft.com/office/drawing/2014/main" id="{BBBF5608-E87C-4FFD-9FF9-3696BD4DFA70}"/>
                </a:ext>
              </a:extLst>
            </p:cNvPr>
            <p:cNvSpPr>
              <a:spLocks/>
            </p:cNvSpPr>
            <p:nvPr/>
          </p:nvSpPr>
          <p:spPr bwMode="auto">
            <a:xfrm>
              <a:off x="4573"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5" name="Freeform 31">
              <a:extLst>
                <a:ext uri="{FF2B5EF4-FFF2-40B4-BE49-F238E27FC236}">
                  <a16:creationId xmlns:a16="http://schemas.microsoft.com/office/drawing/2014/main" id="{3E169DF1-4415-4FDD-AC91-C404DF2AC655}"/>
                </a:ext>
              </a:extLst>
            </p:cNvPr>
            <p:cNvSpPr>
              <a:spLocks/>
            </p:cNvSpPr>
            <p:nvPr/>
          </p:nvSpPr>
          <p:spPr bwMode="auto">
            <a:xfrm>
              <a:off x="4261"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6" name="Oval 32">
              <a:extLst>
                <a:ext uri="{FF2B5EF4-FFF2-40B4-BE49-F238E27FC236}">
                  <a16:creationId xmlns:a16="http://schemas.microsoft.com/office/drawing/2014/main" id="{EA55E3CA-F700-46A4-A0C9-2E025C60CADC}"/>
                </a:ext>
              </a:extLst>
            </p:cNvPr>
            <p:cNvSpPr>
              <a:spLocks noChangeArrowheads="1"/>
            </p:cNvSpPr>
            <p:nvPr/>
          </p:nvSpPr>
          <p:spPr bwMode="auto">
            <a:xfrm rot="60000">
              <a:off x="4472"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7" name="Freeform 33">
              <a:extLst>
                <a:ext uri="{FF2B5EF4-FFF2-40B4-BE49-F238E27FC236}">
                  <a16:creationId xmlns:a16="http://schemas.microsoft.com/office/drawing/2014/main" id="{DDB21CE6-8AE4-4520-87EB-3E2EF40CFBB8}"/>
                </a:ext>
              </a:extLst>
            </p:cNvPr>
            <p:cNvSpPr>
              <a:spLocks/>
            </p:cNvSpPr>
            <p:nvPr/>
          </p:nvSpPr>
          <p:spPr bwMode="auto">
            <a:xfrm>
              <a:off x="5245" y="1448"/>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8" name="Freeform 34">
              <a:extLst>
                <a:ext uri="{FF2B5EF4-FFF2-40B4-BE49-F238E27FC236}">
                  <a16:creationId xmlns:a16="http://schemas.microsoft.com/office/drawing/2014/main" id="{48B5BA77-49AA-4913-90CF-49148D936425}"/>
                </a:ext>
              </a:extLst>
            </p:cNvPr>
            <p:cNvSpPr>
              <a:spLocks/>
            </p:cNvSpPr>
            <p:nvPr/>
          </p:nvSpPr>
          <p:spPr bwMode="auto">
            <a:xfrm>
              <a:off x="4933" y="1484"/>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59" name="Oval 35">
              <a:extLst>
                <a:ext uri="{FF2B5EF4-FFF2-40B4-BE49-F238E27FC236}">
                  <a16:creationId xmlns:a16="http://schemas.microsoft.com/office/drawing/2014/main" id="{A750D84F-48D4-4393-B2D2-5BA965203703}"/>
                </a:ext>
              </a:extLst>
            </p:cNvPr>
            <p:cNvSpPr>
              <a:spLocks noChangeArrowheads="1"/>
            </p:cNvSpPr>
            <p:nvPr/>
          </p:nvSpPr>
          <p:spPr bwMode="auto">
            <a:xfrm rot="60000">
              <a:off x="5144" y="2455"/>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0" name="Line 36">
              <a:extLst>
                <a:ext uri="{FF2B5EF4-FFF2-40B4-BE49-F238E27FC236}">
                  <a16:creationId xmlns:a16="http://schemas.microsoft.com/office/drawing/2014/main" id="{913DC148-76B2-4FB8-9A67-97DB9906F5F0}"/>
                </a:ext>
              </a:extLst>
            </p:cNvPr>
            <p:cNvSpPr>
              <a:spLocks noChangeShapeType="1"/>
            </p:cNvSpPr>
            <p:nvPr/>
          </p:nvSpPr>
          <p:spPr bwMode="auto">
            <a:xfrm>
              <a:off x="3608" y="2592"/>
              <a:ext cx="704"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61" name="Freeform 37">
              <a:extLst>
                <a:ext uri="{FF2B5EF4-FFF2-40B4-BE49-F238E27FC236}">
                  <a16:creationId xmlns:a16="http://schemas.microsoft.com/office/drawing/2014/main" id="{285A2D9B-88F8-4D51-BF4D-ED65507CE7B0}"/>
                </a:ext>
              </a:extLst>
            </p:cNvPr>
            <p:cNvSpPr>
              <a:spLocks/>
            </p:cNvSpPr>
            <p:nvPr/>
          </p:nvSpPr>
          <p:spPr bwMode="auto">
            <a:xfrm>
              <a:off x="4584" y="2964"/>
              <a:ext cx="385" cy="781"/>
            </a:xfrm>
            <a:custGeom>
              <a:avLst/>
              <a:gdLst>
                <a:gd name="T0" fmla="*/ 24 w 385"/>
                <a:gd name="T1" fmla="*/ 12 h 781"/>
                <a:gd name="T2" fmla="*/ 60 w 385"/>
                <a:gd name="T3" fmla="*/ 0 h 781"/>
                <a:gd name="T4" fmla="*/ 96 w 385"/>
                <a:gd name="T5" fmla="*/ 0 h 781"/>
                <a:gd name="T6" fmla="*/ 132 w 385"/>
                <a:gd name="T7" fmla="*/ 0 h 781"/>
                <a:gd name="T8" fmla="*/ 168 w 385"/>
                <a:gd name="T9" fmla="*/ 0 h 781"/>
                <a:gd name="T10" fmla="*/ 204 w 385"/>
                <a:gd name="T11" fmla="*/ 0 h 781"/>
                <a:gd name="T12" fmla="*/ 240 w 385"/>
                <a:gd name="T13" fmla="*/ 0 h 781"/>
                <a:gd name="T14" fmla="*/ 276 w 385"/>
                <a:gd name="T15" fmla="*/ 0 h 781"/>
                <a:gd name="T16" fmla="*/ 300 w 385"/>
                <a:gd name="T17" fmla="*/ 36 h 781"/>
                <a:gd name="T18" fmla="*/ 312 w 385"/>
                <a:gd name="T19" fmla="*/ 72 h 781"/>
                <a:gd name="T20" fmla="*/ 324 w 385"/>
                <a:gd name="T21" fmla="*/ 108 h 781"/>
                <a:gd name="T22" fmla="*/ 360 w 385"/>
                <a:gd name="T23" fmla="*/ 132 h 781"/>
                <a:gd name="T24" fmla="*/ 360 w 385"/>
                <a:gd name="T25" fmla="*/ 168 h 781"/>
                <a:gd name="T26" fmla="*/ 372 w 385"/>
                <a:gd name="T27" fmla="*/ 204 h 781"/>
                <a:gd name="T28" fmla="*/ 372 w 385"/>
                <a:gd name="T29" fmla="*/ 240 h 781"/>
                <a:gd name="T30" fmla="*/ 372 w 385"/>
                <a:gd name="T31" fmla="*/ 276 h 781"/>
                <a:gd name="T32" fmla="*/ 372 w 385"/>
                <a:gd name="T33" fmla="*/ 312 h 781"/>
                <a:gd name="T34" fmla="*/ 372 w 385"/>
                <a:gd name="T35" fmla="*/ 348 h 781"/>
                <a:gd name="T36" fmla="*/ 372 w 385"/>
                <a:gd name="T37" fmla="*/ 384 h 781"/>
                <a:gd name="T38" fmla="*/ 372 w 385"/>
                <a:gd name="T39" fmla="*/ 420 h 781"/>
                <a:gd name="T40" fmla="*/ 372 w 385"/>
                <a:gd name="T41" fmla="*/ 456 h 781"/>
                <a:gd name="T42" fmla="*/ 372 w 385"/>
                <a:gd name="T43" fmla="*/ 492 h 781"/>
                <a:gd name="T44" fmla="*/ 372 w 385"/>
                <a:gd name="T45" fmla="*/ 528 h 781"/>
                <a:gd name="T46" fmla="*/ 372 w 385"/>
                <a:gd name="T47" fmla="*/ 564 h 781"/>
                <a:gd name="T48" fmla="*/ 384 w 385"/>
                <a:gd name="T49" fmla="*/ 600 h 781"/>
                <a:gd name="T50" fmla="*/ 360 w 385"/>
                <a:gd name="T51" fmla="*/ 636 h 781"/>
                <a:gd name="T52" fmla="*/ 324 w 385"/>
                <a:gd name="T53" fmla="*/ 648 h 781"/>
                <a:gd name="T54" fmla="*/ 300 w 385"/>
                <a:gd name="T55" fmla="*/ 684 h 781"/>
                <a:gd name="T56" fmla="*/ 276 w 385"/>
                <a:gd name="T57" fmla="*/ 720 h 781"/>
                <a:gd name="T58" fmla="*/ 264 w 385"/>
                <a:gd name="T59" fmla="*/ 756 h 781"/>
                <a:gd name="T60" fmla="*/ 228 w 385"/>
                <a:gd name="T61" fmla="*/ 768 h 781"/>
                <a:gd name="T62" fmla="*/ 192 w 385"/>
                <a:gd name="T63" fmla="*/ 780 h 781"/>
                <a:gd name="T64" fmla="*/ 156 w 385"/>
                <a:gd name="T65" fmla="*/ 780 h 781"/>
                <a:gd name="T66" fmla="*/ 120 w 385"/>
                <a:gd name="T67" fmla="*/ 768 h 781"/>
                <a:gd name="T68" fmla="*/ 108 w 385"/>
                <a:gd name="T69" fmla="*/ 732 h 781"/>
                <a:gd name="T70" fmla="*/ 84 w 385"/>
                <a:gd name="T71" fmla="*/ 696 h 781"/>
                <a:gd name="T72" fmla="*/ 72 w 385"/>
                <a:gd name="T73" fmla="*/ 660 h 781"/>
                <a:gd name="T74" fmla="*/ 60 w 385"/>
                <a:gd name="T75" fmla="*/ 624 h 781"/>
                <a:gd name="T76" fmla="*/ 36 w 385"/>
                <a:gd name="T77" fmla="*/ 588 h 781"/>
                <a:gd name="T78" fmla="*/ 24 w 385"/>
                <a:gd name="T79" fmla="*/ 552 h 781"/>
                <a:gd name="T80" fmla="*/ 12 w 385"/>
                <a:gd name="T81" fmla="*/ 516 h 781"/>
                <a:gd name="T82" fmla="*/ 0 w 385"/>
                <a:gd name="T83" fmla="*/ 480 h 781"/>
                <a:gd name="T84" fmla="*/ 0 w 385"/>
                <a:gd name="T85" fmla="*/ 444 h 781"/>
                <a:gd name="T86" fmla="*/ 0 w 385"/>
                <a:gd name="T87" fmla="*/ 408 h 781"/>
                <a:gd name="T88" fmla="*/ 0 w 385"/>
                <a:gd name="T89" fmla="*/ 372 h 781"/>
                <a:gd name="T90" fmla="*/ 0 w 385"/>
                <a:gd name="T91" fmla="*/ 336 h 781"/>
                <a:gd name="T92" fmla="*/ 0 w 385"/>
                <a:gd name="T93" fmla="*/ 300 h 781"/>
                <a:gd name="T94" fmla="*/ 0 w 385"/>
                <a:gd name="T95" fmla="*/ 264 h 781"/>
                <a:gd name="T96" fmla="*/ 0 w 385"/>
                <a:gd name="T97" fmla="*/ 228 h 781"/>
                <a:gd name="T98" fmla="*/ 0 w 385"/>
                <a:gd name="T99" fmla="*/ 192 h 781"/>
                <a:gd name="T100" fmla="*/ 0 w 385"/>
                <a:gd name="T101" fmla="*/ 156 h 781"/>
                <a:gd name="T102" fmla="*/ 0 w 385"/>
                <a:gd name="T103" fmla="*/ 120 h 781"/>
                <a:gd name="T104" fmla="*/ 0 w 385"/>
                <a:gd name="T105" fmla="*/ 84 h 781"/>
                <a:gd name="T106" fmla="*/ 0 w 385"/>
                <a:gd name="T107" fmla="*/ 48 h 781"/>
                <a:gd name="T108" fmla="*/ 24 w 385"/>
                <a:gd name="T109" fmla="*/ 12 h 781"/>
                <a:gd name="T110" fmla="*/ 24 w 385"/>
                <a:gd name="T111" fmla="*/ 12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85" h="781">
                  <a:moveTo>
                    <a:pt x="24" y="12"/>
                  </a:moveTo>
                  <a:lnTo>
                    <a:pt x="60" y="0"/>
                  </a:lnTo>
                  <a:lnTo>
                    <a:pt x="96" y="0"/>
                  </a:lnTo>
                  <a:lnTo>
                    <a:pt x="132" y="0"/>
                  </a:lnTo>
                  <a:lnTo>
                    <a:pt x="168" y="0"/>
                  </a:lnTo>
                  <a:lnTo>
                    <a:pt x="204" y="0"/>
                  </a:lnTo>
                  <a:lnTo>
                    <a:pt x="240" y="0"/>
                  </a:lnTo>
                  <a:lnTo>
                    <a:pt x="276" y="0"/>
                  </a:lnTo>
                  <a:lnTo>
                    <a:pt x="300" y="36"/>
                  </a:lnTo>
                  <a:lnTo>
                    <a:pt x="312" y="72"/>
                  </a:lnTo>
                  <a:lnTo>
                    <a:pt x="324" y="108"/>
                  </a:lnTo>
                  <a:lnTo>
                    <a:pt x="360" y="132"/>
                  </a:lnTo>
                  <a:lnTo>
                    <a:pt x="360" y="168"/>
                  </a:lnTo>
                  <a:lnTo>
                    <a:pt x="372" y="204"/>
                  </a:lnTo>
                  <a:lnTo>
                    <a:pt x="372" y="240"/>
                  </a:lnTo>
                  <a:lnTo>
                    <a:pt x="372" y="276"/>
                  </a:lnTo>
                  <a:lnTo>
                    <a:pt x="372" y="312"/>
                  </a:lnTo>
                  <a:lnTo>
                    <a:pt x="372" y="348"/>
                  </a:lnTo>
                  <a:lnTo>
                    <a:pt x="372" y="384"/>
                  </a:lnTo>
                  <a:lnTo>
                    <a:pt x="372" y="420"/>
                  </a:lnTo>
                  <a:lnTo>
                    <a:pt x="372" y="456"/>
                  </a:lnTo>
                  <a:lnTo>
                    <a:pt x="372" y="492"/>
                  </a:lnTo>
                  <a:lnTo>
                    <a:pt x="372" y="528"/>
                  </a:lnTo>
                  <a:lnTo>
                    <a:pt x="372" y="564"/>
                  </a:lnTo>
                  <a:lnTo>
                    <a:pt x="384" y="600"/>
                  </a:lnTo>
                  <a:lnTo>
                    <a:pt x="360" y="636"/>
                  </a:lnTo>
                  <a:lnTo>
                    <a:pt x="324" y="648"/>
                  </a:lnTo>
                  <a:lnTo>
                    <a:pt x="300" y="684"/>
                  </a:lnTo>
                  <a:lnTo>
                    <a:pt x="276" y="720"/>
                  </a:lnTo>
                  <a:lnTo>
                    <a:pt x="264" y="756"/>
                  </a:lnTo>
                  <a:lnTo>
                    <a:pt x="228" y="768"/>
                  </a:lnTo>
                  <a:lnTo>
                    <a:pt x="192" y="780"/>
                  </a:lnTo>
                  <a:lnTo>
                    <a:pt x="156" y="780"/>
                  </a:lnTo>
                  <a:lnTo>
                    <a:pt x="120" y="768"/>
                  </a:lnTo>
                  <a:lnTo>
                    <a:pt x="108" y="732"/>
                  </a:lnTo>
                  <a:lnTo>
                    <a:pt x="84" y="696"/>
                  </a:lnTo>
                  <a:lnTo>
                    <a:pt x="72" y="660"/>
                  </a:lnTo>
                  <a:lnTo>
                    <a:pt x="60" y="624"/>
                  </a:lnTo>
                  <a:lnTo>
                    <a:pt x="36" y="588"/>
                  </a:lnTo>
                  <a:lnTo>
                    <a:pt x="24" y="552"/>
                  </a:lnTo>
                  <a:lnTo>
                    <a:pt x="12" y="516"/>
                  </a:lnTo>
                  <a:lnTo>
                    <a:pt x="0" y="480"/>
                  </a:lnTo>
                  <a:lnTo>
                    <a:pt x="0" y="444"/>
                  </a:lnTo>
                  <a:lnTo>
                    <a:pt x="0" y="408"/>
                  </a:lnTo>
                  <a:lnTo>
                    <a:pt x="0" y="372"/>
                  </a:lnTo>
                  <a:lnTo>
                    <a:pt x="0" y="336"/>
                  </a:lnTo>
                  <a:lnTo>
                    <a:pt x="0" y="300"/>
                  </a:lnTo>
                  <a:lnTo>
                    <a:pt x="0" y="264"/>
                  </a:lnTo>
                  <a:lnTo>
                    <a:pt x="0" y="228"/>
                  </a:lnTo>
                  <a:lnTo>
                    <a:pt x="0" y="192"/>
                  </a:lnTo>
                  <a:lnTo>
                    <a:pt x="0" y="156"/>
                  </a:lnTo>
                  <a:lnTo>
                    <a:pt x="0" y="120"/>
                  </a:lnTo>
                  <a:lnTo>
                    <a:pt x="0" y="84"/>
                  </a:lnTo>
                  <a:lnTo>
                    <a:pt x="0" y="48"/>
                  </a:lnTo>
                  <a:lnTo>
                    <a:pt x="24" y="12"/>
                  </a:lnTo>
                  <a:lnTo>
                    <a:pt x="24" y="12"/>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2" name="Freeform 38">
              <a:extLst>
                <a:ext uri="{FF2B5EF4-FFF2-40B4-BE49-F238E27FC236}">
                  <a16:creationId xmlns:a16="http://schemas.microsoft.com/office/drawing/2014/main" id="{0C15A2C1-FD2C-4C01-AF9C-A67172D6F896}"/>
                </a:ext>
              </a:extLst>
            </p:cNvPr>
            <p:cNvSpPr>
              <a:spLocks/>
            </p:cNvSpPr>
            <p:nvPr/>
          </p:nvSpPr>
          <p:spPr bwMode="auto">
            <a:xfrm>
              <a:off x="4920" y="2976"/>
              <a:ext cx="349" cy="793"/>
            </a:xfrm>
            <a:custGeom>
              <a:avLst/>
              <a:gdLst>
                <a:gd name="T0" fmla="*/ 312 w 349"/>
                <a:gd name="T1" fmla="*/ 0 h 793"/>
                <a:gd name="T2" fmla="*/ 276 w 349"/>
                <a:gd name="T3" fmla="*/ 0 h 793"/>
                <a:gd name="T4" fmla="*/ 240 w 349"/>
                <a:gd name="T5" fmla="*/ 0 h 793"/>
                <a:gd name="T6" fmla="*/ 204 w 349"/>
                <a:gd name="T7" fmla="*/ 0 h 793"/>
                <a:gd name="T8" fmla="*/ 168 w 349"/>
                <a:gd name="T9" fmla="*/ 0 h 793"/>
                <a:gd name="T10" fmla="*/ 132 w 349"/>
                <a:gd name="T11" fmla="*/ 0 h 793"/>
                <a:gd name="T12" fmla="*/ 96 w 349"/>
                <a:gd name="T13" fmla="*/ 0 h 793"/>
                <a:gd name="T14" fmla="*/ 60 w 349"/>
                <a:gd name="T15" fmla="*/ 0 h 793"/>
                <a:gd name="T16" fmla="*/ 48 w 349"/>
                <a:gd name="T17" fmla="*/ 36 h 793"/>
                <a:gd name="T18" fmla="*/ 48 w 349"/>
                <a:gd name="T19" fmla="*/ 72 h 793"/>
                <a:gd name="T20" fmla="*/ 24 w 349"/>
                <a:gd name="T21" fmla="*/ 108 h 793"/>
                <a:gd name="T22" fmla="*/ 12 w 349"/>
                <a:gd name="T23" fmla="*/ 144 h 793"/>
                <a:gd name="T24" fmla="*/ 0 w 349"/>
                <a:gd name="T25" fmla="*/ 192 h 793"/>
                <a:gd name="T26" fmla="*/ 0 w 349"/>
                <a:gd name="T27" fmla="*/ 240 h 793"/>
                <a:gd name="T28" fmla="*/ 0 w 349"/>
                <a:gd name="T29" fmla="*/ 276 h 793"/>
                <a:gd name="T30" fmla="*/ 0 w 349"/>
                <a:gd name="T31" fmla="*/ 312 h 793"/>
                <a:gd name="T32" fmla="*/ 0 w 349"/>
                <a:gd name="T33" fmla="*/ 348 h 793"/>
                <a:gd name="T34" fmla="*/ 0 w 349"/>
                <a:gd name="T35" fmla="*/ 384 h 793"/>
                <a:gd name="T36" fmla="*/ 0 w 349"/>
                <a:gd name="T37" fmla="*/ 420 h 793"/>
                <a:gd name="T38" fmla="*/ 0 w 349"/>
                <a:gd name="T39" fmla="*/ 456 h 793"/>
                <a:gd name="T40" fmla="*/ 0 w 349"/>
                <a:gd name="T41" fmla="*/ 492 h 793"/>
                <a:gd name="T42" fmla="*/ 0 w 349"/>
                <a:gd name="T43" fmla="*/ 528 h 793"/>
                <a:gd name="T44" fmla="*/ 0 w 349"/>
                <a:gd name="T45" fmla="*/ 564 h 793"/>
                <a:gd name="T46" fmla="*/ 12 w 349"/>
                <a:gd name="T47" fmla="*/ 600 h 793"/>
                <a:gd name="T48" fmla="*/ 24 w 349"/>
                <a:gd name="T49" fmla="*/ 636 h 793"/>
                <a:gd name="T50" fmla="*/ 48 w 349"/>
                <a:gd name="T51" fmla="*/ 672 h 793"/>
                <a:gd name="T52" fmla="*/ 60 w 349"/>
                <a:gd name="T53" fmla="*/ 708 h 793"/>
                <a:gd name="T54" fmla="*/ 72 w 349"/>
                <a:gd name="T55" fmla="*/ 744 h 793"/>
                <a:gd name="T56" fmla="*/ 108 w 349"/>
                <a:gd name="T57" fmla="*/ 768 h 793"/>
                <a:gd name="T58" fmla="*/ 144 w 349"/>
                <a:gd name="T59" fmla="*/ 792 h 793"/>
                <a:gd name="T60" fmla="*/ 180 w 349"/>
                <a:gd name="T61" fmla="*/ 792 h 793"/>
                <a:gd name="T62" fmla="*/ 216 w 349"/>
                <a:gd name="T63" fmla="*/ 792 h 793"/>
                <a:gd name="T64" fmla="*/ 252 w 349"/>
                <a:gd name="T65" fmla="*/ 768 h 793"/>
                <a:gd name="T66" fmla="*/ 264 w 349"/>
                <a:gd name="T67" fmla="*/ 732 h 793"/>
                <a:gd name="T68" fmla="*/ 276 w 349"/>
                <a:gd name="T69" fmla="*/ 696 h 793"/>
                <a:gd name="T70" fmla="*/ 288 w 349"/>
                <a:gd name="T71" fmla="*/ 660 h 793"/>
                <a:gd name="T72" fmla="*/ 300 w 349"/>
                <a:gd name="T73" fmla="*/ 624 h 793"/>
                <a:gd name="T74" fmla="*/ 300 w 349"/>
                <a:gd name="T75" fmla="*/ 588 h 793"/>
                <a:gd name="T76" fmla="*/ 288 w 349"/>
                <a:gd name="T77" fmla="*/ 552 h 793"/>
                <a:gd name="T78" fmla="*/ 288 w 349"/>
                <a:gd name="T79" fmla="*/ 516 h 793"/>
                <a:gd name="T80" fmla="*/ 300 w 349"/>
                <a:gd name="T81" fmla="*/ 480 h 793"/>
                <a:gd name="T82" fmla="*/ 312 w 349"/>
                <a:gd name="T83" fmla="*/ 444 h 793"/>
                <a:gd name="T84" fmla="*/ 312 w 349"/>
                <a:gd name="T85" fmla="*/ 408 h 793"/>
                <a:gd name="T86" fmla="*/ 336 w 349"/>
                <a:gd name="T87" fmla="*/ 372 h 793"/>
                <a:gd name="T88" fmla="*/ 336 w 349"/>
                <a:gd name="T89" fmla="*/ 336 h 793"/>
                <a:gd name="T90" fmla="*/ 336 w 349"/>
                <a:gd name="T91" fmla="*/ 300 h 793"/>
                <a:gd name="T92" fmla="*/ 336 w 349"/>
                <a:gd name="T93" fmla="*/ 264 h 793"/>
                <a:gd name="T94" fmla="*/ 336 w 349"/>
                <a:gd name="T95" fmla="*/ 228 h 793"/>
                <a:gd name="T96" fmla="*/ 336 w 349"/>
                <a:gd name="T97" fmla="*/ 192 h 793"/>
                <a:gd name="T98" fmla="*/ 336 w 349"/>
                <a:gd name="T99" fmla="*/ 156 h 793"/>
                <a:gd name="T100" fmla="*/ 336 w 349"/>
                <a:gd name="T101" fmla="*/ 120 h 793"/>
                <a:gd name="T102" fmla="*/ 348 w 349"/>
                <a:gd name="T103" fmla="*/ 84 h 793"/>
                <a:gd name="T104" fmla="*/ 324 w 349"/>
                <a:gd name="T105" fmla="*/ 48 h 793"/>
                <a:gd name="T106" fmla="*/ 300 w 349"/>
                <a:gd name="T107" fmla="*/ 12 h 793"/>
                <a:gd name="T108" fmla="*/ 312 w 349"/>
                <a:gd name="T109" fmla="*/ 0 h 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49" h="793">
                  <a:moveTo>
                    <a:pt x="312" y="0"/>
                  </a:moveTo>
                  <a:lnTo>
                    <a:pt x="276" y="0"/>
                  </a:lnTo>
                  <a:lnTo>
                    <a:pt x="240" y="0"/>
                  </a:lnTo>
                  <a:lnTo>
                    <a:pt x="204" y="0"/>
                  </a:lnTo>
                  <a:lnTo>
                    <a:pt x="168" y="0"/>
                  </a:lnTo>
                  <a:lnTo>
                    <a:pt x="132" y="0"/>
                  </a:lnTo>
                  <a:lnTo>
                    <a:pt x="96" y="0"/>
                  </a:lnTo>
                  <a:lnTo>
                    <a:pt x="60" y="0"/>
                  </a:lnTo>
                  <a:lnTo>
                    <a:pt x="48" y="36"/>
                  </a:lnTo>
                  <a:lnTo>
                    <a:pt x="48" y="72"/>
                  </a:lnTo>
                  <a:lnTo>
                    <a:pt x="24" y="108"/>
                  </a:lnTo>
                  <a:lnTo>
                    <a:pt x="12" y="144"/>
                  </a:lnTo>
                  <a:lnTo>
                    <a:pt x="0" y="192"/>
                  </a:lnTo>
                  <a:lnTo>
                    <a:pt x="0" y="240"/>
                  </a:lnTo>
                  <a:lnTo>
                    <a:pt x="0" y="276"/>
                  </a:lnTo>
                  <a:lnTo>
                    <a:pt x="0" y="312"/>
                  </a:lnTo>
                  <a:lnTo>
                    <a:pt x="0" y="348"/>
                  </a:lnTo>
                  <a:lnTo>
                    <a:pt x="0" y="384"/>
                  </a:lnTo>
                  <a:lnTo>
                    <a:pt x="0" y="420"/>
                  </a:lnTo>
                  <a:lnTo>
                    <a:pt x="0" y="456"/>
                  </a:lnTo>
                  <a:lnTo>
                    <a:pt x="0" y="492"/>
                  </a:lnTo>
                  <a:lnTo>
                    <a:pt x="0" y="528"/>
                  </a:lnTo>
                  <a:lnTo>
                    <a:pt x="0" y="564"/>
                  </a:lnTo>
                  <a:lnTo>
                    <a:pt x="12" y="600"/>
                  </a:lnTo>
                  <a:lnTo>
                    <a:pt x="24" y="636"/>
                  </a:lnTo>
                  <a:lnTo>
                    <a:pt x="48" y="672"/>
                  </a:lnTo>
                  <a:lnTo>
                    <a:pt x="60" y="708"/>
                  </a:lnTo>
                  <a:lnTo>
                    <a:pt x="72" y="744"/>
                  </a:lnTo>
                  <a:lnTo>
                    <a:pt x="108" y="768"/>
                  </a:lnTo>
                  <a:lnTo>
                    <a:pt x="144" y="792"/>
                  </a:lnTo>
                  <a:lnTo>
                    <a:pt x="180" y="792"/>
                  </a:lnTo>
                  <a:lnTo>
                    <a:pt x="216" y="792"/>
                  </a:lnTo>
                  <a:lnTo>
                    <a:pt x="252" y="768"/>
                  </a:lnTo>
                  <a:lnTo>
                    <a:pt x="264" y="732"/>
                  </a:lnTo>
                  <a:lnTo>
                    <a:pt x="276" y="696"/>
                  </a:lnTo>
                  <a:lnTo>
                    <a:pt x="288" y="660"/>
                  </a:lnTo>
                  <a:lnTo>
                    <a:pt x="300" y="624"/>
                  </a:lnTo>
                  <a:lnTo>
                    <a:pt x="300" y="588"/>
                  </a:lnTo>
                  <a:lnTo>
                    <a:pt x="288" y="552"/>
                  </a:lnTo>
                  <a:lnTo>
                    <a:pt x="288" y="516"/>
                  </a:lnTo>
                  <a:lnTo>
                    <a:pt x="300" y="480"/>
                  </a:lnTo>
                  <a:lnTo>
                    <a:pt x="312" y="444"/>
                  </a:lnTo>
                  <a:lnTo>
                    <a:pt x="312" y="408"/>
                  </a:lnTo>
                  <a:lnTo>
                    <a:pt x="336" y="372"/>
                  </a:lnTo>
                  <a:lnTo>
                    <a:pt x="336" y="336"/>
                  </a:lnTo>
                  <a:lnTo>
                    <a:pt x="336" y="300"/>
                  </a:lnTo>
                  <a:lnTo>
                    <a:pt x="336" y="264"/>
                  </a:lnTo>
                  <a:lnTo>
                    <a:pt x="336" y="228"/>
                  </a:lnTo>
                  <a:lnTo>
                    <a:pt x="336" y="192"/>
                  </a:lnTo>
                  <a:lnTo>
                    <a:pt x="336" y="156"/>
                  </a:lnTo>
                  <a:lnTo>
                    <a:pt x="336" y="120"/>
                  </a:lnTo>
                  <a:lnTo>
                    <a:pt x="348" y="84"/>
                  </a:lnTo>
                  <a:lnTo>
                    <a:pt x="324" y="48"/>
                  </a:lnTo>
                  <a:lnTo>
                    <a:pt x="300" y="12"/>
                  </a:lnTo>
                  <a:lnTo>
                    <a:pt x="312" y="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63" name="AutoShape 39">
              <a:extLst>
                <a:ext uri="{FF2B5EF4-FFF2-40B4-BE49-F238E27FC236}">
                  <a16:creationId xmlns:a16="http://schemas.microsoft.com/office/drawing/2014/main" id="{0924E358-0B6E-4E46-AF0C-D536C94CE51C}"/>
                </a:ext>
              </a:extLst>
            </p:cNvPr>
            <p:cNvSpPr>
              <a:spLocks/>
            </p:cNvSpPr>
            <p:nvPr/>
          </p:nvSpPr>
          <p:spPr bwMode="auto">
            <a:xfrm rot="-16193866">
              <a:off x="4751" y="623"/>
              <a:ext cx="384" cy="1248"/>
            </a:xfrm>
            <a:prstGeom prst="leftBrace">
              <a:avLst>
                <a:gd name="adj1" fmla="val 2708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6664" name="Rectangle 40">
            <a:extLst>
              <a:ext uri="{FF2B5EF4-FFF2-40B4-BE49-F238E27FC236}">
                <a16:creationId xmlns:a16="http://schemas.microsoft.com/office/drawing/2014/main" id="{16BDA731-BE74-40FB-9A3F-37BAAFD885A5}"/>
              </a:ext>
            </a:extLst>
          </p:cNvPr>
          <p:cNvSpPr>
            <a:spLocks noChangeArrowheads="1"/>
          </p:cNvSpPr>
          <p:nvPr/>
        </p:nvSpPr>
        <p:spPr bwMode="auto">
          <a:xfrm>
            <a:off x="381000" y="152400"/>
            <a:ext cx="83058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6639"/>
                                        </p:tgtEl>
                                        <p:attrNameLst>
                                          <p:attrName>style.visibility</p:attrName>
                                        </p:attrNameLst>
                                      </p:cBhvr>
                                      <p:to>
                                        <p:strVal val="visible"/>
                                      </p:to>
                                    </p:set>
                                    <p:animEffect transition="in" filter="wipe(left)">
                                      <p:cBhvr>
                                        <p:cTn id="12" dur="500"/>
                                        <p:tgtEl>
                                          <p:spTgt spid="2663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6629"/>
                                        </p:tgtEl>
                                        <p:attrNameLst>
                                          <p:attrName>style.visibility</p:attrName>
                                        </p:attrNameLst>
                                      </p:cBhvr>
                                      <p:to>
                                        <p:strVal val="visible"/>
                                      </p:to>
                                    </p:set>
                                    <p:animEffect transition="in" filter="wipe(left)">
                                      <p:cBhvr>
                                        <p:cTn id="17" dur="500"/>
                                        <p:tgtEl>
                                          <p:spTgt spid="2662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6652"/>
                                        </p:tgtEl>
                                        <p:attrNameLst>
                                          <p:attrName>style.visibility</p:attrName>
                                        </p:attrNameLst>
                                      </p:cBhvr>
                                      <p:to>
                                        <p:strVal val="visible"/>
                                      </p:to>
                                    </p:set>
                                    <p:animEffect transition="in" filter="wipe(left)">
                                      <p:cBhvr>
                                        <p:cTn id="22" dur="500"/>
                                        <p:tgtEl>
                                          <p:spTgt spid="266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651"/>
                                        </p:tgtEl>
                                        <p:attrNameLst>
                                          <p:attrName>style.visibility</p:attrName>
                                        </p:attrNameLst>
                                      </p:cBhvr>
                                      <p:to>
                                        <p:strVal val="visible"/>
                                      </p:to>
                                    </p:set>
                                    <p:anim calcmode="lin" valueType="num">
                                      <p:cBhvr additive="base">
                                        <p:cTn id="27" dur="500" fill="hold"/>
                                        <p:tgtEl>
                                          <p:spTgt spid="26651"/>
                                        </p:tgtEl>
                                        <p:attrNameLst>
                                          <p:attrName>ppt_x</p:attrName>
                                        </p:attrNameLst>
                                      </p:cBhvr>
                                      <p:tavLst>
                                        <p:tav tm="0">
                                          <p:val>
                                            <p:strVal val="#ppt_x"/>
                                          </p:val>
                                        </p:tav>
                                        <p:tav tm="100000">
                                          <p:val>
                                            <p:strVal val="#ppt_x"/>
                                          </p:val>
                                        </p:tav>
                                      </p:tavLst>
                                    </p:anim>
                                    <p:anim calcmode="lin" valueType="num">
                                      <p:cBhvr additive="base">
                                        <p:cTn id="28" dur="500" fill="hold"/>
                                        <p:tgtEl>
                                          <p:spTgt spid="266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5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368C149-B79B-47AA-9BCA-BE9F7645867A}"/>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Question:</a:t>
            </a:r>
          </a:p>
        </p:txBody>
      </p:sp>
      <p:sp>
        <p:nvSpPr>
          <p:cNvPr id="27651" name="Rectangle 3">
            <a:extLst>
              <a:ext uri="{FF2B5EF4-FFF2-40B4-BE49-F238E27FC236}">
                <a16:creationId xmlns:a16="http://schemas.microsoft.com/office/drawing/2014/main" id="{A4A05C3D-283A-4C82-ACB0-CEA10C22D610}"/>
              </a:ext>
            </a:extLst>
          </p:cNvPr>
          <p:cNvSpPr>
            <a:spLocks noGrp="1" noChangeArrowheads="1"/>
          </p:cNvSpPr>
          <p:nvPr>
            <p:ph type="body" idx="1"/>
          </p:nvPr>
        </p:nvSpPr>
        <p:spPr>
          <a:xfrm>
            <a:off x="457200" y="1981200"/>
            <a:ext cx="8001000" cy="4114800"/>
          </a:xfrm>
        </p:spPr>
        <p:txBody>
          <a:bodyPr/>
          <a:lstStyle/>
          <a:p>
            <a:pPr algn="ctr"/>
            <a:r>
              <a:rPr lang="en-US" altLang="en-US" sz="2900"/>
              <a:t>A cell containing </a:t>
            </a:r>
            <a:r>
              <a:rPr lang="en-US" altLang="en-US" sz="2900" b="1">
                <a:solidFill>
                  <a:srgbClr val="FF3300"/>
                </a:solidFill>
                <a:effectLst>
                  <a:outerShdw blurRad="38100" dist="38100" dir="2700000" algn="tl">
                    <a:srgbClr val="C0C0C0"/>
                  </a:outerShdw>
                </a:effectLst>
              </a:rPr>
              <a:t>20 chromosomes</a:t>
            </a:r>
            <a:r>
              <a:rPr lang="en-US" altLang="en-US" sz="2900"/>
              <a:t> </a:t>
            </a:r>
            <a:r>
              <a:rPr lang="en-US" altLang="en-US" sz="2900" b="1">
                <a:solidFill>
                  <a:srgbClr val="B50069"/>
                </a:solidFill>
                <a:effectLst>
                  <a:outerShdw blurRad="38100" dist="38100" dir="2700000" algn="tl">
                    <a:srgbClr val="C0C0C0"/>
                  </a:outerShdw>
                </a:effectLst>
              </a:rPr>
              <a:t>(diploid)</a:t>
            </a:r>
            <a:r>
              <a:rPr lang="en-US" altLang="en-US" sz="2900" b="1">
                <a:solidFill>
                  <a:schemeClr val="accent1"/>
                </a:solidFill>
                <a:effectLst>
                  <a:outerShdw blurRad="38100" dist="38100" dir="2700000" algn="tl">
                    <a:srgbClr val="C0C0C0"/>
                  </a:outerShdw>
                </a:effectLst>
              </a:rPr>
              <a:t> </a:t>
            </a:r>
            <a:r>
              <a:rPr lang="en-US" altLang="en-US" sz="2900"/>
              <a:t>at the beginning of meiosis would, at its completion, produce cells containing how </a:t>
            </a:r>
            <a:r>
              <a:rPr lang="en-US" altLang="en-US" sz="2900">
                <a:solidFill>
                  <a:srgbClr val="0000CC"/>
                </a:solidFill>
              </a:rPr>
              <a:t>many </a:t>
            </a:r>
            <a:r>
              <a:rPr lang="en-US" altLang="en-US" sz="2900" b="1">
                <a:solidFill>
                  <a:srgbClr val="0000CC"/>
                </a:solidFill>
                <a:effectLst>
                  <a:outerShdw blurRad="38100" dist="38100" dir="2700000" algn="tl">
                    <a:srgbClr val="C0C0C0"/>
                  </a:outerShdw>
                </a:effectLst>
              </a:rPr>
              <a:t>chromosomes</a:t>
            </a:r>
            <a:r>
              <a:rPr lang="en-US" altLang="en-US" sz="29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left)">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wipe(left)">
                                      <p:cBhvr>
                                        <p:cTn id="12"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autoUpdateAnimBg="0"/>
      <p:bldP spid="2765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D97615A-B496-48F1-8ABC-95F9C373AE55}"/>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Answer:</a:t>
            </a:r>
          </a:p>
        </p:txBody>
      </p:sp>
      <p:sp>
        <p:nvSpPr>
          <p:cNvPr id="28675" name="Rectangle 3">
            <a:extLst>
              <a:ext uri="{FF2B5EF4-FFF2-40B4-BE49-F238E27FC236}">
                <a16:creationId xmlns:a16="http://schemas.microsoft.com/office/drawing/2014/main" id="{C6995262-9E54-467B-9744-94ACF541D6FC}"/>
              </a:ext>
            </a:extLst>
          </p:cNvPr>
          <p:cNvSpPr>
            <a:spLocks noGrp="1" noChangeArrowheads="1"/>
          </p:cNvSpPr>
          <p:nvPr>
            <p:ph type="body" idx="1"/>
          </p:nvPr>
        </p:nvSpPr>
        <p:spPr/>
        <p:txBody>
          <a:bodyPr/>
          <a:lstStyle/>
          <a:p>
            <a:pPr algn="ctr"/>
            <a:r>
              <a:rPr lang="en-US" altLang="en-US" b="1">
                <a:effectLst>
                  <a:outerShdw blurRad="38100" dist="38100" dir="2700000" algn="tl">
                    <a:srgbClr val="C0C0C0"/>
                  </a:outerShdw>
                </a:effectLst>
              </a:rPr>
              <a:t>10 chromosomes (haploid)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wipe(left)">
                                      <p:cBhvr>
                                        <p:cTn id="7" dur="500"/>
                                        <p:tgtEl>
                                          <p:spTgt spid="286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wipe(left)">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autoUpdateAnimBg="0"/>
      <p:bldP spid="2867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F2FD74A-CCF8-4B88-9303-932C978D2769}"/>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Question:</a:t>
            </a:r>
          </a:p>
        </p:txBody>
      </p:sp>
      <p:sp>
        <p:nvSpPr>
          <p:cNvPr id="29699" name="Rectangle 3">
            <a:extLst>
              <a:ext uri="{FF2B5EF4-FFF2-40B4-BE49-F238E27FC236}">
                <a16:creationId xmlns:a16="http://schemas.microsoft.com/office/drawing/2014/main" id="{8EB10714-64F0-41F2-9A7D-CAA41F0F6B68}"/>
              </a:ext>
            </a:extLst>
          </p:cNvPr>
          <p:cNvSpPr>
            <a:spLocks noGrp="1" noChangeArrowheads="1"/>
          </p:cNvSpPr>
          <p:nvPr>
            <p:ph type="body" idx="1"/>
          </p:nvPr>
        </p:nvSpPr>
        <p:spPr>
          <a:xfrm>
            <a:off x="381000" y="1981200"/>
            <a:ext cx="8382000" cy="4114800"/>
          </a:xfrm>
        </p:spPr>
        <p:txBody>
          <a:bodyPr/>
          <a:lstStyle/>
          <a:p>
            <a:pPr algn="ctr"/>
            <a:r>
              <a:rPr lang="en-US" altLang="en-US" sz="2900"/>
              <a:t>A cell containing </a:t>
            </a:r>
            <a:r>
              <a:rPr lang="en-US" altLang="en-US" sz="2900" b="1">
                <a:solidFill>
                  <a:srgbClr val="9234DB"/>
                </a:solidFill>
                <a:effectLst>
                  <a:outerShdw blurRad="38100" dist="38100" dir="2700000" algn="tl">
                    <a:srgbClr val="C0C0C0"/>
                  </a:outerShdw>
                </a:effectLst>
              </a:rPr>
              <a:t>40 chromatids</a:t>
            </a:r>
            <a:r>
              <a:rPr lang="en-US" altLang="en-US" sz="2900"/>
              <a:t> at the beginning of meiosis would, at its completion, produce cells containing how many </a:t>
            </a:r>
            <a:r>
              <a:rPr lang="en-US" altLang="en-US" sz="2900" b="1">
                <a:solidFill>
                  <a:srgbClr val="FF3300"/>
                </a:solidFill>
                <a:effectLst>
                  <a:outerShdw blurRad="38100" dist="38100" dir="2700000" algn="tl">
                    <a:srgbClr val="C0C0C0"/>
                  </a:outerShdw>
                </a:effectLst>
              </a:rPr>
              <a:t>chromosomes</a:t>
            </a:r>
            <a:r>
              <a:rPr lang="en-US" altLang="en-US" sz="29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wipe(left)">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0" end="0"/>
                                            </p:txEl>
                                          </p:spTgt>
                                        </p:tgtEl>
                                        <p:attrNameLst>
                                          <p:attrName>style.visibility</p:attrName>
                                        </p:attrNameLst>
                                      </p:cBhvr>
                                      <p:to>
                                        <p:strVal val="visible"/>
                                      </p:to>
                                    </p:set>
                                    <p:animEffect transition="in" filter="wipe(left)">
                                      <p:cBhvr>
                                        <p:cTn id="12"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autoUpdateAnimBg="0"/>
      <p:bldP spid="296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A8EA1F0B-BB3F-4AB8-A888-4680CBA25119}"/>
              </a:ext>
            </a:extLst>
          </p:cNvPr>
          <p:cNvSpPr>
            <a:spLocks noGrp="1" noChangeArrowheads="1"/>
          </p:cNvSpPr>
          <p:nvPr>
            <p:ph type="title"/>
          </p:nvPr>
        </p:nvSpPr>
        <p:spPr/>
        <p:txBody>
          <a:bodyPr/>
          <a:lstStyle/>
          <a:p>
            <a:r>
              <a:rPr lang="en-US" altLang="en-US" b="1">
                <a:solidFill>
                  <a:schemeClr val="hlink"/>
                </a:solidFill>
                <a:effectLst>
                  <a:outerShdw blurRad="38100" dist="38100" dir="2700000" algn="tl">
                    <a:srgbClr val="C0C0C0"/>
                  </a:outerShdw>
                </a:effectLst>
              </a:rPr>
              <a:t>Answer:</a:t>
            </a:r>
          </a:p>
        </p:txBody>
      </p:sp>
      <p:sp>
        <p:nvSpPr>
          <p:cNvPr id="30723" name="Rectangle 3">
            <a:extLst>
              <a:ext uri="{FF2B5EF4-FFF2-40B4-BE49-F238E27FC236}">
                <a16:creationId xmlns:a16="http://schemas.microsoft.com/office/drawing/2014/main" id="{B6D98509-F86B-4B61-8916-0CF64523CA15}"/>
              </a:ext>
            </a:extLst>
          </p:cNvPr>
          <p:cNvSpPr>
            <a:spLocks noGrp="1" noChangeArrowheads="1"/>
          </p:cNvSpPr>
          <p:nvPr>
            <p:ph type="body" idx="1"/>
          </p:nvPr>
        </p:nvSpPr>
        <p:spPr/>
        <p:txBody>
          <a:bodyPr/>
          <a:lstStyle/>
          <a:p>
            <a:pPr algn="ctr"/>
            <a:r>
              <a:rPr lang="en-US" altLang="en-US" b="1">
                <a:effectLst>
                  <a:outerShdw blurRad="38100" dist="38100" dir="2700000" algn="tl">
                    <a:srgbClr val="C0C0C0"/>
                  </a:outerShdw>
                </a:effectLst>
              </a:rPr>
              <a:t>10 chromosomes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Effect transition="in" filter="wipe(left)">
                                      <p:cBhvr>
                                        <p:cTn id="7" dur="500"/>
                                        <p:tgtEl>
                                          <p:spTgt spid="3072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wipe(left)">
                                      <p:cBhvr>
                                        <p:cTn id="12"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autoUpdateAnimBg="0"/>
      <p:bldP spid="3072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BB4EF4E-A7E4-401F-AAE2-53B6BDE58DB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a:t>
            </a:r>
          </a:p>
        </p:txBody>
      </p:sp>
      <p:sp>
        <p:nvSpPr>
          <p:cNvPr id="31747" name="Rectangle 3">
            <a:extLst>
              <a:ext uri="{FF2B5EF4-FFF2-40B4-BE49-F238E27FC236}">
                <a16:creationId xmlns:a16="http://schemas.microsoft.com/office/drawing/2014/main" id="{182C5DC4-658F-4145-8B0B-036656A24DE1}"/>
              </a:ext>
            </a:extLst>
          </p:cNvPr>
          <p:cNvSpPr>
            <a:spLocks noGrp="1" noChangeArrowheads="1"/>
          </p:cNvSpPr>
          <p:nvPr>
            <p:ph type="body" idx="1"/>
          </p:nvPr>
        </p:nvSpPr>
        <p:spPr>
          <a:xfrm>
            <a:off x="0" y="14478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sp>
        <p:nvSpPr>
          <p:cNvPr id="31748" name="Rectangle 4">
            <a:extLst>
              <a:ext uri="{FF2B5EF4-FFF2-40B4-BE49-F238E27FC236}">
                <a16:creationId xmlns:a16="http://schemas.microsoft.com/office/drawing/2014/main" id="{5B64D08D-7798-40C2-ACAC-DD85EF9AD0E3}"/>
              </a:ext>
            </a:extLst>
          </p:cNvPr>
          <p:cNvSpPr>
            <a:spLocks noChangeArrowheads="1"/>
          </p:cNvSpPr>
          <p:nvPr/>
        </p:nvSpPr>
        <p:spPr bwMode="auto">
          <a:xfrm>
            <a:off x="1524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31749" name="Group 5">
            <a:extLst>
              <a:ext uri="{FF2B5EF4-FFF2-40B4-BE49-F238E27FC236}">
                <a16:creationId xmlns:a16="http://schemas.microsoft.com/office/drawing/2014/main" id="{3B56E1C6-D955-4EEE-8742-CBF8F0127D62}"/>
              </a:ext>
            </a:extLst>
          </p:cNvPr>
          <p:cNvGrpSpPr>
            <a:grpSpLocks/>
          </p:cNvGrpSpPr>
          <p:nvPr/>
        </p:nvGrpSpPr>
        <p:grpSpPr bwMode="auto">
          <a:xfrm>
            <a:off x="1204913" y="2119313"/>
            <a:ext cx="5964237" cy="3430587"/>
            <a:chOff x="759" y="1335"/>
            <a:chExt cx="3757" cy="2161"/>
          </a:xfrm>
        </p:grpSpPr>
        <p:sp>
          <p:nvSpPr>
            <p:cNvPr id="31750" name="Oval 6">
              <a:extLst>
                <a:ext uri="{FF2B5EF4-FFF2-40B4-BE49-F238E27FC236}">
                  <a16:creationId xmlns:a16="http://schemas.microsoft.com/office/drawing/2014/main" id="{50F6D0F7-3A9A-486D-B574-97BC51A3B9CD}"/>
                </a:ext>
              </a:extLst>
            </p:cNvPr>
            <p:cNvSpPr>
              <a:spLocks noChangeArrowheads="1"/>
            </p:cNvSpPr>
            <p:nvPr/>
          </p:nvSpPr>
          <p:spPr bwMode="auto">
            <a:xfrm>
              <a:off x="1928" y="1400"/>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a:extLst>
                <a:ext uri="{FF2B5EF4-FFF2-40B4-BE49-F238E27FC236}">
                  <a16:creationId xmlns:a16="http://schemas.microsoft.com/office/drawing/2014/main" id="{4BE2CDC8-1ED4-4527-857C-FCD550A70969}"/>
                </a:ext>
              </a:extLst>
            </p:cNvPr>
            <p:cNvSpPr>
              <a:spLocks noChangeArrowheads="1"/>
            </p:cNvSpPr>
            <p:nvPr/>
          </p:nvSpPr>
          <p:spPr bwMode="auto">
            <a:xfrm>
              <a:off x="3700" y="240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Rectangle 8">
              <a:extLst>
                <a:ext uri="{FF2B5EF4-FFF2-40B4-BE49-F238E27FC236}">
                  <a16:creationId xmlns:a16="http://schemas.microsoft.com/office/drawing/2014/main" id="{90A1C8FA-E363-454D-A8E7-B2FA388F88DB}"/>
                </a:ext>
              </a:extLst>
            </p:cNvPr>
            <p:cNvSpPr>
              <a:spLocks noChangeArrowheads="1"/>
            </p:cNvSpPr>
            <p:nvPr/>
          </p:nvSpPr>
          <p:spPr bwMode="auto">
            <a:xfrm>
              <a:off x="2020"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Rectangle 9">
              <a:extLst>
                <a:ext uri="{FF2B5EF4-FFF2-40B4-BE49-F238E27FC236}">
                  <a16:creationId xmlns:a16="http://schemas.microsoft.com/office/drawing/2014/main" id="{C9482006-77DE-4877-95A2-EB0A9F2A25FB}"/>
                </a:ext>
              </a:extLst>
            </p:cNvPr>
            <p:cNvSpPr>
              <a:spLocks noChangeArrowheads="1"/>
            </p:cNvSpPr>
            <p:nvPr/>
          </p:nvSpPr>
          <p:spPr bwMode="auto">
            <a:xfrm>
              <a:off x="3652" y="230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4" name="Rectangle 10">
              <a:extLst>
                <a:ext uri="{FF2B5EF4-FFF2-40B4-BE49-F238E27FC236}">
                  <a16:creationId xmlns:a16="http://schemas.microsoft.com/office/drawing/2014/main" id="{4007851E-0449-4232-ADD5-60E42A6F0E51}"/>
                </a:ext>
              </a:extLst>
            </p:cNvPr>
            <p:cNvSpPr>
              <a:spLocks noChangeArrowheads="1"/>
            </p:cNvSpPr>
            <p:nvPr/>
          </p:nvSpPr>
          <p:spPr bwMode="auto">
            <a:xfrm>
              <a:off x="2068"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5" name="Freeform 11">
              <a:extLst>
                <a:ext uri="{FF2B5EF4-FFF2-40B4-BE49-F238E27FC236}">
                  <a16:creationId xmlns:a16="http://schemas.microsoft.com/office/drawing/2014/main" id="{0A8692D4-2D17-4E47-8283-9912733865A7}"/>
                </a:ext>
              </a:extLst>
            </p:cNvPr>
            <p:cNvSpPr>
              <a:spLocks/>
            </p:cNvSpPr>
            <p:nvPr/>
          </p:nvSpPr>
          <p:spPr bwMode="auto">
            <a:xfrm>
              <a:off x="2532"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Freeform 12">
              <a:extLst>
                <a:ext uri="{FF2B5EF4-FFF2-40B4-BE49-F238E27FC236}">
                  <a16:creationId xmlns:a16="http://schemas.microsoft.com/office/drawing/2014/main" id="{5EE79E98-1DAA-4728-9392-13D021031BB9}"/>
                </a:ext>
              </a:extLst>
            </p:cNvPr>
            <p:cNvSpPr>
              <a:spLocks/>
            </p:cNvSpPr>
            <p:nvPr/>
          </p:nvSpPr>
          <p:spPr bwMode="auto">
            <a:xfrm>
              <a:off x="2676"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Oval 13">
              <a:extLst>
                <a:ext uri="{FF2B5EF4-FFF2-40B4-BE49-F238E27FC236}">
                  <a16:creationId xmlns:a16="http://schemas.microsoft.com/office/drawing/2014/main" id="{98876A56-F569-4154-8EEF-0B8C869BCF8F}"/>
                </a:ext>
              </a:extLst>
            </p:cNvPr>
            <p:cNvSpPr>
              <a:spLocks noChangeArrowheads="1"/>
            </p:cNvSpPr>
            <p:nvPr/>
          </p:nvSpPr>
          <p:spPr bwMode="auto">
            <a:xfrm>
              <a:off x="2644"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8" name="Freeform 14">
              <a:extLst>
                <a:ext uri="{FF2B5EF4-FFF2-40B4-BE49-F238E27FC236}">
                  <a16:creationId xmlns:a16="http://schemas.microsoft.com/office/drawing/2014/main" id="{862AE12B-5142-4A3E-9178-B79C0A630FB2}"/>
                </a:ext>
              </a:extLst>
            </p:cNvPr>
            <p:cNvSpPr>
              <a:spLocks/>
            </p:cNvSpPr>
            <p:nvPr/>
          </p:nvSpPr>
          <p:spPr bwMode="auto">
            <a:xfrm>
              <a:off x="2964"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Freeform 15">
              <a:extLst>
                <a:ext uri="{FF2B5EF4-FFF2-40B4-BE49-F238E27FC236}">
                  <a16:creationId xmlns:a16="http://schemas.microsoft.com/office/drawing/2014/main" id="{65EDC8C6-3FAC-4DB3-B35A-A7C57E717C06}"/>
                </a:ext>
              </a:extLst>
            </p:cNvPr>
            <p:cNvSpPr>
              <a:spLocks/>
            </p:cNvSpPr>
            <p:nvPr/>
          </p:nvSpPr>
          <p:spPr bwMode="auto">
            <a:xfrm>
              <a:off x="3108"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0" name="Oval 16">
              <a:extLst>
                <a:ext uri="{FF2B5EF4-FFF2-40B4-BE49-F238E27FC236}">
                  <a16:creationId xmlns:a16="http://schemas.microsoft.com/office/drawing/2014/main" id="{7B470B30-F884-4CE3-A6B4-B656C372AD0A}"/>
                </a:ext>
              </a:extLst>
            </p:cNvPr>
            <p:cNvSpPr>
              <a:spLocks noChangeArrowheads="1"/>
            </p:cNvSpPr>
            <p:nvPr/>
          </p:nvSpPr>
          <p:spPr bwMode="auto">
            <a:xfrm>
              <a:off x="3076"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1" name="Rectangle 17">
              <a:extLst>
                <a:ext uri="{FF2B5EF4-FFF2-40B4-BE49-F238E27FC236}">
                  <a16:creationId xmlns:a16="http://schemas.microsoft.com/office/drawing/2014/main" id="{A86035B1-42F9-4D5C-A3CE-967BE8CC017B}"/>
                </a:ext>
              </a:extLst>
            </p:cNvPr>
            <p:cNvSpPr>
              <a:spLocks noChangeArrowheads="1"/>
            </p:cNvSpPr>
            <p:nvPr/>
          </p:nvSpPr>
          <p:spPr bwMode="auto">
            <a:xfrm>
              <a:off x="3495" y="1431"/>
              <a:ext cx="10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chemeClr val="accent2"/>
                  </a:solidFill>
                </a:rPr>
                <a:t>centrioles</a:t>
              </a:r>
            </a:p>
          </p:txBody>
        </p:sp>
        <p:sp>
          <p:nvSpPr>
            <p:cNvPr id="31762" name="Rectangle 18">
              <a:extLst>
                <a:ext uri="{FF2B5EF4-FFF2-40B4-BE49-F238E27FC236}">
                  <a16:creationId xmlns:a16="http://schemas.microsoft.com/office/drawing/2014/main" id="{A18BEDE0-97D6-4B1D-B507-77E96515D944}"/>
                </a:ext>
              </a:extLst>
            </p:cNvPr>
            <p:cNvSpPr>
              <a:spLocks noChangeArrowheads="1"/>
            </p:cNvSpPr>
            <p:nvPr/>
          </p:nvSpPr>
          <p:spPr bwMode="auto">
            <a:xfrm>
              <a:off x="999" y="1335"/>
              <a:ext cx="125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rgbClr val="9234DB"/>
                  </a:solidFill>
                </a:rPr>
                <a:t>spindle fiber</a:t>
              </a:r>
            </a:p>
          </p:txBody>
        </p:sp>
        <p:sp>
          <p:nvSpPr>
            <p:cNvPr id="31763" name="Line 19">
              <a:extLst>
                <a:ext uri="{FF2B5EF4-FFF2-40B4-BE49-F238E27FC236}">
                  <a16:creationId xmlns:a16="http://schemas.microsoft.com/office/drawing/2014/main" id="{B5F8030B-4A4D-4729-93E6-04904252F891}"/>
                </a:ext>
              </a:extLst>
            </p:cNvPr>
            <p:cNvSpPr>
              <a:spLocks noChangeShapeType="1"/>
            </p:cNvSpPr>
            <p:nvPr/>
          </p:nvSpPr>
          <p:spPr bwMode="auto">
            <a:xfrm flipH="1">
              <a:off x="2012" y="2644"/>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Line 20">
              <a:extLst>
                <a:ext uri="{FF2B5EF4-FFF2-40B4-BE49-F238E27FC236}">
                  <a16:creationId xmlns:a16="http://schemas.microsoft.com/office/drawing/2014/main" id="{69B642EB-5848-4532-9170-F6C1D9DD2B37}"/>
                </a:ext>
              </a:extLst>
            </p:cNvPr>
            <p:cNvSpPr>
              <a:spLocks noChangeShapeType="1"/>
            </p:cNvSpPr>
            <p:nvPr/>
          </p:nvSpPr>
          <p:spPr bwMode="auto">
            <a:xfrm flipH="1">
              <a:off x="1964"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Line 21">
              <a:extLst>
                <a:ext uri="{FF2B5EF4-FFF2-40B4-BE49-F238E27FC236}">
                  <a16:creationId xmlns:a16="http://schemas.microsoft.com/office/drawing/2014/main" id="{EAD4F305-E3CA-418C-AB01-41D404405B5F}"/>
                </a:ext>
              </a:extLst>
            </p:cNvPr>
            <p:cNvSpPr>
              <a:spLocks noChangeShapeType="1"/>
            </p:cNvSpPr>
            <p:nvPr/>
          </p:nvSpPr>
          <p:spPr bwMode="auto">
            <a:xfrm>
              <a:off x="1924"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6" name="Line 22">
              <a:extLst>
                <a:ext uri="{FF2B5EF4-FFF2-40B4-BE49-F238E27FC236}">
                  <a16:creationId xmlns:a16="http://schemas.microsoft.com/office/drawing/2014/main" id="{324B4728-5C7A-4E0A-9372-5AE2DDA9F18F}"/>
                </a:ext>
              </a:extLst>
            </p:cNvPr>
            <p:cNvSpPr>
              <a:spLocks noChangeShapeType="1"/>
            </p:cNvSpPr>
            <p:nvPr/>
          </p:nvSpPr>
          <p:spPr bwMode="auto">
            <a:xfrm>
              <a:off x="1972" y="226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7" name="Line 23">
              <a:extLst>
                <a:ext uri="{FF2B5EF4-FFF2-40B4-BE49-F238E27FC236}">
                  <a16:creationId xmlns:a16="http://schemas.microsoft.com/office/drawing/2014/main" id="{4AD266A0-A139-40D9-B821-0CA82C4A1C75}"/>
                </a:ext>
              </a:extLst>
            </p:cNvPr>
            <p:cNvSpPr>
              <a:spLocks noChangeShapeType="1"/>
            </p:cNvSpPr>
            <p:nvPr/>
          </p:nvSpPr>
          <p:spPr bwMode="auto">
            <a:xfrm flipV="1">
              <a:off x="2064"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Line 24">
              <a:extLst>
                <a:ext uri="{FF2B5EF4-FFF2-40B4-BE49-F238E27FC236}">
                  <a16:creationId xmlns:a16="http://schemas.microsoft.com/office/drawing/2014/main" id="{0DA01CF5-5449-40BD-B1EB-ED9463A9220B}"/>
                </a:ext>
              </a:extLst>
            </p:cNvPr>
            <p:cNvSpPr>
              <a:spLocks noChangeShapeType="1"/>
            </p:cNvSpPr>
            <p:nvPr/>
          </p:nvSpPr>
          <p:spPr bwMode="auto">
            <a:xfrm flipV="1">
              <a:off x="3744"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Line 25">
              <a:extLst>
                <a:ext uri="{FF2B5EF4-FFF2-40B4-BE49-F238E27FC236}">
                  <a16:creationId xmlns:a16="http://schemas.microsoft.com/office/drawing/2014/main" id="{56BCDC74-604F-46DD-9798-0E21C854FCEC}"/>
                </a:ext>
              </a:extLst>
            </p:cNvPr>
            <p:cNvSpPr>
              <a:spLocks noChangeShapeType="1"/>
            </p:cNvSpPr>
            <p:nvPr/>
          </p:nvSpPr>
          <p:spPr bwMode="auto">
            <a:xfrm flipV="1">
              <a:off x="3796" y="225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0" name="Line 26">
              <a:extLst>
                <a:ext uri="{FF2B5EF4-FFF2-40B4-BE49-F238E27FC236}">
                  <a16:creationId xmlns:a16="http://schemas.microsoft.com/office/drawing/2014/main" id="{E6F9EE38-4FA1-426F-A01F-B16D01A69E86}"/>
                </a:ext>
              </a:extLst>
            </p:cNvPr>
            <p:cNvSpPr>
              <a:spLocks noChangeShapeType="1"/>
            </p:cNvSpPr>
            <p:nvPr/>
          </p:nvSpPr>
          <p:spPr bwMode="auto">
            <a:xfrm>
              <a:off x="3796"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Line 27">
              <a:extLst>
                <a:ext uri="{FF2B5EF4-FFF2-40B4-BE49-F238E27FC236}">
                  <a16:creationId xmlns:a16="http://schemas.microsoft.com/office/drawing/2014/main" id="{13C9CB52-4B3F-42E7-B44E-F36C6FC92735}"/>
                </a:ext>
              </a:extLst>
            </p:cNvPr>
            <p:cNvSpPr>
              <a:spLocks noChangeShapeType="1"/>
            </p:cNvSpPr>
            <p:nvPr/>
          </p:nvSpPr>
          <p:spPr bwMode="auto">
            <a:xfrm>
              <a:off x="3796"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2" name="Line 28">
              <a:extLst>
                <a:ext uri="{FF2B5EF4-FFF2-40B4-BE49-F238E27FC236}">
                  <a16:creationId xmlns:a16="http://schemas.microsoft.com/office/drawing/2014/main" id="{5585DEBF-6B41-490C-9D4D-78B88942D437}"/>
                </a:ext>
              </a:extLst>
            </p:cNvPr>
            <p:cNvSpPr>
              <a:spLocks noChangeShapeType="1"/>
            </p:cNvSpPr>
            <p:nvPr/>
          </p:nvSpPr>
          <p:spPr bwMode="auto">
            <a:xfrm>
              <a:off x="3744"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3" name="Rectangle 29">
              <a:extLst>
                <a:ext uri="{FF2B5EF4-FFF2-40B4-BE49-F238E27FC236}">
                  <a16:creationId xmlns:a16="http://schemas.microsoft.com/office/drawing/2014/main" id="{B6394305-C8B8-4A37-B2F6-298F56A8B7CC}"/>
                </a:ext>
              </a:extLst>
            </p:cNvPr>
            <p:cNvSpPr>
              <a:spLocks noChangeArrowheads="1"/>
            </p:cNvSpPr>
            <p:nvPr/>
          </p:nvSpPr>
          <p:spPr bwMode="auto">
            <a:xfrm>
              <a:off x="759" y="2007"/>
              <a:ext cx="637"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solidFill>
                    <a:schemeClr val="hlink"/>
                  </a:solidFill>
                </a:rPr>
                <a:t>aster</a:t>
              </a:r>
            </a:p>
            <a:p>
              <a:pPr eaLnBrk="0" hangingPunct="0"/>
              <a:r>
                <a:rPr lang="en-US" altLang="en-US" sz="2400" b="1">
                  <a:solidFill>
                    <a:schemeClr val="hlink"/>
                  </a:solidFill>
                </a:rPr>
                <a:t>fibers</a:t>
              </a:r>
            </a:p>
          </p:txBody>
        </p:sp>
        <p:sp>
          <p:nvSpPr>
            <p:cNvPr id="31774" name="Line 30">
              <a:extLst>
                <a:ext uri="{FF2B5EF4-FFF2-40B4-BE49-F238E27FC236}">
                  <a16:creationId xmlns:a16="http://schemas.microsoft.com/office/drawing/2014/main" id="{7755488B-3A9D-46B6-ABF1-3DD879580B25}"/>
                </a:ext>
              </a:extLst>
            </p:cNvPr>
            <p:cNvSpPr>
              <a:spLocks noChangeShapeType="1"/>
            </p:cNvSpPr>
            <p:nvPr/>
          </p:nvSpPr>
          <p:spPr bwMode="auto">
            <a:xfrm>
              <a:off x="1352" y="2216"/>
              <a:ext cx="712" cy="4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5" name="Freeform 31">
              <a:extLst>
                <a:ext uri="{FF2B5EF4-FFF2-40B4-BE49-F238E27FC236}">
                  <a16:creationId xmlns:a16="http://schemas.microsoft.com/office/drawing/2014/main" id="{18F8B29A-F43A-4579-A31F-C4E74ECB0717}"/>
                </a:ext>
              </a:extLst>
            </p:cNvPr>
            <p:cNvSpPr>
              <a:spLocks/>
            </p:cNvSpPr>
            <p:nvPr/>
          </p:nvSpPr>
          <p:spPr bwMode="auto">
            <a:xfrm>
              <a:off x="2724"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6" name="Freeform 32">
              <a:extLst>
                <a:ext uri="{FF2B5EF4-FFF2-40B4-BE49-F238E27FC236}">
                  <a16:creationId xmlns:a16="http://schemas.microsoft.com/office/drawing/2014/main" id="{C47BFEFC-7866-4A74-B780-4FCE1F6BD40F}"/>
                </a:ext>
              </a:extLst>
            </p:cNvPr>
            <p:cNvSpPr>
              <a:spLocks/>
            </p:cNvSpPr>
            <p:nvPr/>
          </p:nvSpPr>
          <p:spPr bwMode="auto">
            <a:xfrm>
              <a:off x="2868"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7" name="Oval 33">
              <a:extLst>
                <a:ext uri="{FF2B5EF4-FFF2-40B4-BE49-F238E27FC236}">
                  <a16:creationId xmlns:a16="http://schemas.microsoft.com/office/drawing/2014/main" id="{A7CD4B0D-4623-4DBE-94D1-32AC40F7AAB8}"/>
                </a:ext>
              </a:extLst>
            </p:cNvPr>
            <p:cNvSpPr>
              <a:spLocks noChangeArrowheads="1"/>
            </p:cNvSpPr>
            <p:nvPr/>
          </p:nvSpPr>
          <p:spPr bwMode="auto">
            <a:xfrm>
              <a:off x="2836"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8" name="Freeform 34">
              <a:extLst>
                <a:ext uri="{FF2B5EF4-FFF2-40B4-BE49-F238E27FC236}">
                  <a16:creationId xmlns:a16="http://schemas.microsoft.com/office/drawing/2014/main" id="{14F913D4-7DC2-4FA4-AB8C-234F64F60F3B}"/>
                </a:ext>
              </a:extLst>
            </p:cNvPr>
            <p:cNvSpPr>
              <a:spLocks/>
            </p:cNvSpPr>
            <p:nvPr/>
          </p:nvSpPr>
          <p:spPr bwMode="auto">
            <a:xfrm>
              <a:off x="2772"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9" name="Freeform 35">
              <a:extLst>
                <a:ext uri="{FF2B5EF4-FFF2-40B4-BE49-F238E27FC236}">
                  <a16:creationId xmlns:a16="http://schemas.microsoft.com/office/drawing/2014/main" id="{DE592A34-F282-47D0-AA39-7790514C6AF2}"/>
                </a:ext>
              </a:extLst>
            </p:cNvPr>
            <p:cNvSpPr>
              <a:spLocks/>
            </p:cNvSpPr>
            <p:nvPr/>
          </p:nvSpPr>
          <p:spPr bwMode="auto">
            <a:xfrm>
              <a:off x="2916"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80" name="Oval 36">
              <a:extLst>
                <a:ext uri="{FF2B5EF4-FFF2-40B4-BE49-F238E27FC236}">
                  <a16:creationId xmlns:a16="http://schemas.microsoft.com/office/drawing/2014/main" id="{8633697B-CA7E-4651-9B6F-01A2AE75C728}"/>
                </a:ext>
              </a:extLst>
            </p:cNvPr>
            <p:cNvSpPr>
              <a:spLocks noChangeArrowheads="1"/>
            </p:cNvSpPr>
            <p:nvPr/>
          </p:nvSpPr>
          <p:spPr bwMode="auto">
            <a:xfrm>
              <a:off x="2884"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1" name="Line 37">
              <a:extLst>
                <a:ext uri="{FF2B5EF4-FFF2-40B4-BE49-F238E27FC236}">
                  <a16:creationId xmlns:a16="http://schemas.microsoft.com/office/drawing/2014/main" id="{91B04337-8CBF-4282-82E8-84B2AEF656D2}"/>
                </a:ext>
              </a:extLst>
            </p:cNvPr>
            <p:cNvSpPr>
              <a:spLocks noChangeShapeType="1"/>
            </p:cNvSpPr>
            <p:nvPr/>
          </p:nvSpPr>
          <p:spPr bwMode="auto">
            <a:xfrm flipV="1">
              <a:off x="2164" y="2204"/>
              <a:ext cx="712" cy="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2" name="Line 38">
              <a:extLst>
                <a:ext uri="{FF2B5EF4-FFF2-40B4-BE49-F238E27FC236}">
                  <a16:creationId xmlns:a16="http://schemas.microsoft.com/office/drawing/2014/main" id="{00494520-876A-4AB9-8B53-3EC40523CB34}"/>
                </a:ext>
              </a:extLst>
            </p:cNvPr>
            <p:cNvSpPr>
              <a:spLocks noChangeShapeType="1"/>
            </p:cNvSpPr>
            <p:nvPr/>
          </p:nvSpPr>
          <p:spPr bwMode="auto">
            <a:xfrm flipH="1" flipV="1">
              <a:off x="3116" y="2204"/>
              <a:ext cx="48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3" name="Line 39">
              <a:extLst>
                <a:ext uri="{FF2B5EF4-FFF2-40B4-BE49-F238E27FC236}">
                  <a16:creationId xmlns:a16="http://schemas.microsoft.com/office/drawing/2014/main" id="{193DEBA5-A36D-4868-8822-9D47CB9EC07B}"/>
                </a:ext>
              </a:extLst>
            </p:cNvPr>
            <p:cNvSpPr>
              <a:spLocks noChangeShapeType="1"/>
            </p:cNvSpPr>
            <p:nvPr/>
          </p:nvSpPr>
          <p:spPr bwMode="auto">
            <a:xfrm flipV="1">
              <a:off x="2932" y="2444"/>
              <a:ext cx="760"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4" name="Line 40">
              <a:extLst>
                <a:ext uri="{FF2B5EF4-FFF2-40B4-BE49-F238E27FC236}">
                  <a16:creationId xmlns:a16="http://schemas.microsoft.com/office/drawing/2014/main" id="{F2F396B2-F9CC-4335-9061-FE9DBA034A0D}"/>
                </a:ext>
              </a:extLst>
            </p:cNvPr>
            <p:cNvSpPr>
              <a:spLocks noChangeShapeType="1"/>
            </p:cNvSpPr>
            <p:nvPr/>
          </p:nvSpPr>
          <p:spPr bwMode="auto">
            <a:xfrm>
              <a:off x="2164" y="254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5" name="Line 41">
              <a:extLst>
                <a:ext uri="{FF2B5EF4-FFF2-40B4-BE49-F238E27FC236}">
                  <a16:creationId xmlns:a16="http://schemas.microsoft.com/office/drawing/2014/main" id="{0849EFEB-701F-418C-ACB2-93566F9F2EC7}"/>
                </a:ext>
              </a:extLst>
            </p:cNvPr>
            <p:cNvSpPr>
              <a:spLocks noChangeShapeType="1"/>
            </p:cNvSpPr>
            <p:nvPr/>
          </p:nvSpPr>
          <p:spPr bwMode="auto">
            <a:xfrm>
              <a:off x="1880" y="1592"/>
              <a:ext cx="608" cy="70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6" name="Line 42">
              <a:extLst>
                <a:ext uri="{FF2B5EF4-FFF2-40B4-BE49-F238E27FC236}">
                  <a16:creationId xmlns:a16="http://schemas.microsoft.com/office/drawing/2014/main" id="{A6BAE1A0-9AB4-4381-8FAF-BFEC959D0774}"/>
                </a:ext>
              </a:extLst>
            </p:cNvPr>
            <p:cNvSpPr>
              <a:spLocks noChangeShapeType="1"/>
            </p:cNvSpPr>
            <p:nvPr/>
          </p:nvSpPr>
          <p:spPr bwMode="auto">
            <a:xfrm flipV="1">
              <a:off x="3656" y="1624"/>
              <a:ext cx="80" cy="64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animEffect transition="in" filter="wipe(left)">
                                      <p:cBhvr>
                                        <p:cTn id="7" dur="500"/>
                                        <p:tgtEl>
                                          <p:spTgt spid="317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wipe(left)">
                                      <p:cBhvr>
                                        <p:cTn id="12"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DFDFEAA-4E55-4BCE-A4FC-2F2872067F5A}"/>
              </a:ext>
            </a:extLst>
          </p:cNvPr>
          <p:cNvSpPr>
            <a:spLocks noGrp="1" noChangeArrowheads="1"/>
          </p:cNvSpPr>
          <p:nvPr>
            <p:ph type="title"/>
          </p:nvPr>
        </p:nvSpPr>
        <p:spPr/>
        <p:txBody>
          <a:bodyPr/>
          <a:lstStyle/>
          <a:p>
            <a:r>
              <a:rPr lang="en-US" altLang="en-US" b="1"/>
              <a:t>Gametes</a:t>
            </a:r>
          </a:p>
        </p:txBody>
      </p:sp>
      <p:sp>
        <p:nvSpPr>
          <p:cNvPr id="5123" name="Rectangle 3">
            <a:extLst>
              <a:ext uri="{FF2B5EF4-FFF2-40B4-BE49-F238E27FC236}">
                <a16:creationId xmlns:a16="http://schemas.microsoft.com/office/drawing/2014/main" id="{03C587F8-64EF-471E-B08A-DB113C43D761}"/>
              </a:ext>
            </a:extLst>
          </p:cNvPr>
          <p:cNvSpPr>
            <a:spLocks noGrp="1" noChangeArrowheads="1"/>
          </p:cNvSpPr>
          <p:nvPr>
            <p:ph type="body" idx="1"/>
          </p:nvPr>
        </p:nvSpPr>
        <p:spPr>
          <a:xfrm>
            <a:off x="228600" y="1600200"/>
            <a:ext cx="8534400" cy="4525963"/>
          </a:xfrm>
        </p:spPr>
        <p:txBody>
          <a:bodyPr/>
          <a:lstStyle/>
          <a:p>
            <a:pPr algn="ctr"/>
            <a:r>
              <a:rPr lang="en-US" altLang="en-US"/>
              <a:t>The </a:t>
            </a:r>
            <a:r>
              <a:rPr lang="en-US" altLang="en-US" b="1">
                <a:solidFill>
                  <a:srgbClr val="0000CC"/>
                </a:solidFill>
              </a:rPr>
              <a:t>Male Gamete</a:t>
            </a:r>
            <a:r>
              <a:rPr lang="en-US" altLang="en-US"/>
              <a:t> is the </a:t>
            </a:r>
            <a:r>
              <a:rPr lang="en-US" altLang="en-US" b="1">
                <a:solidFill>
                  <a:srgbClr val="FF3300"/>
                </a:solidFill>
              </a:rPr>
              <a:t>Sperm</a:t>
            </a:r>
            <a:r>
              <a:rPr lang="en-US" altLang="en-US"/>
              <a:t> and is produced in the male gonad the </a:t>
            </a:r>
            <a:r>
              <a:rPr lang="en-US" altLang="en-US" b="1">
                <a:solidFill>
                  <a:srgbClr val="CC0066"/>
                </a:solidFill>
              </a:rPr>
              <a:t>Testes</a:t>
            </a:r>
            <a:r>
              <a:rPr lang="en-US" altLang="en-US"/>
              <a:t>.</a:t>
            </a:r>
          </a:p>
          <a:p>
            <a:pPr algn="ctr"/>
            <a:endParaRPr lang="en-US" altLang="en-US"/>
          </a:p>
          <a:p>
            <a:pPr algn="ctr"/>
            <a:r>
              <a:rPr lang="en-US" altLang="en-US" sz="3000"/>
              <a:t>The </a:t>
            </a:r>
            <a:r>
              <a:rPr lang="en-US" altLang="en-US" sz="3000" b="1">
                <a:solidFill>
                  <a:srgbClr val="0000CC"/>
                </a:solidFill>
              </a:rPr>
              <a:t>Female Gamete</a:t>
            </a:r>
            <a:r>
              <a:rPr lang="en-US" altLang="en-US" sz="3000"/>
              <a:t> is the </a:t>
            </a:r>
            <a:r>
              <a:rPr lang="en-US" altLang="en-US" sz="3000" b="1">
                <a:solidFill>
                  <a:srgbClr val="FF3300"/>
                </a:solidFill>
              </a:rPr>
              <a:t>Ovum (ova = pl.)</a:t>
            </a:r>
            <a:r>
              <a:rPr lang="en-US" altLang="en-US" sz="3000"/>
              <a:t> and is produced in the female gonad the </a:t>
            </a:r>
            <a:r>
              <a:rPr lang="en-US" altLang="en-US" sz="3000" b="1">
                <a:solidFill>
                  <a:srgbClr val="CC0066"/>
                </a:solidFill>
              </a:rPr>
              <a:t>Ovaries</a:t>
            </a:r>
            <a:r>
              <a:rPr lang="en-US" altLang="en-US"/>
              <a:t>.</a:t>
            </a:r>
          </a:p>
          <a:p>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13BC546-B7BF-45B7-8EC5-4DA83CE80867}"/>
              </a:ext>
            </a:extLst>
          </p:cNvPr>
          <p:cNvSpPr>
            <a:spLocks noGrp="1" noChangeArrowheads="1"/>
          </p:cNvSpPr>
          <p:nvPr>
            <p:ph type="title"/>
          </p:nvPr>
        </p:nvSpPr>
        <p:spPr>
          <a:xfrm>
            <a:off x="685800" y="3810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a:t>
            </a:r>
          </a:p>
        </p:txBody>
      </p:sp>
      <p:sp>
        <p:nvSpPr>
          <p:cNvPr id="32771" name="Rectangle 3">
            <a:extLst>
              <a:ext uri="{FF2B5EF4-FFF2-40B4-BE49-F238E27FC236}">
                <a16:creationId xmlns:a16="http://schemas.microsoft.com/office/drawing/2014/main" id="{E7D215D5-F2F6-4401-88B3-D9B60ABBF9FF}"/>
              </a:ext>
            </a:extLst>
          </p:cNvPr>
          <p:cNvSpPr>
            <a:spLocks noGrp="1" noChangeArrowheads="1"/>
          </p:cNvSpPr>
          <p:nvPr>
            <p:ph type="body" idx="1"/>
          </p:nvPr>
        </p:nvSpPr>
        <p:spPr>
          <a:xfrm>
            <a:off x="381000" y="14478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800" b="1">
                <a:solidFill>
                  <a:schemeClr val="hlink"/>
                </a:solidFill>
                <a:effectLst>
                  <a:outerShdw blurRad="38100" dist="38100" dir="2700000" algn="tl">
                    <a:srgbClr val="C0C0C0"/>
                  </a:outerShdw>
                </a:effectLst>
              </a:rPr>
              <a:t>Shortest phase</a:t>
            </a:r>
            <a:endParaRPr lang="en-US" altLang="en-US" sz="2800"/>
          </a:p>
          <a:p>
            <a:pPr>
              <a:lnSpc>
                <a:spcPct val="90000"/>
              </a:lnSpc>
              <a:buFontTx/>
              <a:buNone/>
            </a:pPr>
            <a:endParaRPr lang="en-US" altLang="en-US" sz="1000"/>
          </a:p>
          <a:p>
            <a:pPr>
              <a:lnSpc>
                <a:spcPct val="90000"/>
              </a:lnSpc>
            </a:pPr>
            <a:r>
              <a:rPr lang="en-US" altLang="en-US" sz="2800" b="1">
                <a:solidFill>
                  <a:srgbClr val="D93192"/>
                </a:solidFill>
                <a:effectLst>
                  <a:outerShdw blurRad="38100" dist="38100" dir="2700000" algn="tl">
                    <a:srgbClr val="C0C0C0"/>
                  </a:outerShdw>
                </a:effectLst>
              </a:rPr>
              <a:t>Tetrads</a:t>
            </a:r>
            <a:r>
              <a:rPr lang="en-US" altLang="en-US" sz="2800"/>
              <a:t> align on the </a:t>
            </a:r>
            <a:r>
              <a:rPr lang="en-US" altLang="en-US" sz="2800" b="1">
                <a:solidFill>
                  <a:srgbClr val="0000CC"/>
                </a:solidFill>
                <a:effectLst>
                  <a:outerShdw blurRad="38100" dist="38100" dir="2700000" algn="tl">
                    <a:srgbClr val="C0C0C0"/>
                  </a:outerShdw>
                </a:effectLst>
              </a:rPr>
              <a:t>metaphase plate</a:t>
            </a:r>
            <a:r>
              <a:rPr lang="en-US" altLang="en-US" sz="2800"/>
              <a:t>.</a:t>
            </a:r>
          </a:p>
          <a:p>
            <a:pPr>
              <a:lnSpc>
                <a:spcPct val="90000"/>
              </a:lnSpc>
              <a:buFontTx/>
              <a:buNone/>
            </a:pPr>
            <a:endParaRPr lang="en-US" altLang="en-US" sz="1000"/>
          </a:p>
          <a:p>
            <a:pPr>
              <a:lnSpc>
                <a:spcPct val="90000"/>
              </a:lnSpc>
            </a:pPr>
            <a:r>
              <a:rPr lang="en-US" altLang="en-US" sz="2800" b="1">
                <a:solidFill>
                  <a:schemeClr val="accent2"/>
                </a:solidFill>
                <a:effectLst>
                  <a:outerShdw blurRad="38100" dist="38100" dir="2700000" algn="tl">
                    <a:srgbClr val="C0C0C0"/>
                  </a:outerShdw>
                </a:effectLst>
              </a:rPr>
              <a:t>INDEPENDENT ASSORTMENT OCCURS:</a:t>
            </a:r>
          </a:p>
          <a:p>
            <a:pPr>
              <a:lnSpc>
                <a:spcPct val="90000"/>
              </a:lnSpc>
              <a:buFontTx/>
              <a:buNone/>
            </a:pPr>
            <a:r>
              <a:rPr lang="en-US" altLang="en-US" sz="2600"/>
              <a:t>	1.  Orientation of homologous pair to poles is random.</a:t>
            </a:r>
          </a:p>
          <a:p>
            <a:pPr>
              <a:lnSpc>
                <a:spcPct val="90000"/>
              </a:lnSpc>
              <a:buFontTx/>
              <a:buNone/>
            </a:pPr>
            <a:r>
              <a:rPr lang="en-US" altLang="en-US" sz="2600"/>
              <a:t>	2.  Variation</a:t>
            </a:r>
          </a:p>
          <a:p>
            <a:pPr>
              <a:lnSpc>
                <a:spcPct val="90000"/>
              </a:lnSpc>
              <a:buFontTx/>
              <a:buNone/>
            </a:pPr>
            <a:r>
              <a:rPr lang="en-US" altLang="en-US" sz="2600"/>
              <a:t>	3.  </a:t>
            </a:r>
            <a:r>
              <a:rPr lang="en-US" altLang="en-US" sz="2600" b="1">
                <a:solidFill>
                  <a:schemeClr val="hlink"/>
                </a:solidFill>
              </a:rPr>
              <a:t>Formula:  2</a:t>
            </a:r>
            <a:r>
              <a:rPr lang="en-US" altLang="en-US" sz="2600" b="1" baseline="30000">
                <a:solidFill>
                  <a:schemeClr val="hlink"/>
                </a:solidFill>
              </a:rPr>
              <a:t>n</a:t>
            </a:r>
          </a:p>
          <a:p>
            <a:pPr>
              <a:lnSpc>
                <a:spcPct val="90000"/>
              </a:lnSpc>
              <a:buFontTx/>
              <a:buNone/>
            </a:pPr>
            <a:r>
              <a:rPr lang="en-US" altLang="en-US" sz="2600" b="1">
                <a:solidFill>
                  <a:srgbClr val="7B00E4"/>
                </a:solidFill>
                <a:effectLst>
                  <a:outerShdw blurRad="38100" dist="38100" dir="2700000" algn="tl">
                    <a:srgbClr val="C0C0C0"/>
                  </a:outerShdw>
                </a:effectLst>
              </a:rPr>
              <a:t>				Example:	2n = 4</a:t>
            </a:r>
          </a:p>
          <a:p>
            <a:pPr>
              <a:lnSpc>
                <a:spcPct val="90000"/>
              </a:lnSpc>
              <a:buFontTx/>
              <a:buNone/>
            </a:pPr>
            <a:r>
              <a:rPr lang="en-US" altLang="en-US" sz="2600" b="1">
                <a:solidFill>
                  <a:srgbClr val="7B00E4"/>
                </a:solidFill>
                <a:effectLst>
                  <a:outerShdw blurRad="38100" dist="38100" dir="2700000" algn="tl">
                    <a:srgbClr val="C0C0C0"/>
                  </a:outerShdw>
                </a:effectLst>
              </a:rPr>
              <a:t>					then 	  n = 2</a:t>
            </a:r>
          </a:p>
          <a:p>
            <a:pPr>
              <a:lnSpc>
                <a:spcPct val="90000"/>
              </a:lnSpc>
              <a:buFontTx/>
              <a:buNone/>
            </a:pPr>
            <a:r>
              <a:rPr lang="en-US" altLang="en-US" sz="2600" b="1">
                <a:solidFill>
                  <a:srgbClr val="7B00E4"/>
                </a:solidFill>
                <a:effectLst>
                  <a:outerShdw blurRad="38100" dist="38100" dir="2700000" algn="tl">
                    <a:srgbClr val="C0C0C0"/>
                  </a:outerShdw>
                </a:effectLst>
              </a:rPr>
              <a:t>				          thus	 2</a:t>
            </a:r>
            <a:r>
              <a:rPr lang="en-US" altLang="en-US" sz="2600" b="1" baseline="30000">
                <a:solidFill>
                  <a:srgbClr val="7B00E4"/>
                </a:solidFill>
                <a:effectLst>
                  <a:outerShdw blurRad="38100" dist="38100" dir="2700000" algn="tl">
                    <a:srgbClr val="C0C0C0"/>
                  </a:outerShdw>
                </a:effectLst>
              </a:rPr>
              <a:t>2 </a:t>
            </a:r>
            <a:r>
              <a:rPr lang="en-US" altLang="en-US" sz="2600" b="1">
                <a:solidFill>
                  <a:srgbClr val="7B00E4"/>
                </a:solidFill>
                <a:effectLst>
                  <a:outerShdw blurRad="38100" dist="38100" dir="2700000" algn="tl">
                    <a:srgbClr val="C0C0C0"/>
                  </a:outerShdw>
                </a:effectLst>
              </a:rPr>
              <a:t>= 4 combinations</a:t>
            </a:r>
            <a:endParaRPr lang="en-US" altLang="en-US" sz="2800" b="1">
              <a:solidFill>
                <a:schemeClr val="hlink"/>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left)">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wipe(left)">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lef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1">
                                            <p:txEl>
                                              <p:pRg st="4" end="4"/>
                                            </p:txEl>
                                          </p:spTgt>
                                        </p:tgtEl>
                                        <p:attrNameLst>
                                          <p:attrName>style.visibility</p:attrName>
                                        </p:attrNameLst>
                                      </p:cBhvr>
                                      <p:to>
                                        <p:strVal val="visible"/>
                                      </p:to>
                                    </p:set>
                                    <p:animEffect transition="in" filter="wipe(left)">
                                      <p:cBhvr>
                                        <p:cTn id="22" dur="500"/>
                                        <p:tgtEl>
                                          <p:spTgt spid="3277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animEffect transition="in" filter="wipe(left)">
                                      <p:cBhvr>
                                        <p:cTn id="27" dur="500"/>
                                        <p:tgtEl>
                                          <p:spTgt spid="3277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6" end="6"/>
                                            </p:txEl>
                                          </p:spTgt>
                                        </p:tgtEl>
                                        <p:attrNameLst>
                                          <p:attrName>style.visibility</p:attrName>
                                        </p:attrNameLst>
                                      </p:cBhvr>
                                      <p:to>
                                        <p:strVal val="visible"/>
                                      </p:to>
                                    </p:set>
                                    <p:animEffect transition="in" filter="wipe(left)">
                                      <p:cBhvr>
                                        <p:cTn id="32" dur="500"/>
                                        <p:tgtEl>
                                          <p:spTgt spid="3277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7" end="7"/>
                                            </p:txEl>
                                          </p:spTgt>
                                        </p:tgtEl>
                                        <p:attrNameLst>
                                          <p:attrName>style.visibility</p:attrName>
                                        </p:attrNameLst>
                                      </p:cBhvr>
                                      <p:to>
                                        <p:strVal val="visible"/>
                                      </p:to>
                                    </p:set>
                                    <p:animEffect transition="in" filter="wipe(left)">
                                      <p:cBhvr>
                                        <p:cTn id="37" dur="500"/>
                                        <p:tgtEl>
                                          <p:spTgt spid="32771">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771">
                                            <p:txEl>
                                              <p:pRg st="8" end="8"/>
                                            </p:txEl>
                                          </p:spTgt>
                                        </p:tgtEl>
                                        <p:attrNameLst>
                                          <p:attrName>style.visibility</p:attrName>
                                        </p:attrNameLst>
                                      </p:cBhvr>
                                      <p:to>
                                        <p:strVal val="visible"/>
                                      </p:to>
                                    </p:set>
                                    <p:animEffect transition="in" filter="wipe(left)">
                                      <p:cBhvr>
                                        <p:cTn id="42" dur="500"/>
                                        <p:tgtEl>
                                          <p:spTgt spid="32771">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771">
                                            <p:txEl>
                                              <p:pRg st="9" end="9"/>
                                            </p:txEl>
                                          </p:spTgt>
                                        </p:tgtEl>
                                        <p:attrNameLst>
                                          <p:attrName>style.visibility</p:attrName>
                                        </p:attrNameLst>
                                      </p:cBhvr>
                                      <p:to>
                                        <p:strVal val="visible"/>
                                      </p:to>
                                    </p:set>
                                    <p:animEffect transition="in" filter="wipe(left)">
                                      <p:cBhvr>
                                        <p:cTn id="47" dur="500"/>
                                        <p:tgtEl>
                                          <p:spTgt spid="32771">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771">
                                            <p:txEl>
                                              <p:pRg st="10" end="10"/>
                                            </p:txEl>
                                          </p:spTgt>
                                        </p:tgtEl>
                                        <p:attrNameLst>
                                          <p:attrName>style.visibility</p:attrName>
                                        </p:attrNameLst>
                                      </p:cBhvr>
                                      <p:to>
                                        <p:strVal val="visible"/>
                                      </p:to>
                                    </p:set>
                                    <p:animEffect transition="in" filter="wipe(left)">
                                      <p:cBhvr>
                                        <p:cTn id="52" dur="500"/>
                                        <p:tgtEl>
                                          <p:spTgt spid="327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80843AD1-4EAC-4B90-943C-F243396494E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a:t>
            </a:r>
          </a:p>
        </p:txBody>
      </p:sp>
      <p:sp>
        <p:nvSpPr>
          <p:cNvPr id="33795" name="Rectangle 3">
            <a:extLst>
              <a:ext uri="{FF2B5EF4-FFF2-40B4-BE49-F238E27FC236}">
                <a16:creationId xmlns:a16="http://schemas.microsoft.com/office/drawing/2014/main" id="{46F4C65C-EBF4-44F0-AC59-0BC02B1F5167}"/>
              </a:ext>
            </a:extLst>
          </p:cNvPr>
          <p:cNvSpPr>
            <a:spLocks noChangeArrowheads="1"/>
          </p:cNvSpPr>
          <p:nvPr/>
        </p:nvSpPr>
        <p:spPr bwMode="auto">
          <a:xfrm>
            <a:off x="0" y="14478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sp>
        <p:nvSpPr>
          <p:cNvPr id="33796" name="Rectangle 4">
            <a:extLst>
              <a:ext uri="{FF2B5EF4-FFF2-40B4-BE49-F238E27FC236}">
                <a16:creationId xmlns:a16="http://schemas.microsoft.com/office/drawing/2014/main" id="{5A74F21D-F6B1-4731-A50C-B79FE8054DD4}"/>
              </a:ext>
            </a:extLst>
          </p:cNvPr>
          <p:cNvSpPr>
            <a:spLocks noChangeArrowheads="1"/>
          </p:cNvSpPr>
          <p:nvPr/>
        </p:nvSpPr>
        <p:spPr bwMode="auto">
          <a:xfrm>
            <a:off x="152400" y="1600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0" hangingPunct="0">
              <a:spcBef>
                <a:spcPct val="20000"/>
              </a:spcBef>
            </a:pPr>
            <a:r>
              <a:rPr lang="en-US" altLang="en-US" sz="3200"/>
              <a:t> </a:t>
            </a:r>
          </a:p>
        </p:txBody>
      </p:sp>
      <p:grpSp>
        <p:nvGrpSpPr>
          <p:cNvPr id="33797" name="Group 5">
            <a:extLst>
              <a:ext uri="{FF2B5EF4-FFF2-40B4-BE49-F238E27FC236}">
                <a16:creationId xmlns:a16="http://schemas.microsoft.com/office/drawing/2014/main" id="{3A5C8FEA-F9E3-44BD-9D70-4A2121010B66}"/>
              </a:ext>
            </a:extLst>
          </p:cNvPr>
          <p:cNvGrpSpPr>
            <a:grpSpLocks/>
          </p:cNvGrpSpPr>
          <p:nvPr/>
        </p:nvGrpSpPr>
        <p:grpSpPr bwMode="auto">
          <a:xfrm>
            <a:off x="615950" y="1835150"/>
            <a:ext cx="4275138" cy="4624388"/>
            <a:chOff x="388" y="1156"/>
            <a:chExt cx="2693" cy="2913"/>
          </a:xfrm>
        </p:grpSpPr>
        <p:sp>
          <p:nvSpPr>
            <p:cNvPr id="33798" name="Oval 6">
              <a:extLst>
                <a:ext uri="{FF2B5EF4-FFF2-40B4-BE49-F238E27FC236}">
                  <a16:creationId xmlns:a16="http://schemas.microsoft.com/office/drawing/2014/main" id="{BED94AE5-02CA-4976-8E03-C49FB21504FF}"/>
                </a:ext>
              </a:extLst>
            </p:cNvPr>
            <p:cNvSpPr>
              <a:spLocks noChangeArrowheads="1"/>
            </p:cNvSpPr>
            <p:nvPr/>
          </p:nvSpPr>
          <p:spPr bwMode="auto">
            <a:xfrm>
              <a:off x="392" y="1352"/>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799" name="Rectangle 7">
              <a:extLst>
                <a:ext uri="{FF2B5EF4-FFF2-40B4-BE49-F238E27FC236}">
                  <a16:creationId xmlns:a16="http://schemas.microsoft.com/office/drawing/2014/main" id="{B186FB8B-2EF0-4A41-89EE-F832366C8B46}"/>
                </a:ext>
              </a:extLst>
            </p:cNvPr>
            <p:cNvSpPr>
              <a:spLocks noChangeArrowheads="1"/>
            </p:cNvSpPr>
            <p:nvPr/>
          </p:nvSpPr>
          <p:spPr bwMode="auto">
            <a:xfrm>
              <a:off x="2164"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0" name="Rectangle 8">
              <a:extLst>
                <a:ext uri="{FF2B5EF4-FFF2-40B4-BE49-F238E27FC236}">
                  <a16:creationId xmlns:a16="http://schemas.microsoft.com/office/drawing/2014/main" id="{63B1E60D-054B-4F9B-A751-52C01344D1DB}"/>
                </a:ext>
              </a:extLst>
            </p:cNvPr>
            <p:cNvSpPr>
              <a:spLocks noChangeArrowheads="1"/>
            </p:cNvSpPr>
            <p:nvPr/>
          </p:nvSpPr>
          <p:spPr bwMode="auto">
            <a:xfrm>
              <a:off x="484" y="230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1" name="Rectangle 9">
              <a:extLst>
                <a:ext uri="{FF2B5EF4-FFF2-40B4-BE49-F238E27FC236}">
                  <a16:creationId xmlns:a16="http://schemas.microsoft.com/office/drawing/2014/main" id="{2813FC19-EA8A-4056-9E91-B7DADD181D2B}"/>
                </a:ext>
              </a:extLst>
            </p:cNvPr>
            <p:cNvSpPr>
              <a:spLocks noChangeArrowheads="1"/>
            </p:cNvSpPr>
            <p:nvPr/>
          </p:nvSpPr>
          <p:spPr bwMode="auto">
            <a:xfrm>
              <a:off x="2116" y="226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2" name="Rectangle 10">
              <a:extLst>
                <a:ext uri="{FF2B5EF4-FFF2-40B4-BE49-F238E27FC236}">
                  <a16:creationId xmlns:a16="http://schemas.microsoft.com/office/drawing/2014/main" id="{463DB3B4-2086-4A7D-A3DF-3CC358A318E6}"/>
                </a:ext>
              </a:extLst>
            </p:cNvPr>
            <p:cNvSpPr>
              <a:spLocks noChangeArrowheads="1"/>
            </p:cNvSpPr>
            <p:nvPr/>
          </p:nvSpPr>
          <p:spPr bwMode="auto">
            <a:xfrm>
              <a:off x="532" y="245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3" name="Freeform 11">
              <a:extLst>
                <a:ext uri="{FF2B5EF4-FFF2-40B4-BE49-F238E27FC236}">
                  <a16:creationId xmlns:a16="http://schemas.microsoft.com/office/drawing/2014/main" id="{69B6D960-0FAD-4EEC-B2D4-C20255BF3730}"/>
                </a:ext>
              </a:extLst>
            </p:cNvPr>
            <p:cNvSpPr>
              <a:spLocks/>
            </p:cNvSpPr>
            <p:nvPr/>
          </p:nvSpPr>
          <p:spPr bwMode="auto">
            <a:xfrm>
              <a:off x="1092" y="253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4" name="Freeform 12">
              <a:extLst>
                <a:ext uri="{FF2B5EF4-FFF2-40B4-BE49-F238E27FC236}">
                  <a16:creationId xmlns:a16="http://schemas.microsoft.com/office/drawing/2014/main" id="{0F621BDF-AEF5-4855-A7B4-185D4EB029DB}"/>
                </a:ext>
              </a:extLst>
            </p:cNvPr>
            <p:cNvSpPr>
              <a:spLocks/>
            </p:cNvSpPr>
            <p:nvPr/>
          </p:nvSpPr>
          <p:spPr bwMode="auto">
            <a:xfrm>
              <a:off x="1236"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5" name="Oval 13">
              <a:extLst>
                <a:ext uri="{FF2B5EF4-FFF2-40B4-BE49-F238E27FC236}">
                  <a16:creationId xmlns:a16="http://schemas.microsoft.com/office/drawing/2014/main" id="{783990B7-5A21-4052-8A80-D041E82FA091}"/>
                </a:ext>
              </a:extLst>
            </p:cNvPr>
            <p:cNvSpPr>
              <a:spLocks noChangeArrowheads="1"/>
            </p:cNvSpPr>
            <p:nvPr/>
          </p:nvSpPr>
          <p:spPr bwMode="auto">
            <a:xfrm>
              <a:off x="1204" y="274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6" name="Freeform 14">
              <a:extLst>
                <a:ext uri="{FF2B5EF4-FFF2-40B4-BE49-F238E27FC236}">
                  <a16:creationId xmlns:a16="http://schemas.microsoft.com/office/drawing/2014/main" id="{F6AE37CA-7C5D-4B16-AA32-1C6E2009E293}"/>
                </a:ext>
              </a:extLst>
            </p:cNvPr>
            <p:cNvSpPr>
              <a:spLocks/>
            </p:cNvSpPr>
            <p:nvPr/>
          </p:nvSpPr>
          <p:spPr bwMode="auto">
            <a:xfrm>
              <a:off x="1332"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7" name="Freeform 15">
              <a:extLst>
                <a:ext uri="{FF2B5EF4-FFF2-40B4-BE49-F238E27FC236}">
                  <a16:creationId xmlns:a16="http://schemas.microsoft.com/office/drawing/2014/main" id="{2CF400F4-89D5-4432-AD95-525AF1699088}"/>
                </a:ext>
              </a:extLst>
            </p:cNvPr>
            <p:cNvSpPr>
              <a:spLocks/>
            </p:cNvSpPr>
            <p:nvPr/>
          </p:nvSpPr>
          <p:spPr bwMode="auto">
            <a:xfrm>
              <a:off x="1476"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8" name="Oval 16">
              <a:extLst>
                <a:ext uri="{FF2B5EF4-FFF2-40B4-BE49-F238E27FC236}">
                  <a16:creationId xmlns:a16="http://schemas.microsoft.com/office/drawing/2014/main" id="{73620B8D-B3F2-4DE1-A9C1-1775CA5442BD}"/>
                </a:ext>
              </a:extLst>
            </p:cNvPr>
            <p:cNvSpPr>
              <a:spLocks noChangeArrowheads="1"/>
            </p:cNvSpPr>
            <p:nvPr/>
          </p:nvSpPr>
          <p:spPr bwMode="auto">
            <a:xfrm>
              <a:off x="1444"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Line 17">
              <a:extLst>
                <a:ext uri="{FF2B5EF4-FFF2-40B4-BE49-F238E27FC236}">
                  <a16:creationId xmlns:a16="http://schemas.microsoft.com/office/drawing/2014/main" id="{A6661F78-8C8A-401F-89E6-1752F52A5E02}"/>
                </a:ext>
              </a:extLst>
            </p:cNvPr>
            <p:cNvSpPr>
              <a:spLocks noChangeShapeType="1"/>
            </p:cNvSpPr>
            <p:nvPr/>
          </p:nvSpPr>
          <p:spPr bwMode="auto">
            <a:xfrm flipH="1">
              <a:off x="476" y="2596"/>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0" name="Line 18">
              <a:extLst>
                <a:ext uri="{FF2B5EF4-FFF2-40B4-BE49-F238E27FC236}">
                  <a16:creationId xmlns:a16="http://schemas.microsoft.com/office/drawing/2014/main" id="{5C7433AC-61C4-42E3-928E-82295C07C55E}"/>
                </a:ext>
              </a:extLst>
            </p:cNvPr>
            <p:cNvSpPr>
              <a:spLocks noChangeShapeType="1"/>
            </p:cNvSpPr>
            <p:nvPr/>
          </p:nvSpPr>
          <p:spPr bwMode="auto">
            <a:xfrm flipH="1">
              <a:off x="428" y="250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1" name="Line 19">
              <a:extLst>
                <a:ext uri="{FF2B5EF4-FFF2-40B4-BE49-F238E27FC236}">
                  <a16:creationId xmlns:a16="http://schemas.microsoft.com/office/drawing/2014/main" id="{058B8598-E90D-436E-A09C-8CCB447E3516}"/>
                </a:ext>
              </a:extLst>
            </p:cNvPr>
            <p:cNvSpPr>
              <a:spLocks noChangeShapeType="1"/>
            </p:cNvSpPr>
            <p:nvPr/>
          </p:nvSpPr>
          <p:spPr bwMode="auto">
            <a:xfrm>
              <a:off x="388"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Line 20">
              <a:extLst>
                <a:ext uri="{FF2B5EF4-FFF2-40B4-BE49-F238E27FC236}">
                  <a16:creationId xmlns:a16="http://schemas.microsoft.com/office/drawing/2014/main" id="{F667B9E7-1892-4543-8A77-D07312CEDA11}"/>
                </a:ext>
              </a:extLst>
            </p:cNvPr>
            <p:cNvSpPr>
              <a:spLocks noChangeShapeType="1"/>
            </p:cNvSpPr>
            <p:nvPr/>
          </p:nvSpPr>
          <p:spPr bwMode="auto">
            <a:xfrm>
              <a:off x="436" y="221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Line 21">
              <a:extLst>
                <a:ext uri="{FF2B5EF4-FFF2-40B4-BE49-F238E27FC236}">
                  <a16:creationId xmlns:a16="http://schemas.microsoft.com/office/drawing/2014/main" id="{2812BD29-E63A-4485-89C9-94E29C9F55EA}"/>
                </a:ext>
              </a:extLst>
            </p:cNvPr>
            <p:cNvSpPr>
              <a:spLocks noChangeShapeType="1"/>
            </p:cNvSpPr>
            <p:nvPr/>
          </p:nvSpPr>
          <p:spPr bwMode="auto">
            <a:xfrm flipV="1">
              <a:off x="528"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Line 22">
              <a:extLst>
                <a:ext uri="{FF2B5EF4-FFF2-40B4-BE49-F238E27FC236}">
                  <a16:creationId xmlns:a16="http://schemas.microsoft.com/office/drawing/2014/main" id="{E0EED95E-2A0D-4208-BC21-EC90AF0C41F3}"/>
                </a:ext>
              </a:extLst>
            </p:cNvPr>
            <p:cNvSpPr>
              <a:spLocks noChangeShapeType="1"/>
            </p:cNvSpPr>
            <p:nvPr/>
          </p:nvSpPr>
          <p:spPr bwMode="auto">
            <a:xfrm flipV="1">
              <a:off x="2208" y="210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Line 23">
              <a:extLst>
                <a:ext uri="{FF2B5EF4-FFF2-40B4-BE49-F238E27FC236}">
                  <a16:creationId xmlns:a16="http://schemas.microsoft.com/office/drawing/2014/main" id="{B73DBF77-61C6-4E5B-BA3C-D50319FD6F93}"/>
                </a:ext>
              </a:extLst>
            </p:cNvPr>
            <p:cNvSpPr>
              <a:spLocks noChangeShapeType="1"/>
            </p:cNvSpPr>
            <p:nvPr/>
          </p:nvSpPr>
          <p:spPr bwMode="auto">
            <a:xfrm flipV="1">
              <a:off x="2260" y="2204"/>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6" name="Line 24">
              <a:extLst>
                <a:ext uri="{FF2B5EF4-FFF2-40B4-BE49-F238E27FC236}">
                  <a16:creationId xmlns:a16="http://schemas.microsoft.com/office/drawing/2014/main" id="{F86C4B63-C7A4-4BCE-B3CB-59D97C894EC1}"/>
                </a:ext>
              </a:extLst>
            </p:cNvPr>
            <p:cNvSpPr>
              <a:spLocks noChangeShapeType="1"/>
            </p:cNvSpPr>
            <p:nvPr/>
          </p:nvSpPr>
          <p:spPr bwMode="auto">
            <a:xfrm>
              <a:off x="2260" y="235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7" name="Line 25">
              <a:extLst>
                <a:ext uri="{FF2B5EF4-FFF2-40B4-BE49-F238E27FC236}">
                  <a16:creationId xmlns:a16="http://schemas.microsoft.com/office/drawing/2014/main" id="{24FD537F-4BCB-4683-8791-41F4E58BE50D}"/>
                </a:ext>
              </a:extLst>
            </p:cNvPr>
            <p:cNvSpPr>
              <a:spLocks noChangeShapeType="1"/>
            </p:cNvSpPr>
            <p:nvPr/>
          </p:nvSpPr>
          <p:spPr bwMode="auto">
            <a:xfrm>
              <a:off x="2260" y="245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Line 26">
              <a:extLst>
                <a:ext uri="{FF2B5EF4-FFF2-40B4-BE49-F238E27FC236}">
                  <a16:creationId xmlns:a16="http://schemas.microsoft.com/office/drawing/2014/main" id="{5BBE2E18-FEB4-4CB0-BAFD-CF3237203CB4}"/>
                </a:ext>
              </a:extLst>
            </p:cNvPr>
            <p:cNvSpPr>
              <a:spLocks noChangeShapeType="1"/>
            </p:cNvSpPr>
            <p:nvPr/>
          </p:nvSpPr>
          <p:spPr bwMode="auto">
            <a:xfrm>
              <a:off x="2208" y="254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Freeform 27">
              <a:extLst>
                <a:ext uri="{FF2B5EF4-FFF2-40B4-BE49-F238E27FC236}">
                  <a16:creationId xmlns:a16="http://schemas.microsoft.com/office/drawing/2014/main" id="{C38B5437-5553-48B6-A0FC-B541D92B9882}"/>
                </a:ext>
              </a:extLst>
            </p:cNvPr>
            <p:cNvSpPr>
              <a:spLocks/>
            </p:cNvSpPr>
            <p:nvPr/>
          </p:nvSpPr>
          <p:spPr bwMode="auto">
            <a:xfrm>
              <a:off x="1092" y="195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0" name="Freeform 28">
              <a:extLst>
                <a:ext uri="{FF2B5EF4-FFF2-40B4-BE49-F238E27FC236}">
                  <a16:creationId xmlns:a16="http://schemas.microsoft.com/office/drawing/2014/main" id="{09DAB29A-2DC5-4C2F-8E02-F860D820823E}"/>
                </a:ext>
              </a:extLst>
            </p:cNvPr>
            <p:cNvSpPr>
              <a:spLocks/>
            </p:cNvSpPr>
            <p:nvPr/>
          </p:nvSpPr>
          <p:spPr bwMode="auto">
            <a:xfrm>
              <a:off x="1236" y="19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1" name="Oval 29">
              <a:extLst>
                <a:ext uri="{FF2B5EF4-FFF2-40B4-BE49-F238E27FC236}">
                  <a16:creationId xmlns:a16="http://schemas.microsoft.com/office/drawing/2014/main" id="{30F7A57A-41B7-4579-8EF0-0F3231C7C96F}"/>
                </a:ext>
              </a:extLst>
            </p:cNvPr>
            <p:cNvSpPr>
              <a:spLocks noChangeArrowheads="1"/>
            </p:cNvSpPr>
            <p:nvPr/>
          </p:nvSpPr>
          <p:spPr bwMode="auto">
            <a:xfrm>
              <a:off x="1204" y="216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2" name="Freeform 30">
              <a:extLst>
                <a:ext uri="{FF2B5EF4-FFF2-40B4-BE49-F238E27FC236}">
                  <a16:creationId xmlns:a16="http://schemas.microsoft.com/office/drawing/2014/main" id="{54C649CA-530F-4578-A366-AA522907F0B3}"/>
                </a:ext>
              </a:extLst>
            </p:cNvPr>
            <p:cNvSpPr>
              <a:spLocks/>
            </p:cNvSpPr>
            <p:nvPr/>
          </p:nvSpPr>
          <p:spPr bwMode="auto">
            <a:xfrm>
              <a:off x="1332" y="253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3" name="Freeform 31">
              <a:extLst>
                <a:ext uri="{FF2B5EF4-FFF2-40B4-BE49-F238E27FC236}">
                  <a16:creationId xmlns:a16="http://schemas.microsoft.com/office/drawing/2014/main" id="{5000DCCB-FD46-4315-AE90-C121B1446599}"/>
                </a:ext>
              </a:extLst>
            </p:cNvPr>
            <p:cNvSpPr>
              <a:spLocks/>
            </p:cNvSpPr>
            <p:nvPr/>
          </p:nvSpPr>
          <p:spPr bwMode="auto">
            <a:xfrm>
              <a:off x="1476"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4" name="Oval 32">
              <a:extLst>
                <a:ext uri="{FF2B5EF4-FFF2-40B4-BE49-F238E27FC236}">
                  <a16:creationId xmlns:a16="http://schemas.microsoft.com/office/drawing/2014/main" id="{374EA270-4F0A-4A41-B13B-37866C07B1E0}"/>
                </a:ext>
              </a:extLst>
            </p:cNvPr>
            <p:cNvSpPr>
              <a:spLocks noChangeArrowheads="1"/>
            </p:cNvSpPr>
            <p:nvPr/>
          </p:nvSpPr>
          <p:spPr bwMode="auto">
            <a:xfrm>
              <a:off x="1444" y="274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5" name="Rectangle 33">
              <a:extLst>
                <a:ext uri="{FF2B5EF4-FFF2-40B4-BE49-F238E27FC236}">
                  <a16:creationId xmlns:a16="http://schemas.microsoft.com/office/drawing/2014/main" id="{670D9A78-B86D-4027-BEA9-012E1DB8D7B0}"/>
                </a:ext>
              </a:extLst>
            </p:cNvPr>
            <p:cNvSpPr>
              <a:spLocks noChangeArrowheads="1"/>
            </p:cNvSpPr>
            <p:nvPr/>
          </p:nvSpPr>
          <p:spPr bwMode="auto">
            <a:xfrm>
              <a:off x="615" y="3783"/>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33826" name="Line 34">
              <a:extLst>
                <a:ext uri="{FF2B5EF4-FFF2-40B4-BE49-F238E27FC236}">
                  <a16:creationId xmlns:a16="http://schemas.microsoft.com/office/drawing/2014/main" id="{FA70C6F3-6C09-4F48-8D6C-6CB0C2B58F6C}"/>
                </a:ext>
              </a:extLst>
            </p:cNvPr>
            <p:cNvSpPr>
              <a:spLocks noChangeShapeType="1"/>
            </p:cNvSpPr>
            <p:nvPr/>
          </p:nvSpPr>
          <p:spPr bwMode="auto">
            <a:xfrm>
              <a:off x="1344" y="1156"/>
              <a:ext cx="0" cy="2536"/>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Rectangle 35">
              <a:extLst>
                <a:ext uri="{FF2B5EF4-FFF2-40B4-BE49-F238E27FC236}">
                  <a16:creationId xmlns:a16="http://schemas.microsoft.com/office/drawing/2014/main" id="{135981DA-C4C8-4CC8-8F2A-40A4766A65B1}"/>
                </a:ext>
              </a:extLst>
            </p:cNvPr>
            <p:cNvSpPr>
              <a:spLocks noChangeArrowheads="1"/>
            </p:cNvSpPr>
            <p:nvPr/>
          </p:nvSpPr>
          <p:spPr bwMode="auto">
            <a:xfrm>
              <a:off x="2679" y="2343"/>
              <a:ext cx="40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OR</a:t>
              </a:r>
            </a:p>
          </p:txBody>
        </p:sp>
        <p:sp>
          <p:nvSpPr>
            <p:cNvPr id="33828" name="Line 36">
              <a:extLst>
                <a:ext uri="{FF2B5EF4-FFF2-40B4-BE49-F238E27FC236}">
                  <a16:creationId xmlns:a16="http://schemas.microsoft.com/office/drawing/2014/main" id="{C67F0DF4-D803-486D-A681-FD2DEA4FCEBF}"/>
                </a:ext>
              </a:extLst>
            </p:cNvPr>
            <p:cNvSpPr>
              <a:spLocks noChangeShapeType="1"/>
            </p:cNvSpPr>
            <p:nvPr/>
          </p:nvSpPr>
          <p:spPr bwMode="auto">
            <a:xfrm>
              <a:off x="628" y="2500"/>
              <a:ext cx="616"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Line 37">
              <a:extLst>
                <a:ext uri="{FF2B5EF4-FFF2-40B4-BE49-F238E27FC236}">
                  <a16:creationId xmlns:a16="http://schemas.microsoft.com/office/drawing/2014/main" id="{59574EB4-4F75-4A61-A745-73AACB891CE9}"/>
                </a:ext>
              </a:extLst>
            </p:cNvPr>
            <p:cNvSpPr>
              <a:spLocks noChangeShapeType="1"/>
            </p:cNvSpPr>
            <p:nvPr/>
          </p:nvSpPr>
          <p:spPr bwMode="auto">
            <a:xfrm flipV="1">
              <a:off x="532" y="2204"/>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0" name="Line 38">
              <a:extLst>
                <a:ext uri="{FF2B5EF4-FFF2-40B4-BE49-F238E27FC236}">
                  <a16:creationId xmlns:a16="http://schemas.microsoft.com/office/drawing/2014/main" id="{7090D60C-B640-416A-BE3B-F91F35087704}"/>
                </a:ext>
              </a:extLst>
            </p:cNvPr>
            <p:cNvSpPr>
              <a:spLocks noChangeShapeType="1"/>
            </p:cNvSpPr>
            <p:nvPr/>
          </p:nvSpPr>
          <p:spPr bwMode="auto">
            <a:xfrm flipH="1" flipV="1">
              <a:off x="1484" y="2204"/>
              <a:ext cx="584" cy="5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1" name="Line 39">
              <a:extLst>
                <a:ext uri="{FF2B5EF4-FFF2-40B4-BE49-F238E27FC236}">
                  <a16:creationId xmlns:a16="http://schemas.microsoft.com/office/drawing/2014/main" id="{527DA72A-D03C-4445-8E26-26FC1CCC4DB3}"/>
                </a:ext>
              </a:extLst>
            </p:cNvPr>
            <p:cNvSpPr>
              <a:spLocks noChangeShapeType="1"/>
            </p:cNvSpPr>
            <p:nvPr/>
          </p:nvSpPr>
          <p:spPr bwMode="auto">
            <a:xfrm flipH="1">
              <a:off x="1484" y="2404"/>
              <a:ext cx="632" cy="37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32" name="Group 40">
            <a:extLst>
              <a:ext uri="{FF2B5EF4-FFF2-40B4-BE49-F238E27FC236}">
                <a16:creationId xmlns:a16="http://schemas.microsoft.com/office/drawing/2014/main" id="{9249F03B-B6CC-4751-ABBF-8C6F9FDB4D3B}"/>
              </a:ext>
            </a:extLst>
          </p:cNvPr>
          <p:cNvGrpSpPr>
            <a:grpSpLocks/>
          </p:cNvGrpSpPr>
          <p:nvPr/>
        </p:nvGrpSpPr>
        <p:grpSpPr bwMode="auto">
          <a:xfrm>
            <a:off x="5721350" y="1987550"/>
            <a:ext cx="3105150" cy="4548188"/>
            <a:chOff x="3604" y="1252"/>
            <a:chExt cx="1956" cy="2865"/>
          </a:xfrm>
        </p:grpSpPr>
        <p:sp>
          <p:nvSpPr>
            <p:cNvPr id="33833" name="Oval 41">
              <a:extLst>
                <a:ext uri="{FF2B5EF4-FFF2-40B4-BE49-F238E27FC236}">
                  <a16:creationId xmlns:a16="http://schemas.microsoft.com/office/drawing/2014/main" id="{841101E2-3AA6-49CD-9EE4-0125852DB68C}"/>
                </a:ext>
              </a:extLst>
            </p:cNvPr>
            <p:cNvSpPr>
              <a:spLocks noChangeArrowheads="1"/>
            </p:cNvSpPr>
            <p:nvPr/>
          </p:nvSpPr>
          <p:spPr bwMode="auto">
            <a:xfrm>
              <a:off x="3608" y="1400"/>
              <a:ext cx="195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4" name="Rectangle 42">
              <a:extLst>
                <a:ext uri="{FF2B5EF4-FFF2-40B4-BE49-F238E27FC236}">
                  <a16:creationId xmlns:a16="http://schemas.microsoft.com/office/drawing/2014/main" id="{AE7169F7-849A-4209-BE4A-CA6B1768F446}"/>
                </a:ext>
              </a:extLst>
            </p:cNvPr>
            <p:cNvSpPr>
              <a:spLocks noChangeArrowheads="1"/>
            </p:cNvSpPr>
            <p:nvPr/>
          </p:nvSpPr>
          <p:spPr bwMode="auto">
            <a:xfrm>
              <a:off x="5380" y="240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Rectangle 43">
              <a:extLst>
                <a:ext uri="{FF2B5EF4-FFF2-40B4-BE49-F238E27FC236}">
                  <a16:creationId xmlns:a16="http://schemas.microsoft.com/office/drawing/2014/main" id="{B8E26E2C-3B58-41B8-BA14-131E319AA747}"/>
                </a:ext>
              </a:extLst>
            </p:cNvPr>
            <p:cNvSpPr>
              <a:spLocks noChangeArrowheads="1"/>
            </p:cNvSpPr>
            <p:nvPr/>
          </p:nvSpPr>
          <p:spPr bwMode="auto">
            <a:xfrm>
              <a:off x="3700"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6" name="Rectangle 44">
              <a:extLst>
                <a:ext uri="{FF2B5EF4-FFF2-40B4-BE49-F238E27FC236}">
                  <a16:creationId xmlns:a16="http://schemas.microsoft.com/office/drawing/2014/main" id="{46EC8B5E-7D21-442A-AA41-3A0837626BC0}"/>
                </a:ext>
              </a:extLst>
            </p:cNvPr>
            <p:cNvSpPr>
              <a:spLocks noChangeArrowheads="1"/>
            </p:cNvSpPr>
            <p:nvPr/>
          </p:nvSpPr>
          <p:spPr bwMode="auto">
            <a:xfrm>
              <a:off x="5332" y="230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7" name="Rectangle 45">
              <a:extLst>
                <a:ext uri="{FF2B5EF4-FFF2-40B4-BE49-F238E27FC236}">
                  <a16:creationId xmlns:a16="http://schemas.microsoft.com/office/drawing/2014/main" id="{A4519159-51A6-46B4-A037-3175D37BC50B}"/>
                </a:ext>
              </a:extLst>
            </p:cNvPr>
            <p:cNvSpPr>
              <a:spLocks noChangeArrowheads="1"/>
            </p:cNvSpPr>
            <p:nvPr/>
          </p:nvSpPr>
          <p:spPr bwMode="auto">
            <a:xfrm>
              <a:off x="3748"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8" name="Freeform 46">
              <a:extLst>
                <a:ext uri="{FF2B5EF4-FFF2-40B4-BE49-F238E27FC236}">
                  <a16:creationId xmlns:a16="http://schemas.microsoft.com/office/drawing/2014/main" id="{B84866E9-697B-4605-B974-AD2AE12DFED1}"/>
                </a:ext>
              </a:extLst>
            </p:cNvPr>
            <p:cNvSpPr>
              <a:spLocks/>
            </p:cNvSpPr>
            <p:nvPr/>
          </p:nvSpPr>
          <p:spPr bwMode="auto">
            <a:xfrm>
              <a:off x="4548"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Freeform 47">
              <a:extLst>
                <a:ext uri="{FF2B5EF4-FFF2-40B4-BE49-F238E27FC236}">
                  <a16:creationId xmlns:a16="http://schemas.microsoft.com/office/drawing/2014/main" id="{21DF7BFD-F139-4475-B19A-293231E72314}"/>
                </a:ext>
              </a:extLst>
            </p:cNvPr>
            <p:cNvSpPr>
              <a:spLocks/>
            </p:cNvSpPr>
            <p:nvPr/>
          </p:nvSpPr>
          <p:spPr bwMode="auto">
            <a:xfrm>
              <a:off x="4692"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0" name="Oval 48">
              <a:extLst>
                <a:ext uri="{FF2B5EF4-FFF2-40B4-BE49-F238E27FC236}">
                  <a16:creationId xmlns:a16="http://schemas.microsoft.com/office/drawing/2014/main" id="{7A569C31-8894-46A0-9D29-07F4EC9C9EB7}"/>
                </a:ext>
              </a:extLst>
            </p:cNvPr>
            <p:cNvSpPr>
              <a:spLocks noChangeArrowheads="1"/>
            </p:cNvSpPr>
            <p:nvPr/>
          </p:nvSpPr>
          <p:spPr bwMode="auto">
            <a:xfrm>
              <a:off x="4660"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1" name="Freeform 49">
              <a:extLst>
                <a:ext uri="{FF2B5EF4-FFF2-40B4-BE49-F238E27FC236}">
                  <a16:creationId xmlns:a16="http://schemas.microsoft.com/office/drawing/2014/main" id="{A038B119-0D7F-42E3-A07C-01AC6E1E6EEB}"/>
                </a:ext>
              </a:extLst>
            </p:cNvPr>
            <p:cNvSpPr>
              <a:spLocks/>
            </p:cNvSpPr>
            <p:nvPr/>
          </p:nvSpPr>
          <p:spPr bwMode="auto">
            <a:xfrm>
              <a:off x="4548"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2" name="Freeform 50">
              <a:extLst>
                <a:ext uri="{FF2B5EF4-FFF2-40B4-BE49-F238E27FC236}">
                  <a16:creationId xmlns:a16="http://schemas.microsoft.com/office/drawing/2014/main" id="{8D9A5E97-81E6-4801-A2CC-537F25FEA404}"/>
                </a:ext>
              </a:extLst>
            </p:cNvPr>
            <p:cNvSpPr>
              <a:spLocks/>
            </p:cNvSpPr>
            <p:nvPr/>
          </p:nvSpPr>
          <p:spPr bwMode="auto">
            <a:xfrm>
              <a:off x="4692"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3" name="Oval 51">
              <a:extLst>
                <a:ext uri="{FF2B5EF4-FFF2-40B4-BE49-F238E27FC236}">
                  <a16:creationId xmlns:a16="http://schemas.microsoft.com/office/drawing/2014/main" id="{51EADED9-E3BC-4424-A418-CD758C80C173}"/>
                </a:ext>
              </a:extLst>
            </p:cNvPr>
            <p:cNvSpPr>
              <a:spLocks noChangeArrowheads="1"/>
            </p:cNvSpPr>
            <p:nvPr/>
          </p:nvSpPr>
          <p:spPr bwMode="auto">
            <a:xfrm>
              <a:off x="4660"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4" name="Line 52">
              <a:extLst>
                <a:ext uri="{FF2B5EF4-FFF2-40B4-BE49-F238E27FC236}">
                  <a16:creationId xmlns:a16="http://schemas.microsoft.com/office/drawing/2014/main" id="{A16700C7-C54A-47BF-AF6E-A948BBE3AA11}"/>
                </a:ext>
              </a:extLst>
            </p:cNvPr>
            <p:cNvSpPr>
              <a:spLocks noChangeShapeType="1"/>
            </p:cNvSpPr>
            <p:nvPr/>
          </p:nvSpPr>
          <p:spPr bwMode="auto">
            <a:xfrm flipH="1">
              <a:off x="3692" y="2644"/>
              <a:ext cx="56"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5" name="Line 53">
              <a:extLst>
                <a:ext uri="{FF2B5EF4-FFF2-40B4-BE49-F238E27FC236}">
                  <a16:creationId xmlns:a16="http://schemas.microsoft.com/office/drawing/2014/main" id="{7D0149F0-5091-454F-91BB-F47AFBC8D8E5}"/>
                </a:ext>
              </a:extLst>
            </p:cNvPr>
            <p:cNvSpPr>
              <a:spLocks noChangeShapeType="1"/>
            </p:cNvSpPr>
            <p:nvPr/>
          </p:nvSpPr>
          <p:spPr bwMode="auto">
            <a:xfrm flipH="1">
              <a:off x="3644"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6" name="Line 54">
              <a:extLst>
                <a:ext uri="{FF2B5EF4-FFF2-40B4-BE49-F238E27FC236}">
                  <a16:creationId xmlns:a16="http://schemas.microsoft.com/office/drawing/2014/main" id="{2ADF6946-EF61-4199-A330-559C6D59B442}"/>
                </a:ext>
              </a:extLst>
            </p:cNvPr>
            <p:cNvSpPr>
              <a:spLocks noChangeShapeType="1"/>
            </p:cNvSpPr>
            <p:nvPr/>
          </p:nvSpPr>
          <p:spPr bwMode="auto">
            <a:xfrm>
              <a:off x="3604"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7" name="Line 55">
              <a:extLst>
                <a:ext uri="{FF2B5EF4-FFF2-40B4-BE49-F238E27FC236}">
                  <a16:creationId xmlns:a16="http://schemas.microsoft.com/office/drawing/2014/main" id="{DC2A0C89-3041-419B-AC91-FBDA596F9BA9}"/>
                </a:ext>
              </a:extLst>
            </p:cNvPr>
            <p:cNvSpPr>
              <a:spLocks noChangeShapeType="1"/>
            </p:cNvSpPr>
            <p:nvPr/>
          </p:nvSpPr>
          <p:spPr bwMode="auto">
            <a:xfrm>
              <a:off x="3652" y="226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8" name="Line 56">
              <a:extLst>
                <a:ext uri="{FF2B5EF4-FFF2-40B4-BE49-F238E27FC236}">
                  <a16:creationId xmlns:a16="http://schemas.microsoft.com/office/drawing/2014/main" id="{39D97CF2-027E-4C26-B9FF-34C10A754A83}"/>
                </a:ext>
              </a:extLst>
            </p:cNvPr>
            <p:cNvSpPr>
              <a:spLocks noChangeShapeType="1"/>
            </p:cNvSpPr>
            <p:nvPr/>
          </p:nvSpPr>
          <p:spPr bwMode="auto">
            <a:xfrm flipV="1">
              <a:off x="3744"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49" name="Line 57">
              <a:extLst>
                <a:ext uri="{FF2B5EF4-FFF2-40B4-BE49-F238E27FC236}">
                  <a16:creationId xmlns:a16="http://schemas.microsoft.com/office/drawing/2014/main" id="{46C07A7D-D61D-4F13-9FC4-32796256ACA8}"/>
                </a:ext>
              </a:extLst>
            </p:cNvPr>
            <p:cNvSpPr>
              <a:spLocks noChangeShapeType="1"/>
            </p:cNvSpPr>
            <p:nvPr/>
          </p:nvSpPr>
          <p:spPr bwMode="auto">
            <a:xfrm flipV="1">
              <a:off x="5424" y="215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0" name="Line 58">
              <a:extLst>
                <a:ext uri="{FF2B5EF4-FFF2-40B4-BE49-F238E27FC236}">
                  <a16:creationId xmlns:a16="http://schemas.microsoft.com/office/drawing/2014/main" id="{8FA68499-964F-45C2-BF8A-7E4D92C8CD46}"/>
                </a:ext>
              </a:extLst>
            </p:cNvPr>
            <p:cNvSpPr>
              <a:spLocks noChangeShapeType="1"/>
            </p:cNvSpPr>
            <p:nvPr/>
          </p:nvSpPr>
          <p:spPr bwMode="auto">
            <a:xfrm flipV="1">
              <a:off x="5476" y="225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1" name="Line 59">
              <a:extLst>
                <a:ext uri="{FF2B5EF4-FFF2-40B4-BE49-F238E27FC236}">
                  <a16:creationId xmlns:a16="http://schemas.microsoft.com/office/drawing/2014/main" id="{AD43CBEE-9D39-4406-A145-7AFCF49B6F88}"/>
                </a:ext>
              </a:extLst>
            </p:cNvPr>
            <p:cNvSpPr>
              <a:spLocks noChangeShapeType="1"/>
            </p:cNvSpPr>
            <p:nvPr/>
          </p:nvSpPr>
          <p:spPr bwMode="auto">
            <a:xfrm>
              <a:off x="5476" y="240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2" name="Line 60">
              <a:extLst>
                <a:ext uri="{FF2B5EF4-FFF2-40B4-BE49-F238E27FC236}">
                  <a16:creationId xmlns:a16="http://schemas.microsoft.com/office/drawing/2014/main" id="{142689C2-6B07-4F18-AB17-B4CF1E2D391E}"/>
                </a:ext>
              </a:extLst>
            </p:cNvPr>
            <p:cNvSpPr>
              <a:spLocks noChangeShapeType="1"/>
            </p:cNvSpPr>
            <p:nvPr/>
          </p:nvSpPr>
          <p:spPr bwMode="auto">
            <a:xfrm>
              <a:off x="5476"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3" name="Line 61">
              <a:extLst>
                <a:ext uri="{FF2B5EF4-FFF2-40B4-BE49-F238E27FC236}">
                  <a16:creationId xmlns:a16="http://schemas.microsoft.com/office/drawing/2014/main" id="{79398340-909C-40A3-9776-7DB83162835F}"/>
                </a:ext>
              </a:extLst>
            </p:cNvPr>
            <p:cNvSpPr>
              <a:spLocks noChangeShapeType="1"/>
            </p:cNvSpPr>
            <p:nvPr/>
          </p:nvSpPr>
          <p:spPr bwMode="auto">
            <a:xfrm>
              <a:off x="5424"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4" name="Freeform 62">
              <a:extLst>
                <a:ext uri="{FF2B5EF4-FFF2-40B4-BE49-F238E27FC236}">
                  <a16:creationId xmlns:a16="http://schemas.microsoft.com/office/drawing/2014/main" id="{434D965F-AE88-463B-9749-E61C4339D825}"/>
                </a:ext>
              </a:extLst>
            </p:cNvPr>
            <p:cNvSpPr>
              <a:spLocks/>
            </p:cNvSpPr>
            <p:nvPr/>
          </p:nvSpPr>
          <p:spPr bwMode="auto">
            <a:xfrm>
              <a:off x="4308"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5" name="Freeform 63">
              <a:extLst>
                <a:ext uri="{FF2B5EF4-FFF2-40B4-BE49-F238E27FC236}">
                  <a16:creationId xmlns:a16="http://schemas.microsoft.com/office/drawing/2014/main" id="{EFAA1CCC-9FE5-4F09-BBC4-DF9F5F48A426}"/>
                </a:ext>
              </a:extLst>
            </p:cNvPr>
            <p:cNvSpPr>
              <a:spLocks/>
            </p:cNvSpPr>
            <p:nvPr/>
          </p:nvSpPr>
          <p:spPr bwMode="auto">
            <a:xfrm>
              <a:off x="4452"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6" name="Oval 64">
              <a:extLst>
                <a:ext uri="{FF2B5EF4-FFF2-40B4-BE49-F238E27FC236}">
                  <a16:creationId xmlns:a16="http://schemas.microsoft.com/office/drawing/2014/main" id="{E0158650-0225-4A0C-A6C7-3C5C8BF13B42}"/>
                </a:ext>
              </a:extLst>
            </p:cNvPr>
            <p:cNvSpPr>
              <a:spLocks noChangeArrowheads="1"/>
            </p:cNvSpPr>
            <p:nvPr/>
          </p:nvSpPr>
          <p:spPr bwMode="auto">
            <a:xfrm>
              <a:off x="4420"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57" name="Freeform 65">
              <a:extLst>
                <a:ext uri="{FF2B5EF4-FFF2-40B4-BE49-F238E27FC236}">
                  <a16:creationId xmlns:a16="http://schemas.microsoft.com/office/drawing/2014/main" id="{DDA64E45-82D4-4F1E-BBEA-049B6DA55375}"/>
                </a:ext>
              </a:extLst>
            </p:cNvPr>
            <p:cNvSpPr>
              <a:spLocks/>
            </p:cNvSpPr>
            <p:nvPr/>
          </p:nvSpPr>
          <p:spPr bwMode="auto">
            <a:xfrm>
              <a:off x="4308"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8" name="Freeform 66">
              <a:extLst>
                <a:ext uri="{FF2B5EF4-FFF2-40B4-BE49-F238E27FC236}">
                  <a16:creationId xmlns:a16="http://schemas.microsoft.com/office/drawing/2014/main" id="{8B0DAF37-E44C-49BD-BFEA-A4DE3E95905B}"/>
                </a:ext>
              </a:extLst>
            </p:cNvPr>
            <p:cNvSpPr>
              <a:spLocks/>
            </p:cNvSpPr>
            <p:nvPr/>
          </p:nvSpPr>
          <p:spPr bwMode="auto">
            <a:xfrm>
              <a:off x="4452"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9" name="Oval 67">
              <a:extLst>
                <a:ext uri="{FF2B5EF4-FFF2-40B4-BE49-F238E27FC236}">
                  <a16:creationId xmlns:a16="http://schemas.microsoft.com/office/drawing/2014/main" id="{EEABCE64-8BFE-4B07-BB60-99DFCC362121}"/>
                </a:ext>
              </a:extLst>
            </p:cNvPr>
            <p:cNvSpPr>
              <a:spLocks noChangeArrowheads="1"/>
            </p:cNvSpPr>
            <p:nvPr/>
          </p:nvSpPr>
          <p:spPr bwMode="auto">
            <a:xfrm>
              <a:off x="4420"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0" name="Rectangle 68">
              <a:extLst>
                <a:ext uri="{FF2B5EF4-FFF2-40B4-BE49-F238E27FC236}">
                  <a16:creationId xmlns:a16="http://schemas.microsoft.com/office/drawing/2014/main" id="{88DF9285-24D7-4520-A12A-C9A556013F04}"/>
                </a:ext>
              </a:extLst>
            </p:cNvPr>
            <p:cNvSpPr>
              <a:spLocks noChangeArrowheads="1"/>
            </p:cNvSpPr>
            <p:nvPr/>
          </p:nvSpPr>
          <p:spPr bwMode="auto">
            <a:xfrm>
              <a:off x="3831"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33861" name="Line 69">
              <a:extLst>
                <a:ext uri="{FF2B5EF4-FFF2-40B4-BE49-F238E27FC236}">
                  <a16:creationId xmlns:a16="http://schemas.microsoft.com/office/drawing/2014/main" id="{3620B88C-7345-4BF9-A8FA-EEAA3D95D17D}"/>
                </a:ext>
              </a:extLst>
            </p:cNvPr>
            <p:cNvSpPr>
              <a:spLocks noChangeShapeType="1"/>
            </p:cNvSpPr>
            <p:nvPr/>
          </p:nvSpPr>
          <p:spPr bwMode="auto">
            <a:xfrm>
              <a:off x="4560" y="1252"/>
              <a:ext cx="0" cy="2536"/>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2" name="Line 70">
              <a:extLst>
                <a:ext uri="{FF2B5EF4-FFF2-40B4-BE49-F238E27FC236}">
                  <a16:creationId xmlns:a16="http://schemas.microsoft.com/office/drawing/2014/main" id="{454A4AB1-36E3-4025-AF77-3224BF94DF55}"/>
                </a:ext>
              </a:extLst>
            </p:cNvPr>
            <p:cNvSpPr>
              <a:spLocks noChangeShapeType="1"/>
            </p:cNvSpPr>
            <p:nvPr/>
          </p:nvSpPr>
          <p:spPr bwMode="auto">
            <a:xfrm flipV="1">
              <a:off x="3796" y="2252"/>
              <a:ext cx="664"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3" name="Line 71">
              <a:extLst>
                <a:ext uri="{FF2B5EF4-FFF2-40B4-BE49-F238E27FC236}">
                  <a16:creationId xmlns:a16="http://schemas.microsoft.com/office/drawing/2014/main" id="{2200E3EF-B829-4215-9F7D-D1A8B5F85789}"/>
                </a:ext>
              </a:extLst>
            </p:cNvPr>
            <p:cNvSpPr>
              <a:spLocks noChangeShapeType="1"/>
            </p:cNvSpPr>
            <p:nvPr/>
          </p:nvSpPr>
          <p:spPr bwMode="auto">
            <a:xfrm>
              <a:off x="3892" y="2548"/>
              <a:ext cx="568"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4" name="Line 72">
              <a:extLst>
                <a:ext uri="{FF2B5EF4-FFF2-40B4-BE49-F238E27FC236}">
                  <a16:creationId xmlns:a16="http://schemas.microsoft.com/office/drawing/2014/main" id="{8C9B16FD-D756-498B-A618-F638BA3F0671}"/>
                </a:ext>
              </a:extLst>
            </p:cNvPr>
            <p:cNvSpPr>
              <a:spLocks noChangeShapeType="1"/>
            </p:cNvSpPr>
            <p:nvPr/>
          </p:nvSpPr>
          <p:spPr bwMode="auto">
            <a:xfrm>
              <a:off x="4756" y="2260"/>
              <a:ext cx="568"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65" name="Line 73">
              <a:extLst>
                <a:ext uri="{FF2B5EF4-FFF2-40B4-BE49-F238E27FC236}">
                  <a16:creationId xmlns:a16="http://schemas.microsoft.com/office/drawing/2014/main" id="{BCE776D2-37FA-4489-91E2-470DDCC40D0F}"/>
                </a:ext>
              </a:extLst>
            </p:cNvPr>
            <p:cNvSpPr>
              <a:spLocks noChangeShapeType="1"/>
            </p:cNvSpPr>
            <p:nvPr/>
          </p:nvSpPr>
          <p:spPr bwMode="auto">
            <a:xfrm flipV="1">
              <a:off x="4708" y="2444"/>
              <a:ext cx="66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animEffect transition="in" filter="wipe(left)">
                                      <p:cBhvr>
                                        <p:cTn id="7" dur="500"/>
                                        <p:tgtEl>
                                          <p:spTgt spid="337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3797"/>
                                        </p:tgtEl>
                                        <p:attrNameLst>
                                          <p:attrName>style.visibility</p:attrName>
                                        </p:attrNameLst>
                                      </p:cBhvr>
                                      <p:to>
                                        <p:strVal val="visible"/>
                                      </p:to>
                                    </p:set>
                                    <p:animEffect transition="in" filter="wipe(left)">
                                      <p:cBhvr>
                                        <p:cTn id="12" dur="500"/>
                                        <p:tgtEl>
                                          <p:spTgt spid="337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3832"/>
                                        </p:tgtEl>
                                        <p:attrNameLst>
                                          <p:attrName>style.visibility</p:attrName>
                                        </p:attrNameLst>
                                      </p:cBhvr>
                                      <p:to>
                                        <p:strVal val="visible"/>
                                      </p:to>
                                    </p:set>
                                    <p:animEffect transition="in" filter="wipe(left)">
                                      <p:cBhvr>
                                        <p:cTn id="17" dur="500"/>
                                        <p:tgtEl>
                                          <p:spTgt spid="338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6B9A459-3315-41B5-A64E-1E51374C976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a:t>
            </a:r>
          </a:p>
        </p:txBody>
      </p:sp>
      <p:sp>
        <p:nvSpPr>
          <p:cNvPr id="34819" name="Rectangle 3">
            <a:extLst>
              <a:ext uri="{FF2B5EF4-FFF2-40B4-BE49-F238E27FC236}">
                <a16:creationId xmlns:a16="http://schemas.microsoft.com/office/drawing/2014/main" id="{33A85230-47C5-4271-8EB4-38472F5747B2}"/>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rgbClr val="CC0066"/>
                </a:solidFill>
                <a:effectLst>
                  <a:outerShdw blurRad="38100" dist="38100" dir="2700000" algn="tl">
                    <a:srgbClr val="C0C0C0"/>
                  </a:outerShdw>
                </a:effectLst>
              </a:rPr>
              <a:t>Homologous chromosomes</a:t>
            </a:r>
            <a:r>
              <a:rPr lang="en-US" altLang="en-US" sz="2800" b="1">
                <a:solidFill>
                  <a:schemeClr val="accent1"/>
                </a:solidFill>
                <a:effectLst>
                  <a:outerShdw blurRad="38100" dist="38100" dir="2700000" algn="tl">
                    <a:srgbClr val="C0C0C0"/>
                  </a:outerShdw>
                </a:effectLst>
              </a:rPr>
              <a:t> </a:t>
            </a:r>
            <a:r>
              <a:rPr lang="en-US" altLang="en-US" sz="2800"/>
              <a:t>separate and move towards the poles.</a:t>
            </a:r>
          </a:p>
          <a:p>
            <a:pPr algn="ctr">
              <a:buFontTx/>
              <a:buNone/>
            </a:pPr>
            <a:endParaRPr lang="en-US" altLang="en-US" sz="1400"/>
          </a:p>
          <a:p>
            <a:pPr algn="ctr"/>
            <a:r>
              <a:rPr lang="en-US" altLang="en-US" sz="2800" b="1">
                <a:solidFill>
                  <a:srgbClr val="B50069"/>
                </a:solidFill>
                <a:effectLst>
                  <a:outerShdw blurRad="38100" dist="38100" dir="2700000" algn="tl">
                    <a:srgbClr val="C0C0C0"/>
                  </a:outerShdw>
                </a:effectLst>
              </a:rPr>
              <a:t>Sister chromatids </a:t>
            </a:r>
            <a:r>
              <a:rPr lang="en-US" altLang="en-US" sz="2800"/>
              <a:t>remain attached at their </a:t>
            </a:r>
            <a:r>
              <a:rPr lang="en-US" altLang="en-US" sz="2800" b="1">
                <a:solidFill>
                  <a:schemeClr val="hlink"/>
                </a:solidFill>
                <a:effectLst>
                  <a:outerShdw blurRad="38100" dist="38100" dir="2700000" algn="tl">
                    <a:srgbClr val="C0C0C0"/>
                  </a:outerShdw>
                </a:effectLst>
              </a:rPr>
              <a:t>centromeres</a:t>
            </a:r>
            <a:r>
              <a:rPr lang="en-US" altLang="en-US" sz="2800"/>
              <a:t>.</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Effect transition="in" filter="wipe(left)">
                                      <p:cBhvr>
                                        <p:cTn id="7" dur="500"/>
                                        <p:tgtEl>
                                          <p:spTgt spid="348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wipe(left)">
                                      <p:cBhvr>
                                        <p:cTn id="12" dur="5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lef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71A9715-007D-4CB9-8613-0BDBCA9A59CA}"/>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a:t>
            </a:r>
          </a:p>
        </p:txBody>
      </p:sp>
      <p:grpSp>
        <p:nvGrpSpPr>
          <p:cNvPr id="35843" name="Group 3">
            <a:extLst>
              <a:ext uri="{FF2B5EF4-FFF2-40B4-BE49-F238E27FC236}">
                <a16:creationId xmlns:a16="http://schemas.microsoft.com/office/drawing/2014/main" id="{51F6E4A6-45BB-4779-9B37-DCF0C53E13DB}"/>
              </a:ext>
            </a:extLst>
          </p:cNvPr>
          <p:cNvGrpSpPr>
            <a:grpSpLocks/>
          </p:cNvGrpSpPr>
          <p:nvPr/>
        </p:nvGrpSpPr>
        <p:grpSpPr bwMode="auto">
          <a:xfrm>
            <a:off x="2451100" y="2298700"/>
            <a:ext cx="4241800" cy="3327400"/>
            <a:chOff x="1544" y="1448"/>
            <a:chExt cx="2672" cy="2096"/>
          </a:xfrm>
        </p:grpSpPr>
        <p:sp>
          <p:nvSpPr>
            <p:cNvPr id="35844" name="Oval 4">
              <a:extLst>
                <a:ext uri="{FF2B5EF4-FFF2-40B4-BE49-F238E27FC236}">
                  <a16:creationId xmlns:a16="http://schemas.microsoft.com/office/drawing/2014/main" id="{5ABDE98C-0273-408F-89A9-E4D6AAC9B04B}"/>
                </a:ext>
              </a:extLst>
            </p:cNvPr>
            <p:cNvSpPr>
              <a:spLocks noChangeArrowheads="1"/>
            </p:cNvSpPr>
            <p:nvPr/>
          </p:nvSpPr>
          <p:spPr bwMode="auto">
            <a:xfrm>
              <a:off x="1544" y="1448"/>
              <a:ext cx="2672" cy="2096"/>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5" name="Rectangle 5">
              <a:extLst>
                <a:ext uri="{FF2B5EF4-FFF2-40B4-BE49-F238E27FC236}">
                  <a16:creationId xmlns:a16="http://schemas.microsoft.com/office/drawing/2014/main" id="{DE7F7610-725C-4CB7-8505-6AE49CEDFE78}"/>
                </a:ext>
              </a:extLst>
            </p:cNvPr>
            <p:cNvSpPr>
              <a:spLocks noChangeArrowheads="1"/>
            </p:cNvSpPr>
            <p:nvPr/>
          </p:nvSpPr>
          <p:spPr bwMode="auto">
            <a:xfrm>
              <a:off x="3988" y="245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6" name="Rectangle 6">
              <a:extLst>
                <a:ext uri="{FF2B5EF4-FFF2-40B4-BE49-F238E27FC236}">
                  <a16:creationId xmlns:a16="http://schemas.microsoft.com/office/drawing/2014/main" id="{195E42D6-D9A2-4398-9E0F-8727FC270CA4}"/>
                </a:ext>
              </a:extLst>
            </p:cNvPr>
            <p:cNvSpPr>
              <a:spLocks noChangeArrowheads="1"/>
            </p:cNvSpPr>
            <p:nvPr/>
          </p:nvSpPr>
          <p:spPr bwMode="auto">
            <a:xfrm>
              <a:off x="1684" y="235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7" name="Rectangle 7">
              <a:extLst>
                <a:ext uri="{FF2B5EF4-FFF2-40B4-BE49-F238E27FC236}">
                  <a16:creationId xmlns:a16="http://schemas.microsoft.com/office/drawing/2014/main" id="{A652DBBB-FB5C-425D-928D-6130FF98FB8D}"/>
                </a:ext>
              </a:extLst>
            </p:cNvPr>
            <p:cNvSpPr>
              <a:spLocks noChangeArrowheads="1"/>
            </p:cNvSpPr>
            <p:nvPr/>
          </p:nvSpPr>
          <p:spPr bwMode="auto">
            <a:xfrm>
              <a:off x="3940" y="235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a:extLst>
                <a:ext uri="{FF2B5EF4-FFF2-40B4-BE49-F238E27FC236}">
                  <a16:creationId xmlns:a16="http://schemas.microsoft.com/office/drawing/2014/main" id="{1860CF70-EDD4-4F25-AD86-64F0A626672E}"/>
                </a:ext>
              </a:extLst>
            </p:cNvPr>
            <p:cNvSpPr>
              <a:spLocks noChangeArrowheads="1"/>
            </p:cNvSpPr>
            <p:nvPr/>
          </p:nvSpPr>
          <p:spPr bwMode="auto">
            <a:xfrm>
              <a:off x="1684"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Freeform 9">
              <a:extLst>
                <a:ext uri="{FF2B5EF4-FFF2-40B4-BE49-F238E27FC236}">
                  <a16:creationId xmlns:a16="http://schemas.microsoft.com/office/drawing/2014/main" id="{28AF86ED-F80B-4381-A2F6-4635C9587736}"/>
                </a:ext>
              </a:extLst>
            </p:cNvPr>
            <p:cNvSpPr>
              <a:spLocks/>
            </p:cNvSpPr>
            <p:nvPr/>
          </p:nvSpPr>
          <p:spPr bwMode="auto">
            <a:xfrm>
              <a:off x="2196"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0" name="Freeform 10">
              <a:extLst>
                <a:ext uri="{FF2B5EF4-FFF2-40B4-BE49-F238E27FC236}">
                  <a16:creationId xmlns:a16="http://schemas.microsoft.com/office/drawing/2014/main" id="{D313386A-EA67-4E8D-9C57-CE9F729A55B3}"/>
                </a:ext>
              </a:extLst>
            </p:cNvPr>
            <p:cNvSpPr>
              <a:spLocks/>
            </p:cNvSpPr>
            <p:nvPr/>
          </p:nvSpPr>
          <p:spPr bwMode="auto">
            <a:xfrm>
              <a:off x="2340"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1" name="Oval 11">
              <a:extLst>
                <a:ext uri="{FF2B5EF4-FFF2-40B4-BE49-F238E27FC236}">
                  <a16:creationId xmlns:a16="http://schemas.microsoft.com/office/drawing/2014/main" id="{782E6B7F-8F3F-4021-B3DE-EFC8BFA99C7E}"/>
                </a:ext>
              </a:extLst>
            </p:cNvPr>
            <p:cNvSpPr>
              <a:spLocks noChangeArrowheads="1"/>
            </p:cNvSpPr>
            <p:nvPr/>
          </p:nvSpPr>
          <p:spPr bwMode="auto">
            <a:xfrm>
              <a:off x="2308" y="278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2" name="Freeform 12">
              <a:extLst>
                <a:ext uri="{FF2B5EF4-FFF2-40B4-BE49-F238E27FC236}">
                  <a16:creationId xmlns:a16="http://schemas.microsoft.com/office/drawing/2014/main" id="{F71DE659-2843-4C14-9560-04BF1283A8B9}"/>
                </a:ext>
              </a:extLst>
            </p:cNvPr>
            <p:cNvSpPr>
              <a:spLocks/>
            </p:cNvSpPr>
            <p:nvPr/>
          </p:nvSpPr>
          <p:spPr bwMode="auto">
            <a:xfrm>
              <a:off x="3156"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3" name="Freeform 13">
              <a:extLst>
                <a:ext uri="{FF2B5EF4-FFF2-40B4-BE49-F238E27FC236}">
                  <a16:creationId xmlns:a16="http://schemas.microsoft.com/office/drawing/2014/main" id="{AA8008A3-B9DF-45C1-9B4B-DB722D1576C4}"/>
                </a:ext>
              </a:extLst>
            </p:cNvPr>
            <p:cNvSpPr>
              <a:spLocks/>
            </p:cNvSpPr>
            <p:nvPr/>
          </p:nvSpPr>
          <p:spPr bwMode="auto">
            <a:xfrm>
              <a:off x="3300"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54" name="Oval 14">
              <a:extLst>
                <a:ext uri="{FF2B5EF4-FFF2-40B4-BE49-F238E27FC236}">
                  <a16:creationId xmlns:a16="http://schemas.microsoft.com/office/drawing/2014/main" id="{0754EB05-8466-4283-ACCA-7A43C0DDB599}"/>
                </a:ext>
              </a:extLst>
            </p:cNvPr>
            <p:cNvSpPr>
              <a:spLocks noChangeArrowheads="1"/>
            </p:cNvSpPr>
            <p:nvPr/>
          </p:nvSpPr>
          <p:spPr bwMode="auto">
            <a:xfrm>
              <a:off x="3268"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Line 15">
              <a:extLst>
                <a:ext uri="{FF2B5EF4-FFF2-40B4-BE49-F238E27FC236}">
                  <a16:creationId xmlns:a16="http://schemas.microsoft.com/office/drawing/2014/main" id="{C4E22417-8D42-4075-8E93-B4136D0DE00F}"/>
                </a:ext>
              </a:extLst>
            </p:cNvPr>
            <p:cNvSpPr>
              <a:spLocks noChangeShapeType="1"/>
            </p:cNvSpPr>
            <p:nvPr/>
          </p:nvSpPr>
          <p:spPr bwMode="auto">
            <a:xfrm flipH="1">
              <a:off x="1580" y="254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6" name="Line 16">
              <a:extLst>
                <a:ext uri="{FF2B5EF4-FFF2-40B4-BE49-F238E27FC236}">
                  <a16:creationId xmlns:a16="http://schemas.microsoft.com/office/drawing/2014/main" id="{B16EB133-ED11-4AE7-BCF5-58EA7A14023D}"/>
                </a:ext>
              </a:extLst>
            </p:cNvPr>
            <p:cNvSpPr>
              <a:spLocks noChangeShapeType="1"/>
            </p:cNvSpPr>
            <p:nvPr/>
          </p:nvSpPr>
          <p:spPr bwMode="auto">
            <a:xfrm>
              <a:off x="1588"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7" name="Line 17">
              <a:extLst>
                <a:ext uri="{FF2B5EF4-FFF2-40B4-BE49-F238E27FC236}">
                  <a16:creationId xmlns:a16="http://schemas.microsoft.com/office/drawing/2014/main" id="{AAE7893B-5B23-4CA7-9F3C-64B331968515}"/>
                </a:ext>
              </a:extLst>
            </p:cNvPr>
            <p:cNvSpPr>
              <a:spLocks noChangeShapeType="1"/>
            </p:cNvSpPr>
            <p:nvPr/>
          </p:nvSpPr>
          <p:spPr bwMode="auto">
            <a:xfrm>
              <a:off x="1588" y="230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Line 18">
              <a:extLst>
                <a:ext uri="{FF2B5EF4-FFF2-40B4-BE49-F238E27FC236}">
                  <a16:creationId xmlns:a16="http://schemas.microsoft.com/office/drawing/2014/main" id="{E7D19437-2FCD-41C5-825C-DB97AD008CEB}"/>
                </a:ext>
              </a:extLst>
            </p:cNvPr>
            <p:cNvSpPr>
              <a:spLocks noChangeShapeType="1"/>
            </p:cNvSpPr>
            <p:nvPr/>
          </p:nvSpPr>
          <p:spPr bwMode="auto">
            <a:xfrm flipV="1">
              <a:off x="1680"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9" name="Line 19">
              <a:extLst>
                <a:ext uri="{FF2B5EF4-FFF2-40B4-BE49-F238E27FC236}">
                  <a16:creationId xmlns:a16="http://schemas.microsoft.com/office/drawing/2014/main" id="{B6E5A235-CA68-4A02-95F5-C539E5939F14}"/>
                </a:ext>
              </a:extLst>
            </p:cNvPr>
            <p:cNvSpPr>
              <a:spLocks noChangeShapeType="1"/>
            </p:cNvSpPr>
            <p:nvPr/>
          </p:nvSpPr>
          <p:spPr bwMode="auto">
            <a:xfrm flipV="1">
              <a:off x="4032" y="220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0" name="Line 20">
              <a:extLst>
                <a:ext uri="{FF2B5EF4-FFF2-40B4-BE49-F238E27FC236}">
                  <a16:creationId xmlns:a16="http://schemas.microsoft.com/office/drawing/2014/main" id="{C9C8323F-0EDF-4DE7-B6FE-A5E427DCBDAB}"/>
                </a:ext>
              </a:extLst>
            </p:cNvPr>
            <p:cNvSpPr>
              <a:spLocks noChangeShapeType="1"/>
            </p:cNvSpPr>
            <p:nvPr/>
          </p:nvSpPr>
          <p:spPr bwMode="auto">
            <a:xfrm flipV="1">
              <a:off x="4084" y="2300"/>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Line 21">
              <a:extLst>
                <a:ext uri="{FF2B5EF4-FFF2-40B4-BE49-F238E27FC236}">
                  <a16:creationId xmlns:a16="http://schemas.microsoft.com/office/drawing/2014/main" id="{BEC58685-4308-4E55-A188-C719E9D443DA}"/>
                </a:ext>
              </a:extLst>
            </p:cNvPr>
            <p:cNvSpPr>
              <a:spLocks noChangeShapeType="1"/>
            </p:cNvSpPr>
            <p:nvPr/>
          </p:nvSpPr>
          <p:spPr bwMode="auto">
            <a:xfrm>
              <a:off x="4132" y="244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2" name="Line 22">
              <a:extLst>
                <a:ext uri="{FF2B5EF4-FFF2-40B4-BE49-F238E27FC236}">
                  <a16:creationId xmlns:a16="http://schemas.microsoft.com/office/drawing/2014/main" id="{6C0EB2A5-4248-4C47-8EDB-F561F8A260D9}"/>
                </a:ext>
              </a:extLst>
            </p:cNvPr>
            <p:cNvSpPr>
              <a:spLocks noChangeShapeType="1"/>
            </p:cNvSpPr>
            <p:nvPr/>
          </p:nvSpPr>
          <p:spPr bwMode="auto">
            <a:xfrm>
              <a:off x="4084" y="254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3" name="Line 23">
              <a:extLst>
                <a:ext uri="{FF2B5EF4-FFF2-40B4-BE49-F238E27FC236}">
                  <a16:creationId xmlns:a16="http://schemas.microsoft.com/office/drawing/2014/main" id="{A5DA9715-BE14-498A-A4DB-B42967BB0482}"/>
                </a:ext>
              </a:extLst>
            </p:cNvPr>
            <p:cNvSpPr>
              <a:spLocks noChangeShapeType="1"/>
            </p:cNvSpPr>
            <p:nvPr/>
          </p:nvSpPr>
          <p:spPr bwMode="auto">
            <a:xfrm>
              <a:off x="4032" y="259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Freeform 24">
              <a:extLst>
                <a:ext uri="{FF2B5EF4-FFF2-40B4-BE49-F238E27FC236}">
                  <a16:creationId xmlns:a16="http://schemas.microsoft.com/office/drawing/2014/main" id="{565D6E19-A946-4C9D-8C0B-CA1D8E1CDB98}"/>
                </a:ext>
              </a:extLst>
            </p:cNvPr>
            <p:cNvSpPr>
              <a:spLocks/>
            </p:cNvSpPr>
            <p:nvPr/>
          </p:nvSpPr>
          <p:spPr bwMode="auto">
            <a:xfrm>
              <a:off x="2196" y="200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5" name="Freeform 25">
              <a:extLst>
                <a:ext uri="{FF2B5EF4-FFF2-40B4-BE49-F238E27FC236}">
                  <a16:creationId xmlns:a16="http://schemas.microsoft.com/office/drawing/2014/main" id="{7E2EAA8D-DBCA-4725-B97F-DEA3BB4882FB}"/>
                </a:ext>
              </a:extLst>
            </p:cNvPr>
            <p:cNvSpPr>
              <a:spLocks/>
            </p:cNvSpPr>
            <p:nvPr/>
          </p:nvSpPr>
          <p:spPr bwMode="auto">
            <a:xfrm>
              <a:off x="2340" y="200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6" name="Oval 26">
              <a:extLst>
                <a:ext uri="{FF2B5EF4-FFF2-40B4-BE49-F238E27FC236}">
                  <a16:creationId xmlns:a16="http://schemas.microsoft.com/office/drawing/2014/main" id="{83952A16-4DE3-423F-9852-D1A687070B00}"/>
                </a:ext>
              </a:extLst>
            </p:cNvPr>
            <p:cNvSpPr>
              <a:spLocks noChangeArrowheads="1"/>
            </p:cNvSpPr>
            <p:nvPr/>
          </p:nvSpPr>
          <p:spPr bwMode="auto">
            <a:xfrm>
              <a:off x="2308" y="221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7" name="Freeform 27">
              <a:extLst>
                <a:ext uri="{FF2B5EF4-FFF2-40B4-BE49-F238E27FC236}">
                  <a16:creationId xmlns:a16="http://schemas.microsoft.com/office/drawing/2014/main" id="{745F57A5-3B62-4CC0-934B-8B1E00BB3393}"/>
                </a:ext>
              </a:extLst>
            </p:cNvPr>
            <p:cNvSpPr>
              <a:spLocks/>
            </p:cNvSpPr>
            <p:nvPr/>
          </p:nvSpPr>
          <p:spPr bwMode="auto">
            <a:xfrm>
              <a:off x="3204" y="262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8" name="Freeform 28">
              <a:extLst>
                <a:ext uri="{FF2B5EF4-FFF2-40B4-BE49-F238E27FC236}">
                  <a16:creationId xmlns:a16="http://schemas.microsoft.com/office/drawing/2014/main" id="{32A50486-0395-4B29-BBE3-CDBA09F296EC}"/>
                </a:ext>
              </a:extLst>
            </p:cNvPr>
            <p:cNvSpPr>
              <a:spLocks/>
            </p:cNvSpPr>
            <p:nvPr/>
          </p:nvSpPr>
          <p:spPr bwMode="auto">
            <a:xfrm>
              <a:off x="3348" y="262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69" name="Oval 29">
              <a:extLst>
                <a:ext uri="{FF2B5EF4-FFF2-40B4-BE49-F238E27FC236}">
                  <a16:creationId xmlns:a16="http://schemas.microsoft.com/office/drawing/2014/main" id="{167389F5-7744-4156-AE44-4E9D4F8B143C}"/>
                </a:ext>
              </a:extLst>
            </p:cNvPr>
            <p:cNvSpPr>
              <a:spLocks noChangeArrowheads="1"/>
            </p:cNvSpPr>
            <p:nvPr/>
          </p:nvSpPr>
          <p:spPr bwMode="auto">
            <a:xfrm>
              <a:off x="3316" y="283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0" name="Line 30">
              <a:extLst>
                <a:ext uri="{FF2B5EF4-FFF2-40B4-BE49-F238E27FC236}">
                  <a16:creationId xmlns:a16="http://schemas.microsoft.com/office/drawing/2014/main" id="{6DA61795-D4BC-4497-A50E-5DCACEE7BD63}"/>
                </a:ext>
              </a:extLst>
            </p:cNvPr>
            <p:cNvSpPr>
              <a:spLocks noChangeShapeType="1"/>
            </p:cNvSpPr>
            <p:nvPr/>
          </p:nvSpPr>
          <p:spPr bwMode="auto">
            <a:xfrm>
              <a:off x="1680" y="2644"/>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1" name="Line 31">
              <a:extLst>
                <a:ext uri="{FF2B5EF4-FFF2-40B4-BE49-F238E27FC236}">
                  <a16:creationId xmlns:a16="http://schemas.microsoft.com/office/drawing/2014/main" id="{529249BE-1AF3-4DA6-BE35-287292B53C91}"/>
                </a:ext>
              </a:extLst>
            </p:cNvPr>
            <p:cNvSpPr>
              <a:spLocks noChangeShapeType="1"/>
            </p:cNvSpPr>
            <p:nvPr/>
          </p:nvSpPr>
          <p:spPr bwMode="auto">
            <a:xfrm flipV="1">
              <a:off x="1780" y="2252"/>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2" name="Line 32">
              <a:extLst>
                <a:ext uri="{FF2B5EF4-FFF2-40B4-BE49-F238E27FC236}">
                  <a16:creationId xmlns:a16="http://schemas.microsoft.com/office/drawing/2014/main" id="{F1CBE30D-D885-457A-84EB-7CC5078BABA6}"/>
                </a:ext>
              </a:extLst>
            </p:cNvPr>
            <p:cNvSpPr>
              <a:spLocks noChangeShapeType="1"/>
            </p:cNvSpPr>
            <p:nvPr/>
          </p:nvSpPr>
          <p:spPr bwMode="auto">
            <a:xfrm>
              <a:off x="1828" y="254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3" name="Line 33">
              <a:extLst>
                <a:ext uri="{FF2B5EF4-FFF2-40B4-BE49-F238E27FC236}">
                  <a16:creationId xmlns:a16="http://schemas.microsoft.com/office/drawing/2014/main" id="{D9D02AAA-A18D-41E4-9CD7-764E067F7613}"/>
                </a:ext>
              </a:extLst>
            </p:cNvPr>
            <p:cNvSpPr>
              <a:spLocks noChangeShapeType="1"/>
            </p:cNvSpPr>
            <p:nvPr/>
          </p:nvSpPr>
          <p:spPr bwMode="auto">
            <a:xfrm>
              <a:off x="3316" y="2260"/>
              <a:ext cx="616"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74" name="Line 34">
              <a:extLst>
                <a:ext uri="{FF2B5EF4-FFF2-40B4-BE49-F238E27FC236}">
                  <a16:creationId xmlns:a16="http://schemas.microsoft.com/office/drawing/2014/main" id="{43CC6017-C432-4A94-BB61-1D4690C808B6}"/>
                </a:ext>
              </a:extLst>
            </p:cNvPr>
            <p:cNvSpPr>
              <a:spLocks noChangeShapeType="1"/>
            </p:cNvSpPr>
            <p:nvPr/>
          </p:nvSpPr>
          <p:spPr bwMode="auto">
            <a:xfrm flipV="1">
              <a:off x="3364" y="2492"/>
              <a:ext cx="616"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wipe(left)">
                                      <p:cBhvr>
                                        <p:cTn id="7" dur="500"/>
                                        <p:tgtEl>
                                          <p:spTgt spid="358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wipe(left)">
                                      <p:cBhvr>
                                        <p:cTn id="12" dur="5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39AFDA7-EDA0-4CFD-A27A-520CA541C34A}"/>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a:t>
            </a:r>
          </a:p>
        </p:txBody>
      </p:sp>
      <p:sp>
        <p:nvSpPr>
          <p:cNvPr id="36867" name="Rectangle 3">
            <a:extLst>
              <a:ext uri="{FF2B5EF4-FFF2-40B4-BE49-F238E27FC236}">
                <a16:creationId xmlns:a16="http://schemas.microsoft.com/office/drawing/2014/main" id="{12059DE4-15E2-4B13-A6C5-ECF3275929B4}"/>
              </a:ext>
            </a:extLst>
          </p:cNvPr>
          <p:cNvSpPr>
            <a:spLocks noGrp="1" noChangeArrowheads="1"/>
          </p:cNvSpPr>
          <p:nvPr>
            <p:ph type="body" idx="1"/>
          </p:nvPr>
        </p:nvSpPr>
        <p:spPr>
          <a:xfrm>
            <a:off x="609600" y="1981200"/>
            <a:ext cx="78486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a:t>Each pole now has </a:t>
            </a:r>
            <a:r>
              <a:rPr lang="en-US" altLang="en-US" sz="2800" b="1">
                <a:solidFill>
                  <a:srgbClr val="0000FF"/>
                </a:solidFill>
                <a:effectLst>
                  <a:outerShdw blurRad="38100" dist="38100" dir="2700000" algn="tl">
                    <a:srgbClr val="C0C0C0"/>
                  </a:outerShdw>
                </a:effectLst>
              </a:rPr>
              <a:t>haploid</a:t>
            </a:r>
            <a:r>
              <a:rPr lang="en-US" altLang="en-US" sz="2800"/>
              <a:t> set of </a:t>
            </a:r>
            <a:r>
              <a:rPr lang="en-US" altLang="en-US" sz="2800" b="1">
                <a:solidFill>
                  <a:srgbClr val="0000CC"/>
                </a:solidFill>
                <a:effectLst>
                  <a:outerShdw blurRad="38100" dist="38100" dir="2700000" algn="tl">
                    <a:srgbClr val="C0C0C0"/>
                  </a:outerShdw>
                </a:effectLst>
              </a:rPr>
              <a:t>chromosomes</a:t>
            </a:r>
            <a:r>
              <a:rPr lang="en-US" altLang="en-US" sz="2800"/>
              <a:t>.</a:t>
            </a:r>
          </a:p>
          <a:p>
            <a:pPr algn="ctr">
              <a:buFontTx/>
              <a:buNone/>
            </a:pPr>
            <a:endParaRPr lang="en-US" altLang="en-US" sz="2800"/>
          </a:p>
          <a:p>
            <a:pPr algn="ctr"/>
            <a:r>
              <a:rPr lang="en-US" altLang="en-US" sz="2800" b="1">
                <a:solidFill>
                  <a:schemeClr val="accent2"/>
                </a:solidFill>
                <a:effectLst>
                  <a:outerShdw blurRad="38100" dist="38100" dir="2700000" algn="tl">
                    <a:srgbClr val="C0C0C0"/>
                  </a:outerShdw>
                </a:effectLst>
              </a:rPr>
              <a:t>Cytokinesis</a:t>
            </a:r>
            <a:r>
              <a:rPr lang="en-US" altLang="en-US" sz="2800"/>
              <a:t> occurs and two haploid daughter cells are formed.</a:t>
            </a:r>
          </a:p>
          <a:p>
            <a:pPr>
              <a:buFontTx/>
              <a:buNone/>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Effect transition="in" filter="wipe(left)">
                                      <p:cBhvr>
                                        <p:cTn id="7" dur="500"/>
                                        <p:tgtEl>
                                          <p:spTgt spid="368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wipe(left)">
                                      <p:cBhvr>
                                        <p:cTn id="12" dur="500"/>
                                        <p:tgtEl>
                                          <p:spTgt spid="368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build="p" autoUpdateAnimBg="0"/>
      <p:bldP spid="36867"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6E6DAEF-8681-4EC0-BD69-2E29F8E1C8ED}"/>
              </a:ext>
            </a:extLst>
          </p:cNvPr>
          <p:cNvSpPr>
            <a:spLocks noGrp="1" noChangeArrowheads="1"/>
          </p:cNvSpPr>
          <p:nvPr>
            <p:ph type="title"/>
          </p:nvPr>
        </p:nvSpPr>
        <p:spPr>
          <a:xfrm>
            <a:off x="838200" y="762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a:t>
            </a:r>
          </a:p>
        </p:txBody>
      </p:sp>
      <p:grpSp>
        <p:nvGrpSpPr>
          <p:cNvPr id="37891" name="Group 3">
            <a:extLst>
              <a:ext uri="{FF2B5EF4-FFF2-40B4-BE49-F238E27FC236}">
                <a16:creationId xmlns:a16="http://schemas.microsoft.com/office/drawing/2014/main" id="{9D93B181-1DEE-4B6B-A064-7126DA9F43E7}"/>
              </a:ext>
            </a:extLst>
          </p:cNvPr>
          <p:cNvGrpSpPr>
            <a:grpSpLocks/>
          </p:cNvGrpSpPr>
          <p:nvPr/>
        </p:nvGrpSpPr>
        <p:grpSpPr bwMode="auto">
          <a:xfrm>
            <a:off x="241300" y="3898900"/>
            <a:ext cx="8813800" cy="2870200"/>
            <a:chOff x="152" y="2456"/>
            <a:chExt cx="5552" cy="1808"/>
          </a:xfrm>
        </p:grpSpPr>
        <p:sp>
          <p:nvSpPr>
            <p:cNvPr id="37892" name="Freeform 4">
              <a:extLst>
                <a:ext uri="{FF2B5EF4-FFF2-40B4-BE49-F238E27FC236}">
                  <a16:creationId xmlns:a16="http://schemas.microsoft.com/office/drawing/2014/main" id="{58868007-A37E-4F0B-9CEE-05006DB3A9A0}"/>
                </a:ext>
              </a:extLst>
            </p:cNvPr>
            <p:cNvSpPr>
              <a:spLocks/>
            </p:cNvSpPr>
            <p:nvPr/>
          </p:nvSpPr>
          <p:spPr bwMode="auto">
            <a:xfrm>
              <a:off x="1044" y="334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Freeform 5">
              <a:extLst>
                <a:ext uri="{FF2B5EF4-FFF2-40B4-BE49-F238E27FC236}">
                  <a16:creationId xmlns:a16="http://schemas.microsoft.com/office/drawing/2014/main" id="{1A6F48E8-CDFE-43B2-954B-D8C5AC3C9502}"/>
                </a:ext>
              </a:extLst>
            </p:cNvPr>
            <p:cNvSpPr>
              <a:spLocks/>
            </p:cNvSpPr>
            <p:nvPr/>
          </p:nvSpPr>
          <p:spPr bwMode="auto">
            <a:xfrm>
              <a:off x="1188"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4" name="Oval 6">
              <a:extLst>
                <a:ext uri="{FF2B5EF4-FFF2-40B4-BE49-F238E27FC236}">
                  <a16:creationId xmlns:a16="http://schemas.microsoft.com/office/drawing/2014/main" id="{1026E2D3-8761-4444-BF79-38FDEE9557C0}"/>
                </a:ext>
              </a:extLst>
            </p:cNvPr>
            <p:cNvSpPr>
              <a:spLocks noChangeArrowheads="1"/>
            </p:cNvSpPr>
            <p:nvPr/>
          </p:nvSpPr>
          <p:spPr bwMode="auto">
            <a:xfrm>
              <a:off x="1156" y="355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5" name="Freeform 7">
              <a:extLst>
                <a:ext uri="{FF2B5EF4-FFF2-40B4-BE49-F238E27FC236}">
                  <a16:creationId xmlns:a16="http://schemas.microsoft.com/office/drawing/2014/main" id="{FC3A63A3-D900-4BBC-B9C5-CAB220A5AB80}"/>
                </a:ext>
              </a:extLst>
            </p:cNvPr>
            <p:cNvSpPr>
              <a:spLocks/>
            </p:cNvSpPr>
            <p:nvPr/>
          </p:nvSpPr>
          <p:spPr bwMode="auto">
            <a:xfrm>
              <a:off x="4596" y="291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Freeform 8">
              <a:extLst>
                <a:ext uri="{FF2B5EF4-FFF2-40B4-BE49-F238E27FC236}">
                  <a16:creationId xmlns:a16="http://schemas.microsoft.com/office/drawing/2014/main" id="{C087EEDB-2DE8-4CC8-86E8-648ABB72FD5A}"/>
                </a:ext>
              </a:extLst>
            </p:cNvPr>
            <p:cNvSpPr>
              <a:spLocks/>
            </p:cNvSpPr>
            <p:nvPr/>
          </p:nvSpPr>
          <p:spPr bwMode="auto">
            <a:xfrm>
              <a:off x="4740" y="291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Oval 9">
              <a:extLst>
                <a:ext uri="{FF2B5EF4-FFF2-40B4-BE49-F238E27FC236}">
                  <a16:creationId xmlns:a16="http://schemas.microsoft.com/office/drawing/2014/main" id="{2CBEDE84-E8E9-4503-B957-CAEABE2FEEF7}"/>
                </a:ext>
              </a:extLst>
            </p:cNvPr>
            <p:cNvSpPr>
              <a:spLocks noChangeArrowheads="1"/>
            </p:cNvSpPr>
            <p:nvPr/>
          </p:nvSpPr>
          <p:spPr bwMode="auto">
            <a:xfrm>
              <a:off x="4708" y="312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898" name="Freeform 10">
              <a:extLst>
                <a:ext uri="{FF2B5EF4-FFF2-40B4-BE49-F238E27FC236}">
                  <a16:creationId xmlns:a16="http://schemas.microsoft.com/office/drawing/2014/main" id="{6FF0276B-8EE4-4FDC-B204-4B15E58AEB17}"/>
                </a:ext>
              </a:extLst>
            </p:cNvPr>
            <p:cNvSpPr>
              <a:spLocks/>
            </p:cNvSpPr>
            <p:nvPr/>
          </p:nvSpPr>
          <p:spPr bwMode="auto">
            <a:xfrm>
              <a:off x="756" y="286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9" name="Freeform 11">
              <a:extLst>
                <a:ext uri="{FF2B5EF4-FFF2-40B4-BE49-F238E27FC236}">
                  <a16:creationId xmlns:a16="http://schemas.microsoft.com/office/drawing/2014/main" id="{596999F3-AC52-4B35-98E1-E253CB3E4B25}"/>
                </a:ext>
              </a:extLst>
            </p:cNvPr>
            <p:cNvSpPr>
              <a:spLocks/>
            </p:cNvSpPr>
            <p:nvPr/>
          </p:nvSpPr>
          <p:spPr bwMode="auto">
            <a:xfrm>
              <a:off x="900" y="286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Oval 12">
              <a:extLst>
                <a:ext uri="{FF2B5EF4-FFF2-40B4-BE49-F238E27FC236}">
                  <a16:creationId xmlns:a16="http://schemas.microsoft.com/office/drawing/2014/main" id="{3F8C8A97-E4E9-4581-80AB-7043251024D5}"/>
                </a:ext>
              </a:extLst>
            </p:cNvPr>
            <p:cNvSpPr>
              <a:spLocks noChangeArrowheads="1"/>
            </p:cNvSpPr>
            <p:nvPr/>
          </p:nvSpPr>
          <p:spPr bwMode="auto">
            <a:xfrm>
              <a:off x="868" y="307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1" name="Freeform 13">
              <a:extLst>
                <a:ext uri="{FF2B5EF4-FFF2-40B4-BE49-F238E27FC236}">
                  <a16:creationId xmlns:a16="http://schemas.microsoft.com/office/drawing/2014/main" id="{41A45F0D-99AE-4E20-B35E-1E6FE4107D56}"/>
                </a:ext>
              </a:extLst>
            </p:cNvPr>
            <p:cNvSpPr>
              <a:spLocks/>
            </p:cNvSpPr>
            <p:nvPr/>
          </p:nvSpPr>
          <p:spPr bwMode="auto">
            <a:xfrm>
              <a:off x="4884" y="33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Freeform 14">
              <a:extLst>
                <a:ext uri="{FF2B5EF4-FFF2-40B4-BE49-F238E27FC236}">
                  <a16:creationId xmlns:a16="http://schemas.microsoft.com/office/drawing/2014/main" id="{466758DE-C395-42DF-B901-3369473541E9}"/>
                </a:ext>
              </a:extLst>
            </p:cNvPr>
            <p:cNvSpPr>
              <a:spLocks/>
            </p:cNvSpPr>
            <p:nvPr/>
          </p:nvSpPr>
          <p:spPr bwMode="auto">
            <a:xfrm>
              <a:off x="5028" y="33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Oval 15">
              <a:extLst>
                <a:ext uri="{FF2B5EF4-FFF2-40B4-BE49-F238E27FC236}">
                  <a16:creationId xmlns:a16="http://schemas.microsoft.com/office/drawing/2014/main" id="{B3FF306A-BE1B-42D6-8DEC-434BAE1D7C65}"/>
                </a:ext>
              </a:extLst>
            </p:cNvPr>
            <p:cNvSpPr>
              <a:spLocks noChangeArrowheads="1"/>
            </p:cNvSpPr>
            <p:nvPr/>
          </p:nvSpPr>
          <p:spPr bwMode="auto">
            <a:xfrm>
              <a:off x="4996" y="36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4" name="Oval 16">
              <a:extLst>
                <a:ext uri="{FF2B5EF4-FFF2-40B4-BE49-F238E27FC236}">
                  <a16:creationId xmlns:a16="http://schemas.microsoft.com/office/drawing/2014/main" id="{1E9C9C21-2BF3-4059-BB89-3A41C3BC3B2B}"/>
                </a:ext>
              </a:extLst>
            </p:cNvPr>
            <p:cNvSpPr>
              <a:spLocks noChangeArrowheads="1"/>
            </p:cNvSpPr>
            <p:nvPr/>
          </p:nvSpPr>
          <p:spPr bwMode="auto">
            <a:xfrm>
              <a:off x="152" y="2456"/>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5" name="Oval 17">
              <a:extLst>
                <a:ext uri="{FF2B5EF4-FFF2-40B4-BE49-F238E27FC236}">
                  <a16:creationId xmlns:a16="http://schemas.microsoft.com/office/drawing/2014/main" id="{3C833DB0-1E4F-49C6-A10C-D4315C2ED9DB}"/>
                </a:ext>
              </a:extLst>
            </p:cNvPr>
            <p:cNvSpPr>
              <a:spLocks noChangeArrowheads="1"/>
            </p:cNvSpPr>
            <p:nvPr/>
          </p:nvSpPr>
          <p:spPr bwMode="auto">
            <a:xfrm>
              <a:off x="3896" y="250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6" name="Line 18">
              <a:extLst>
                <a:ext uri="{FF2B5EF4-FFF2-40B4-BE49-F238E27FC236}">
                  <a16:creationId xmlns:a16="http://schemas.microsoft.com/office/drawing/2014/main" id="{3013897B-C1B0-4D8A-8C40-57010A5A0ED4}"/>
                </a:ext>
              </a:extLst>
            </p:cNvPr>
            <p:cNvSpPr>
              <a:spLocks noChangeShapeType="1"/>
            </p:cNvSpPr>
            <p:nvPr/>
          </p:nvSpPr>
          <p:spPr bwMode="auto">
            <a:xfrm flipH="1">
              <a:off x="1912" y="2696"/>
              <a:ext cx="208" cy="17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7" name="Line 19">
              <a:extLst>
                <a:ext uri="{FF2B5EF4-FFF2-40B4-BE49-F238E27FC236}">
                  <a16:creationId xmlns:a16="http://schemas.microsoft.com/office/drawing/2014/main" id="{DA57D126-C659-4F2E-A7C5-341415AE5020}"/>
                </a:ext>
              </a:extLst>
            </p:cNvPr>
            <p:cNvSpPr>
              <a:spLocks noChangeShapeType="1"/>
            </p:cNvSpPr>
            <p:nvPr/>
          </p:nvSpPr>
          <p:spPr bwMode="auto">
            <a:xfrm>
              <a:off x="3752" y="2696"/>
              <a:ext cx="176" cy="176"/>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8" name="Group 20">
            <a:extLst>
              <a:ext uri="{FF2B5EF4-FFF2-40B4-BE49-F238E27FC236}">
                <a16:creationId xmlns:a16="http://schemas.microsoft.com/office/drawing/2014/main" id="{DC6ACA6E-D28B-4F46-9692-8D72D199AC77}"/>
              </a:ext>
            </a:extLst>
          </p:cNvPr>
          <p:cNvGrpSpPr>
            <a:grpSpLocks/>
          </p:cNvGrpSpPr>
          <p:nvPr/>
        </p:nvGrpSpPr>
        <p:grpSpPr bwMode="auto">
          <a:xfrm>
            <a:off x="2076450" y="1257300"/>
            <a:ext cx="4973638" cy="2859088"/>
            <a:chOff x="1308" y="792"/>
            <a:chExt cx="3133" cy="1801"/>
          </a:xfrm>
        </p:grpSpPr>
        <p:sp>
          <p:nvSpPr>
            <p:cNvPr id="37909" name="Rectangle 21">
              <a:extLst>
                <a:ext uri="{FF2B5EF4-FFF2-40B4-BE49-F238E27FC236}">
                  <a16:creationId xmlns:a16="http://schemas.microsoft.com/office/drawing/2014/main" id="{4F94B608-E1AB-4992-A69E-D13D9FBA57F0}"/>
                </a:ext>
              </a:extLst>
            </p:cNvPr>
            <p:cNvSpPr>
              <a:spLocks noChangeArrowheads="1"/>
            </p:cNvSpPr>
            <p:nvPr/>
          </p:nvSpPr>
          <p:spPr bwMode="auto">
            <a:xfrm>
              <a:off x="4036" y="17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0" name="Rectangle 22">
              <a:extLst>
                <a:ext uri="{FF2B5EF4-FFF2-40B4-BE49-F238E27FC236}">
                  <a16:creationId xmlns:a16="http://schemas.microsoft.com/office/drawing/2014/main" id="{B75588C3-3149-4201-BA3F-FDE718F41B46}"/>
                </a:ext>
              </a:extLst>
            </p:cNvPr>
            <p:cNvSpPr>
              <a:spLocks noChangeArrowheads="1"/>
            </p:cNvSpPr>
            <p:nvPr/>
          </p:nvSpPr>
          <p:spPr bwMode="auto">
            <a:xfrm>
              <a:off x="1732" y="163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Rectangle 23">
              <a:extLst>
                <a:ext uri="{FF2B5EF4-FFF2-40B4-BE49-F238E27FC236}">
                  <a16:creationId xmlns:a16="http://schemas.microsoft.com/office/drawing/2014/main" id="{5DCF2807-C1FC-4D82-B425-E077AEF989F5}"/>
                </a:ext>
              </a:extLst>
            </p:cNvPr>
            <p:cNvSpPr>
              <a:spLocks noChangeArrowheads="1"/>
            </p:cNvSpPr>
            <p:nvPr/>
          </p:nvSpPr>
          <p:spPr bwMode="auto">
            <a:xfrm>
              <a:off x="3988" y="163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2" name="Rectangle 24">
              <a:extLst>
                <a:ext uri="{FF2B5EF4-FFF2-40B4-BE49-F238E27FC236}">
                  <a16:creationId xmlns:a16="http://schemas.microsoft.com/office/drawing/2014/main" id="{02B1AF51-C422-4F05-9D28-BB3622F5A3D4}"/>
                </a:ext>
              </a:extLst>
            </p:cNvPr>
            <p:cNvSpPr>
              <a:spLocks noChangeArrowheads="1"/>
            </p:cNvSpPr>
            <p:nvPr/>
          </p:nvSpPr>
          <p:spPr bwMode="auto">
            <a:xfrm>
              <a:off x="1732" y="178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3" name="Freeform 25">
              <a:extLst>
                <a:ext uri="{FF2B5EF4-FFF2-40B4-BE49-F238E27FC236}">
                  <a16:creationId xmlns:a16="http://schemas.microsoft.com/office/drawing/2014/main" id="{DBBFB1EB-9FDD-46CD-A817-F62B6B898699}"/>
                </a:ext>
              </a:extLst>
            </p:cNvPr>
            <p:cNvSpPr>
              <a:spLocks/>
            </p:cNvSpPr>
            <p:nvPr/>
          </p:nvSpPr>
          <p:spPr bwMode="auto">
            <a:xfrm>
              <a:off x="2244" y="186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4" name="Freeform 26">
              <a:extLst>
                <a:ext uri="{FF2B5EF4-FFF2-40B4-BE49-F238E27FC236}">
                  <a16:creationId xmlns:a16="http://schemas.microsoft.com/office/drawing/2014/main" id="{0F910E47-35F1-4B64-81CB-DE9ACF1D2906}"/>
                </a:ext>
              </a:extLst>
            </p:cNvPr>
            <p:cNvSpPr>
              <a:spLocks/>
            </p:cNvSpPr>
            <p:nvPr/>
          </p:nvSpPr>
          <p:spPr bwMode="auto">
            <a:xfrm>
              <a:off x="2388" y="186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5" name="Oval 27">
              <a:extLst>
                <a:ext uri="{FF2B5EF4-FFF2-40B4-BE49-F238E27FC236}">
                  <a16:creationId xmlns:a16="http://schemas.microsoft.com/office/drawing/2014/main" id="{02B81920-CA5D-480E-BC07-4D7D13BD51DF}"/>
                </a:ext>
              </a:extLst>
            </p:cNvPr>
            <p:cNvSpPr>
              <a:spLocks noChangeArrowheads="1"/>
            </p:cNvSpPr>
            <p:nvPr/>
          </p:nvSpPr>
          <p:spPr bwMode="auto">
            <a:xfrm>
              <a:off x="2356" y="2068"/>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6" name="Freeform 28">
              <a:extLst>
                <a:ext uri="{FF2B5EF4-FFF2-40B4-BE49-F238E27FC236}">
                  <a16:creationId xmlns:a16="http://schemas.microsoft.com/office/drawing/2014/main" id="{A4A3964A-717D-4695-B08A-BF368C33A85A}"/>
                </a:ext>
              </a:extLst>
            </p:cNvPr>
            <p:cNvSpPr>
              <a:spLocks/>
            </p:cNvSpPr>
            <p:nvPr/>
          </p:nvSpPr>
          <p:spPr bwMode="auto">
            <a:xfrm>
              <a:off x="3204" y="12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7" name="Freeform 29">
              <a:extLst>
                <a:ext uri="{FF2B5EF4-FFF2-40B4-BE49-F238E27FC236}">
                  <a16:creationId xmlns:a16="http://schemas.microsoft.com/office/drawing/2014/main" id="{32BB9B16-151D-4074-AD30-117AF51D9587}"/>
                </a:ext>
              </a:extLst>
            </p:cNvPr>
            <p:cNvSpPr>
              <a:spLocks/>
            </p:cNvSpPr>
            <p:nvPr/>
          </p:nvSpPr>
          <p:spPr bwMode="auto">
            <a:xfrm>
              <a:off x="3348" y="128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8" name="Oval 30">
              <a:extLst>
                <a:ext uri="{FF2B5EF4-FFF2-40B4-BE49-F238E27FC236}">
                  <a16:creationId xmlns:a16="http://schemas.microsoft.com/office/drawing/2014/main" id="{8FD88FF8-4542-4099-9001-229DA6CF16B9}"/>
                </a:ext>
              </a:extLst>
            </p:cNvPr>
            <p:cNvSpPr>
              <a:spLocks noChangeArrowheads="1"/>
            </p:cNvSpPr>
            <p:nvPr/>
          </p:nvSpPr>
          <p:spPr bwMode="auto">
            <a:xfrm>
              <a:off x="3316" y="149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9" name="Line 31">
              <a:extLst>
                <a:ext uri="{FF2B5EF4-FFF2-40B4-BE49-F238E27FC236}">
                  <a16:creationId xmlns:a16="http://schemas.microsoft.com/office/drawing/2014/main" id="{24B3124C-8D59-42AF-9781-A76FA83C44F8}"/>
                </a:ext>
              </a:extLst>
            </p:cNvPr>
            <p:cNvSpPr>
              <a:spLocks noChangeShapeType="1"/>
            </p:cNvSpPr>
            <p:nvPr/>
          </p:nvSpPr>
          <p:spPr bwMode="auto">
            <a:xfrm flipH="1">
              <a:off x="1628" y="182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Line 32">
              <a:extLst>
                <a:ext uri="{FF2B5EF4-FFF2-40B4-BE49-F238E27FC236}">
                  <a16:creationId xmlns:a16="http://schemas.microsoft.com/office/drawing/2014/main" id="{56A6B440-0029-4B19-A503-28A9729B7027}"/>
                </a:ext>
              </a:extLst>
            </p:cNvPr>
            <p:cNvSpPr>
              <a:spLocks noChangeShapeType="1"/>
            </p:cNvSpPr>
            <p:nvPr/>
          </p:nvSpPr>
          <p:spPr bwMode="auto">
            <a:xfrm>
              <a:off x="1636"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Line 33">
              <a:extLst>
                <a:ext uri="{FF2B5EF4-FFF2-40B4-BE49-F238E27FC236}">
                  <a16:creationId xmlns:a16="http://schemas.microsoft.com/office/drawing/2014/main" id="{8166331B-66DD-4474-9765-5712F0750B9F}"/>
                </a:ext>
              </a:extLst>
            </p:cNvPr>
            <p:cNvSpPr>
              <a:spLocks noChangeShapeType="1"/>
            </p:cNvSpPr>
            <p:nvPr/>
          </p:nvSpPr>
          <p:spPr bwMode="auto">
            <a:xfrm>
              <a:off x="1636" y="158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Line 34">
              <a:extLst>
                <a:ext uri="{FF2B5EF4-FFF2-40B4-BE49-F238E27FC236}">
                  <a16:creationId xmlns:a16="http://schemas.microsoft.com/office/drawing/2014/main" id="{CF3C06DB-6BCF-4BF7-BF29-D41DB1C6E80D}"/>
                </a:ext>
              </a:extLst>
            </p:cNvPr>
            <p:cNvSpPr>
              <a:spLocks noChangeShapeType="1"/>
            </p:cNvSpPr>
            <p:nvPr/>
          </p:nvSpPr>
          <p:spPr bwMode="auto">
            <a:xfrm flipV="1">
              <a:off x="1728" y="148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Line 35">
              <a:extLst>
                <a:ext uri="{FF2B5EF4-FFF2-40B4-BE49-F238E27FC236}">
                  <a16:creationId xmlns:a16="http://schemas.microsoft.com/office/drawing/2014/main" id="{9F532B53-32F1-4715-B242-47DD397098B8}"/>
                </a:ext>
              </a:extLst>
            </p:cNvPr>
            <p:cNvSpPr>
              <a:spLocks noChangeShapeType="1"/>
            </p:cNvSpPr>
            <p:nvPr/>
          </p:nvSpPr>
          <p:spPr bwMode="auto">
            <a:xfrm flipV="1">
              <a:off x="4080" y="148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4" name="Line 36">
              <a:extLst>
                <a:ext uri="{FF2B5EF4-FFF2-40B4-BE49-F238E27FC236}">
                  <a16:creationId xmlns:a16="http://schemas.microsoft.com/office/drawing/2014/main" id="{1F36B369-ABD2-42DD-B348-32D5B1A1F290}"/>
                </a:ext>
              </a:extLst>
            </p:cNvPr>
            <p:cNvSpPr>
              <a:spLocks noChangeShapeType="1"/>
            </p:cNvSpPr>
            <p:nvPr/>
          </p:nvSpPr>
          <p:spPr bwMode="auto">
            <a:xfrm flipV="1">
              <a:off x="4132" y="1580"/>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5" name="Line 37">
              <a:extLst>
                <a:ext uri="{FF2B5EF4-FFF2-40B4-BE49-F238E27FC236}">
                  <a16:creationId xmlns:a16="http://schemas.microsoft.com/office/drawing/2014/main" id="{ABEC69D3-2715-4E0B-AE4E-C762969BA185}"/>
                </a:ext>
              </a:extLst>
            </p:cNvPr>
            <p:cNvSpPr>
              <a:spLocks noChangeShapeType="1"/>
            </p:cNvSpPr>
            <p:nvPr/>
          </p:nvSpPr>
          <p:spPr bwMode="auto">
            <a:xfrm>
              <a:off x="4180"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Line 38">
              <a:extLst>
                <a:ext uri="{FF2B5EF4-FFF2-40B4-BE49-F238E27FC236}">
                  <a16:creationId xmlns:a16="http://schemas.microsoft.com/office/drawing/2014/main" id="{D76434EF-CC13-42B9-B0CE-D69DB972E6D5}"/>
                </a:ext>
              </a:extLst>
            </p:cNvPr>
            <p:cNvSpPr>
              <a:spLocks noChangeShapeType="1"/>
            </p:cNvSpPr>
            <p:nvPr/>
          </p:nvSpPr>
          <p:spPr bwMode="auto">
            <a:xfrm>
              <a:off x="4132" y="182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Line 39">
              <a:extLst>
                <a:ext uri="{FF2B5EF4-FFF2-40B4-BE49-F238E27FC236}">
                  <a16:creationId xmlns:a16="http://schemas.microsoft.com/office/drawing/2014/main" id="{6474689C-4BAF-42FB-B5A0-C7125E3EB2AE}"/>
                </a:ext>
              </a:extLst>
            </p:cNvPr>
            <p:cNvSpPr>
              <a:spLocks noChangeShapeType="1"/>
            </p:cNvSpPr>
            <p:nvPr/>
          </p:nvSpPr>
          <p:spPr bwMode="auto">
            <a:xfrm>
              <a:off x="4080" y="187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8" name="Freeform 40">
              <a:extLst>
                <a:ext uri="{FF2B5EF4-FFF2-40B4-BE49-F238E27FC236}">
                  <a16:creationId xmlns:a16="http://schemas.microsoft.com/office/drawing/2014/main" id="{E6C5E603-1510-48D6-BD04-3311DAA1EF0B}"/>
                </a:ext>
              </a:extLst>
            </p:cNvPr>
            <p:cNvSpPr>
              <a:spLocks/>
            </p:cNvSpPr>
            <p:nvPr/>
          </p:nvSpPr>
          <p:spPr bwMode="auto">
            <a:xfrm>
              <a:off x="2244" y="12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9" name="Freeform 41">
              <a:extLst>
                <a:ext uri="{FF2B5EF4-FFF2-40B4-BE49-F238E27FC236}">
                  <a16:creationId xmlns:a16="http://schemas.microsoft.com/office/drawing/2014/main" id="{B710781C-A457-46B2-AA94-B9187E37745B}"/>
                </a:ext>
              </a:extLst>
            </p:cNvPr>
            <p:cNvSpPr>
              <a:spLocks/>
            </p:cNvSpPr>
            <p:nvPr/>
          </p:nvSpPr>
          <p:spPr bwMode="auto">
            <a:xfrm>
              <a:off x="2388" y="128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Oval 42">
              <a:extLst>
                <a:ext uri="{FF2B5EF4-FFF2-40B4-BE49-F238E27FC236}">
                  <a16:creationId xmlns:a16="http://schemas.microsoft.com/office/drawing/2014/main" id="{9AD41A1A-8F3E-45DA-8192-128F64AC8E5A}"/>
                </a:ext>
              </a:extLst>
            </p:cNvPr>
            <p:cNvSpPr>
              <a:spLocks noChangeArrowheads="1"/>
            </p:cNvSpPr>
            <p:nvPr/>
          </p:nvSpPr>
          <p:spPr bwMode="auto">
            <a:xfrm>
              <a:off x="2356" y="149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1" name="Freeform 43">
              <a:extLst>
                <a:ext uri="{FF2B5EF4-FFF2-40B4-BE49-F238E27FC236}">
                  <a16:creationId xmlns:a16="http://schemas.microsoft.com/office/drawing/2014/main" id="{48DA4CB6-D65A-4CC5-9686-72062CFD5A44}"/>
                </a:ext>
              </a:extLst>
            </p:cNvPr>
            <p:cNvSpPr>
              <a:spLocks/>
            </p:cNvSpPr>
            <p:nvPr/>
          </p:nvSpPr>
          <p:spPr bwMode="auto">
            <a:xfrm>
              <a:off x="3252" y="19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2" name="Freeform 44">
              <a:extLst>
                <a:ext uri="{FF2B5EF4-FFF2-40B4-BE49-F238E27FC236}">
                  <a16:creationId xmlns:a16="http://schemas.microsoft.com/office/drawing/2014/main" id="{28F5C985-39E9-4AD6-978B-AFD20CB3A332}"/>
                </a:ext>
              </a:extLst>
            </p:cNvPr>
            <p:cNvSpPr>
              <a:spLocks/>
            </p:cNvSpPr>
            <p:nvPr/>
          </p:nvSpPr>
          <p:spPr bwMode="auto">
            <a:xfrm>
              <a:off x="3396" y="190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3" name="Oval 45">
              <a:extLst>
                <a:ext uri="{FF2B5EF4-FFF2-40B4-BE49-F238E27FC236}">
                  <a16:creationId xmlns:a16="http://schemas.microsoft.com/office/drawing/2014/main" id="{60DB161B-5D5B-4DFF-8A59-68E7DEA30DD7}"/>
                </a:ext>
              </a:extLst>
            </p:cNvPr>
            <p:cNvSpPr>
              <a:spLocks noChangeArrowheads="1"/>
            </p:cNvSpPr>
            <p:nvPr/>
          </p:nvSpPr>
          <p:spPr bwMode="auto">
            <a:xfrm>
              <a:off x="3364" y="2116"/>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4" name="Line 46">
              <a:extLst>
                <a:ext uri="{FF2B5EF4-FFF2-40B4-BE49-F238E27FC236}">
                  <a16:creationId xmlns:a16="http://schemas.microsoft.com/office/drawing/2014/main" id="{6288BF63-C567-470B-B0D5-A00A7D1C1FDD}"/>
                </a:ext>
              </a:extLst>
            </p:cNvPr>
            <p:cNvSpPr>
              <a:spLocks noChangeShapeType="1"/>
            </p:cNvSpPr>
            <p:nvPr/>
          </p:nvSpPr>
          <p:spPr bwMode="auto">
            <a:xfrm>
              <a:off x="1728" y="1924"/>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Line 47">
              <a:extLst>
                <a:ext uri="{FF2B5EF4-FFF2-40B4-BE49-F238E27FC236}">
                  <a16:creationId xmlns:a16="http://schemas.microsoft.com/office/drawing/2014/main" id="{140B9A52-07ED-49C7-B2A4-C544573D0C82}"/>
                </a:ext>
              </a:extLst>
            </p:cNvPr>
            <p:cNvSpPr>
              <a:spLocks noChangeShapeType="1"/>
            </p:cNvSpPr>
            <p:nvPr/>
          </p:nvSpPr>
          <p:spPr bwMode="auto">
            <a:xfrm flipV="1">
              <a:off x="1828" y="1532"/>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6" name="Line 48">
              <a:extLst>
                <a:ext uri="{FF2B5EF4-FFF2-40B4-BE49-F238E27FC236}">
                  <a16:creationId xmlns:a16="http://schemas.microsoft.com/office/drawing/2014/main" id="{D0165210-65B0-4DA3-93A6-94C0CC70589E}"/>
                </a:ext>
              </a:extLst>
            </p:cNvPr>
            <p:cNvSpPr>
              <a:spLocks noChangeShapeType="1"/>
            </p:cNvSpPr>
            <p:nvPr/>
          </p:nvSpPr>
          <p:spPr bwMode="auto">
            <a:xfrm>
              <a:off x="1876" y="1828"/>
              <a:ext cx="520"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Line 49">
              <a:extLst>
                <a:ext uri="{FF2B5EF4-FFF2-40B4-BE49-F238E27FC236}">
                  <a16:creationId xmlns:a16="http://schemas.microsoft.com/office/drawing/2014/main" id="{C7D33785-210A-4601-8C26-5D2FD4379256}"/>
                </a:ext>
              </a:extLst>
            </p:cNvPr>
            <p:cNvSpPr>
              <a:spLocks noChangeShapeType="1"/>
            </p:cNvSpPr>
            <p:nvPr/>
          </p:nvSpPr>
          <p:spPr bwMode="auto">
            <a:xfrm>
              <a:off x="3364" y="1540"/>
              <a:ext cx="616"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8" name="Line 50">
              <a:extLst>
                <a:ext uri="{FF2B5EF4-FFF2-40B4-BE49-F238E27FC236}">
                  <a16:creationId xmlns:a16="http://schemas.microsoft.com/office/drawing/2014/main" id="{E2200DAE-F7C1-48B5-87CA-3AE6A4998024}"/>
                </a:ext>
              </a:extLst>
            </p:cNvPr>
            <p:cNvSpPr>
              <a:spLocks noChangeShapeType="1"/>
            </p:cNvSpPr>
            <p:nvPr/>
          </p:nvSpPr>
          <p:spPr bwMode="auto">
            <a:xfrm flipV="1">
              <a:off x="3412" y="1772"/>
              <a:ext cx="616"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Freeform 51">
              <a:extLst>
                <a:ext uri="{FF2B5EF4-FFF2-40B4-BE49-F238E27FC236}">
                  <a16:creationId xmlns:a16="http://schemas.microsoft.com/office/drawing/2014/main" id="{C6D249AA-D341-45AF-8F13-DAD37211992B}"/>
                </a:ext>
              </a:extLst>
            </p:cNvPr>
            <p:cNvSpPr>
              <a:spLocks/>
            </p:cNvSpPr>
            <p:nvPr/>
          </p:nvSpPr>
          <p:spPr bwMode="auto">
            <a:xfrm>
              <a:off x="1308" y="792"/>
              <a:ext cx="3133" cy="1801"/>
            </a:xfrm>
            <a:custGeom>
              <a:avLst/>
              <a:gdLst>
                <a:gd name="T0" fmla="*/ 1596 w 3133"/>
                <a:gd name="T1" fmla="*/ 1476 h 1801"/>
                <a:gd name="T2" fmla="*/ 1512 w 3133"/>
                <a:gd name="T3" fmla="*/ 1620 h 1801"/>
                <a:gd name="T4" fmla="*/ 1368 w 3133"/>
                <a:gd name="T5" fmla="*/ 1704 h 1801"/>
                <a:gd name="T6" fmla="*/ 1212 w 3133"/>
                <a:gd name="T7" fmla="*/ 1728 h 1801"/>
                <a:gd name="T8" fmla="*/ 1056 w 3133"/>
                <a:gd name="T9" fmla="*/ 1740 h 1801"/>
                <a:gd name="T10" fmla="*/ 912 w 3133"/>
                <a:gd name="T11" fmla="*/ 1740 h 1801"/>
                <a:gd name="T12" fmla="*/ 756 w 3133"/>
                <a:gd name="T13" fmla="*/ 1716 h 1801"/>
                <a:gd name="T14" fmla="*/ 600 w 3133"/>
                <a:gd name="T15" fmla="*/ 1716 h 1801"/>
                <a:gd name="T16" fmla="*/ 456 w 3133"/>
                <a:gd name="T17" fmla="*/ 1656 h 1801"/>
                <a:gd name="T18" fmla="*/ 324 w 3133"/>
                <a:gd name="T19" fmla="*/ 1536 h 1801"/>
                <a:gd name="T20" fmla="*/ 204 w 3133"/>
                <a:gd name="T21" fmla="*/ 1404 h 1801"/>
                <a:gd name="T22" fmla="*/ 108 w 3133"/>
                <a:gd name="T23" fmla="*/ 1248 h 1801"/>
                <a:gd name="T24" fmla="*/ 48 w 3133"/>
                <a:gd name="T25" fmla="*/ 1092 h 1801"/>
                <a:gd name="T26" fmla="*/ 0 w 3133"/>
                <a:gd name="T27" fmla="*/ 864 h 1801"/>
                <a:gd name="T28" fmla="*/ 12 w 3133"/>
                <a:gd name="T29" fmla="*/ 708 h 1801"/>
                <a:gd name="T30" fmla="*/ 48 w 3133"/>
                <a:gd name="T31" fmla="*/ 552 h 1801"/>
                <a:gd name="T32" fmla="*/ 108 w 3133"/>
                <a:gd name="T33" fmla="*/ 384 h 1801"/>
                <a:gd name="T34" fmla="*/ 240 w 3133"/>
                <a:gd name="T35" fmla="*/ 228 h 1801"/>
                <a:gd name="T36" fmla="*/ 384 w 3133"/>
                <a:gd name="T37" fmla="*/ 144 h 1801"/>
                <a:gd name="T38" fmla="*/ 528 w 3133"/>
                <a:gd name="T39" fmla="*/ 84 h 1801"/>
                <a:gd name="T40" fmla="*/ 684 w 3133"/>
                <a:gd name="T41" fmla="*/ 60 h 1801"/>
                <a:gd name="T42" fmla="*/ 840 w 3133"/>
                <a:gd name="T43" fmla="*/ 48 h 1801"/>
                <a:gd name="T44" fmla="*/ 1080 w 3133"/>
                <a:gd name="T45" fmla="*/ 48 h 1801"/>
                <a:gd name="T46" fmla="*/ 1248 w 3133"/>
                <a:gd name="T47" fmla="*/ 72 h 1801"/>
                <a:gd name="T48" fmla="*/ 1392 w 3133"/>
                <a:gd name="T49" fmla="*/ 144 h 1801"/>
                <a:gd name="T50" fmla="*/ 1488 w 3133"/>
                <a:gd name="T51" fmla="*/ 276 h 1801"/>
                <a:gd name="T52" fmla="*/ 1536 w 3133"/>
                <a:gd name="T53" fmla="*/ 420 h 1801"/>
                <a:gd name="T54" fmla="*/ 1560 w 3133"/>
                <a:gd name="T55" fmla="*/ 420 h 1801"/>
                <a:gd name="T56" fmla="*/ 1584 w 3133"/>
                <a:gd name="T57" fmla="*/ 276 h 1801"/>
                <a:gd name="T58" fmla="*/ 1680 w 3133"/>
                <a:gd name="T59" fmla="*/ 144 h 1801"/>
                <a:gd name="T60" fmla="*/ 1824 w 3133"/>
                <a:gd name="T61" fmla="*/ 48 h 1801"/>
                <a:gd name="T62" fmla="*/ 1968 w 3133"/>
                <a:gd name="T63" fmla="*/ 12 h 1801"/>
                <a:gd name="T64" fmla="*/ 2208 w 3133"/>
                <a:gd name="T65" fmla="*/ 0 h 1801"/>
                <a:gd name="T66" fmla="*/ 2436 w 3133"/>
                <a:gd name="T67" fmla="*/ 12 h 1801"/>
                <a:gd name="T68" fmla="*/ 2592 w 3133"/>
                <a:gd name="T69" fmla="*/ 72 h 1801"/>
                <a:gd name="T70" fmla="*/ 2748 w 3133"/>
                <a:gd name="T71" fmla="*/ 216 h 1801"/>
                <a:gd name="T72" fmla="*/ 2904 w 3133"/>
                <a:gd name="T73" fmla="*/ 360 h 1801"/>
                <a:gd name="T74" fmla="*/ 3036 w 3133"/>
                <a:gd name="T75" fmla="*/ 504 h 1801"/>
                <a:gd name="T76" fmla="*/ 3096 w 3133"/>
                <a:gd name="T77" fmla="*/ 672 h 1801"/>
                <a:gd name="T78" fmla="*/ 3120 w 3133"/>
                <a:gd name="T79" fmla="*/ 828 h 1801"/>
                <a:gd name="T80" fmla="*/ 3132 w 3133"/>
                <a:gd name="T81" fmla="*/ 996 h 1801"/>
                <a:gd name="T82" fmla="*/ 3108 w 3133"/>
                <a:gd name="T83" fmla="*/ 1164 h 1801"/>
                <a:gd name="T84" fmla="*/ 3060 w 3133"/>
                <a:gd name="T85" fmla="*/ 1308 h 1801"/>
                <a:gd name="T86" fmla="*/ 2964 w 3133"/>
                <a:gd name="T87" fmla="*/ 1452 h 1801"/>
                <a:gd name="T88" fmla="*/ 2808 w 3133"/>
                <a:gd name="T89" fmla="*/ 1584 h 1801"/>
                <a:gd name="T90" fmla="*/ 2652 w 3133"/>
                <a:gd name="T91" fmla="*/ 1668 h 1801"/>
                <a:gd name="T92" fmla="*/ 2436 w 3133"/>
                <a:gd name="T93" fmla="*/ 1752 h 1801"/>
                <a:gd name="T94" fmla="*/ 2280 w 3133"/>
                <a:gd name="T95" fmla="*/ 1788 h 1801"/>
                <a:gd name="T96" fmla="*/ 2028 w 3133"/>
                <a:gd name="T97" fmla="*/ 1800 h 1801"/>
                <a:gd name="T98" fmla="*/ 1848 w 3133"/>
                <a:gd name="T99" fmla="*/ 1776 h 1801"/>
                <a:gd name="T100" fmla="*/ 1716 w 3133"/>
                <a:gd name="T101" fmla="*/ 1680 h 1801"/>
                <a:gd name="T102" fmla="*/ 1632 w 3133"/>
                <a:gd name="T103" fmla="*/ 1536 h 1801"/>
                <a:gd name="T104" fmla="*/ 1584 w 3133"/>
                <a:gd name="T105" fmla="*/ 1392 h 1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133" h="1801">
                  <a:moveTo>
                    <a:pt x="1572" y="1368"/>
                  </a:moveTo>
                  <a:lnTo>
                    <a:pt x="1596" y="1404"/>
                  </a:lnTo>
                  <a:lnTo>
                    <a:pt x="1596" y="1440"/>
                  </a:lnTo>
                  <a:lnTo>
                    <a:pt x="1596" y="1476"/>
                  </a:lnTo>
                  <a:lnTo>
                    <a:pt x="1596" y="1512"/>
                  </a:lnTo>
                  <a:lnTo>
                    <a:pt x="1560" y="1548"/>
                  </a:lnTo>
                  <a:lnTo>
                    <a:pt x="1536" y="1584"/>
                  </a:lnTo>
                  <a:lnTo>
                    <a:pt x="1512" y="1620"/>
                  </a:lnTo>
                  <a:lnTo>
                    <a:pt x="1476" y="1644"/>
                  </a:lnTo>
                  <a:lnTo>
                    <a:pt x="1440" y="1668"/>
                  </a:lnTo>
                  <a:lnTo>
                    <a:pt x="1404" y="1692"/>
                  </a:lnTo>
                  <a:lnTo>
                    <a:pt x="1368" y="1704"/>
                  </a:lnTo>
                  <a:lnTo>
                    <a:pt x="1320" y="1716"/>
                  </a:lnTo>
                  <a:lnTo>
                    <a:pt x="1284" y="1728"/>
                  </a:lnTo>
                  <a:lnTo>
                    <a:pt x="1248" y="1728"/>
                  </a:lnTo>
                  <a:lnTo>
                    <a:pt x="1212" y="1728"/>
                  </a:lnTo>
                  <a:lnTo>
                    <a:pt x="1176" y="1740"/>
                  </a:lnTo>
                  <a:lnTo>
                    <a:pt x="1128" y="1740"/>
                  </a:lnTo>
                  <a:lnTo>
                    <a:pt x="1092" y="1740"/>
                  </a:lnTo>
                  <a:lnTo>
                    <a:pt x="1056" y="1740"/>
                  </a:lnTo>
                  <a:lnTo>
                    <a:pt x="1020" y="1740"/>
                  </a:lnTo>
                  <a:lnTo>
                    <a:pt x="984" y="1740"/>
                  </a:lnTo>
                  <a:lnTo>
                    <a:pt x="948" y="1740"/>
                  </a:lnTo>
                  <a:lnTo>
                    <a:pt x="912" y="1740"/>
                  </a:lnTo>
                  <a:lnTo>
                    <a:pt x="864" y="1728"/>
                  </a:lnTo>
                  <a:lnTo>
                    <a:pt x="828" y="1728"/>
                  </a:lnTo>
                  <a:lnTo>
                    <a:pt x="792" y="1728"/>
                  </a:lnTo>
                  <a:lnTo>
                    <a:pt x="756" y="1716"/>
                  </a:lnTo>
                  <a:lnTo>
                    <a:pt x="720" y="1716"/>
                  </a:lnTo>
                  <a:lnTo>
                    <a:pt x="684" y="1716"/>
                  </a:lnTo>
                  <a:lnTo>
                    <a:pt x="648" y="1716"/>
                  </a:lnTo>
                  <a:lnTo>
                    <a:pt x="600" y="1716"/>
                  </a:lnTo>
                  <a:lnTo>
                    <a:pt x="564" y="1704"/>
                  </a:lnTo>
                  <a:lnTo>
                    <a:pt x="528" y="1704"/>
                  </a:lnTo>
                  <a:lnTo>
                    <a:pt x="492" y="1692"/>
                  </a:lnTo>
                  <a:lnTo>
                    <a:pt x="456" y="1656"/>
                  </a:lnTo>
                  <a:lnTo>
                    <a:pt x="420" y="1632"/>
                  </a:lnTo>
                  <a:lnTo>
                    <a:pt x="384" y="1596"/>
                  </a:lnTo>
                  <a:lnTo>
                    <a:pt x="348" y="1572"/>
                  </a:lnTo>
                  <a:lnTo>
                    <a:pt x="324" y="1536"/>
                  </a:lnTo>
                  <a:lnTo>
                    <a:pt x="288" y="1512"/>
                  </a:lnTo>
                  <a:lnTo>
                    <a:pt x="264" y="1476"/>
                  </a:lnTo>
                  <a:lnTo>
                    <a:pt x="228" y="1440"/>
                  </a:lnTo>
                  <a:lnTo>
                    <a:pt x="204" y="1404"/>
                  </a:lnTo>
                  <a:lnTo>
                    <a:pt x="180" y="1368"/>
                  </a:lnTo>
                  <a:lnTo>
                    <a:pt x="156" y="1332"/>
                  </a:lnTo>
                  <a:lnTo>
                    <a:pt x="144" y="1284"/>
                  </a:lnTo>
                  <a:lnTo>
                    <a:pt x="108" y="1248"/>
                  </a:lnTo>
                  <a:lnTo>
                    <a:pt x="96" y="1212"/>
                  </a:lnTo>
                  <a:lnTo>
                    <a:pt x="72" y="1164"/>
                  </a:lnTo>
                  <a:lnTo>
                    <a:pt x="60" y="1128"/>
                  </a:lnTo>
                  <a:lnTo>
                    <a:pt x="48" y="1092"/>
                  </a:lnTo>
                  <a:lnTo>
                    <a:pt x="36" y="996"/>
                  </a:lnTo>
                  <a:lnTo>
                    <a:pt x="12" y="948"/>
                  </a:lnTo>
                  <a:lnTo>
                    <a:pt x="12" y="912"/>
                  </a:lnTo>
                  <a:lnTo>
                    <a:pt x="0" y="864"/>
                  </a:lnTo>
                  <a:lnTo>
                    <a:pt x="0" y="828"/>
                  </a:lnTo>
                  <a:lnTo>
                    <a:pt x="0" y="792"/>
                  </a:lnTo>
                  <a:lnTo>
                    <a:pt x="0" y="744"/>
                  </a:lnTo>
                  <a:lnTo>
                    <a:pt x="12" y="708"/>
                  </a:lnTo>
                  <a:lnTo>
                    <a:pt x="12" y="672"/>
                  </a:lnTo>
                  <a:lnTo>
                    <a:pt x="24" y="636"/>
                  </a:lnTo>
                  <a:lnTo>
                    <a:pt x="36" y="600"/>
                  </a:lnTo>
                  <a:lnTo>
                    <a:pt x="48" y="552"/>
                  </a:lnTo>
                  <a:lnTo>
                    <a:pt x="60" y="516"/>
                  </a:lnTo>
                  <a:lnTo>
                    <a:pt x="72" y="468"/>
                  </a:lnTo>
                  <a:lnTo>
                    <a:pt x="96" y="420"/>
                  </a:lnTo>
                  <a:lnTo>
                    <a:pt x="108" y="384"/>
                  </a:lnTo>
                  <a:lnTo>
                    <a:pt x="144" y="336"/>
                  </a:lnTo>
                  <a:lnTo>
                    <a:pt x="180" y="300"/>
                  </a:lnTo>
                  <a:lnTo>
                    <a:pt x="204" y="264"/>
                  </a:lnTo>
                  <a:lnTo>
                    <a:pt x="240" y="228"/>
                  </a:lnTo>
                  <a:lnTo>
                    <a:pt x="276" y="204"/>
                  </a:lnTo>
                  <a:lnTo>
                    <a:pt x="312" y="180"/>
                  </a:lnTo>
                  <a:lnTo>
                    <a:pt x="348" y="168"/>
                  </a:lnTo>
                  <a:lnTo>
                    <a:pt x="384" y="144"/>
                  </a:lnTo>
                  <a:lnTo>
                    <a:pt x="420" y="120"/>
                  </a:lnTo>
                  <a:lnTo>
                    <a:pt x="456" y="108"/>
                  </a:lnTo>
                  <a:lnTo>
                    <a:pt x="492" y="96"/>
                  </a:lnTo>
                  <a:lnTo>
                    <a:pt x="528" y="84"/>
                  </a:lnTo>
                  <a:lnTo>
                    <a:pt x="564" y="84"/>
                  </a:lnTo>
                  <a:lnTo>
                    <a:pt x="600" y="72"/>
                  </a:lnTo>
                  <a:lnTo>
                    <a:pt x="648" y="60"/>
                  </a:lnTo>
                  <a:lnTo>
                    <a:pt x="684" y="60"/>
                  </a:lnTo>
                  <a:lnTo>
                    <a:pt x="720" y="48"/>
                  </a:lnTo>
                  <a:lnTo>
                    <a:pt x="756" y="48"/>
                  </a:lnTo>
                  <a:lnTo>
                    <a:pt x="804" y="48"/>
                  </a:lnTo>
                  <a:lnTo>
                    <a:pt x="840" y="48"/>
                  </a:lnTo>
                  <a:lnTo>
                    <a:pt x="888" y="48"/>
                  </a:lnTo>
                  <a:lnTo>
                    <a:pt x="984" y="48"/>
                  </a:lnTo>
                  <a:lnTo>
                    <a:pt x="1032" y="48"/>
                  </a:lnTo>
                  <a:lnTo>
                    <a:pt x="1080" y="48"/>
                  </a:lnTo>
                  <a:lnTo>
                    <a:pt x="1128" y="48"/>
                  </a:lnTo>
                  <a:lnTo>
                    <a:pt x="1176" y="48"/>
                  </a:lnTo>
                  <a:lnTo>
                    <a:pt x="1212" y="60"/>
                  </a:lnTo>
                  <a:lnTo>
                    <a:pt x="1248" y="72"/>
                  </a:lnTo>
                  <a:lnTo>
                    <a:pt x="1284" y="72"/>
                  </a:lnTo>
                  <a:lnTo>
                    <a:pt x="1320" y="96"/>
                  </a:lnTo>
                  <a:lnTo>
                    <a:pt x="1356" y="120"/>
                  </a:lnTo>
                  <a:lnTo>
                    <a:pt x="1392" y="144"/>
                  </a:lnTo>
                  <a:lnTo>
                    <a:pt x="1428" y="168"/>
                  </a:lnTo>
                  <a:lnTo>
                    <a:pt x="1440" y="204"/>
                  </a:lnTo>
                  <a:lnTo>
                    <a:pt x="1476" y="240"/>
                  </a:lnTo>
                  <a:lnTo>
                    <a:pt x="1488" y="276"/>
                  </a:lnTo>
                  <a:lnTo>
                    <a:pt x="1500" y="312"/>
                  </a:lnTo>
                  <a:lnTo>
                    <a:pt x="1524" y="348"/>
                  </a:lnTo>
                  <a:lnTo>
                    <a:pt x="1536" y="384"/>
                  </a:lnTo>
                  <a:lnTo>
                    <a:pt x="1536" y="420"/>
                  </a:lnTo>
                  <a:lnTo>
                    <a:pt x="1548" y="456"/>
                  </a:lnTo>
                  <a:lnTo>
                    <a:pt x="1548" y="492"/>
                  </a:lnTo>
                  <a:lnTo>
                    <a:pt x="1560" y="456"/>
                  </a:lnTo>
                  <a:lnTo>
                    <a:pt x="1560" y="420"/>
                  </a:lnTo>
                  <a:lnTo>
                    <a:pt x="1560" y="384"/>
                  </a:lnTo>
                  <a:lnTo>
                    <a:pt x="1572" y="348"/>
                  </a:lnTo>
                  <a:lnTo>
                    <a:pt x="1572" y="312"/>
                  </a:lnTo>
                  <a:lnTo>
                    <a:pt x="1584" y="276"/>
                  </a:lnTo>
                  <a:lnTo>
                    <a:pt x="1596" y="240"/>
                  </a:lnTo>
                  <a:lnTo>
                    <a:pt x="1620" y="204"/>
                  </a:lnTo>
                  <a:lnTo>
                    <a:pt x="1644" y="168"/>
                  </a:lnTo>
                  <a:lnTo>
                    <a:pt x="1680" y="144"/>
                  </a:lnTo>
                  <a:lnTo>
                    <a:pt x="1716" y="108"/>
                  </a:lnTo>
                  <a:lnTo>
                    <a:pt x="1752" y="84"/>
                  </a:lnTo>
                  <a:lnTo>
                    <a:pt x="1788" y="60"/>
                  </a:lnTo>
                  <a:lnTo>
                    <a:pt x="1824" y="48"/>
                  </a:lnTo>
                  <a:lnTo>
                    <a:pt x="1860" y="36"/>
                  </a:lnTo>
                  <a:lnTo>
                    <a:pt x="1896" y="24"/>
                  </a:lnTo>
                  <a:lnTo>
                    <a:pt x="1932" y="12"/>
                  </a:lnTo>
                  <a:lnTo>
                    <a:pt x="1968" y="12"/>
                  </a:lnTo>
                  <a:lnTo>
                    <a:pt x="2004" y="0"/>
                  </a:lnTo>
                  <a:lnTo>
                    <a:pt x="2040" y="0"/>
                  </a:lnTo>
                  <a:lnTo>
                    <a:pt x="2136" y="0"/>
                  </a:lnTo>
                  <a:lnTo>
                    <a:pt x="2208" y="0"/>
                  </a:lnTo>
                  <a:lnTo>
                    <a:pt x="2304" y="0"/>
                  </a:lnTo>
                  <a:lnTo>
                    <a:pt x="2340" y="0"/>
                  </a:lnTo>
                  <a:lnTo>
                    <a:pt x="2388" y="0"/>
                  </a:lnTo>
                  <a:lnTo>
                    <a:pt x="2436" y="12"/>
                  </a:lnTo>
                  <a:lnTo>
                    <a:pt x="2484" y="24"/>
                  </a:lnTo>
                  <a:lnTo>
                    <a:pt x="2520" y="36"/>
                  </a:lnTo>
                  <a:lnTo>
                    <a:pt x="2556" y="48"/>
                  </a:lnTo>
                  <a:lnTo>
                    <a:pt x="2592" y="72"/>
                  </a:lnTo>
                  <a:lnTo>
                    <a:pt x="2640" y="120"/>
                  </a:lnTo>
                  <a:lnTo>
                    <a:pt x="2676" y="156"/>
                  </a:lnTo>
                  <a:lnTo>
                    <a:pt x="2712" y="192"/>
                  </a:lnTo>
                  <a:lnTo>
                    <a:pt x="2748" y="216"/>
                  </a:lnTo>
                  <a:lnTo>
                    <a:pt x="2796" y="264"/>
                  </a:lnTo>
                  <a:lnTo>
                    <a:pt x="2832" y="288"/>
                  </a:lnTo>
                  <a:lnTo>
                    <a:pt x="2868" y="324"/>
                  </a:lnTo>
                  <a:lnTo>
                    <a:pt x="2904" y="360"/>
                  </a:lnTo>
                  <a:lnTo>
                    <a:pt x="2940" y="396"/>
                  </a:lnTo>
                  <a:lnTo>
                    <a:pt x="2976" y="432"/>
                  </a:lnTo>
                  <a:lnTo>
                    <a:pt x="3012" y="468"/>
                  </a:lnTo>
                  <a:lnTo>
                    <a:pt x="3036" y="504"/>
                  </a:lnTo>
                  <a:lnTo>
                    <a:pt x="3060" y="552"/>
                  </a:lnTo>
                  <a:lnTo>
                    <a:pt x="3072" y="600"/>
                  </a:lnTo>
                  <a:lnTo>
                    <a:pt x="3084" y="636"/>
                  </a:lnTo>
                  <a:lnTo>
                    <a:pt x="3096" y="672"/>
                  </a:lnTo>
                  <a:lnTo>
                    <a:pt x="3108" y="708"/>
                  </a:lnTo>
                  <a:lnTo>
                    <a:pt x="3120" y="744"/>
                  </a:lnTo>
                  <a:lnTo>
                    <a:pt x="3120" y="780"/>
                  </a:lnTo>
                  <a:lnTo>
                    <a:pt x="3120" y="828"/>
                  </a:lnTo>
                  <a:lnTo>
                    <a:pt x="3132" y="876"/>
                  </a:lnTo>
                  <a:lnTo>
                    <a:pt x="3132" y="924"/>
                  </a:lnTo>
                  <a:lnTo>
                    <a:pt x="3132" y="960"/>
                  </a:lnTo>
                  <a:lnTo>
                    <a:pt x="3132" y="996"/>
                  </a:lnTo>
                  <a:lnTo>
                    <a:pt x="3132" y="1032"/>
                  </a:lnTo>
                  <a:lnTo>
                    <a:pt x="3132" y="1068"/>
                  </a:lnTo>
                  <a:lnTo>
                    <a:pt x="3120" y="1116"/>
                  </a:lnTo>
                  <a:lnTo>
                    <a:pt x="3108" y="1164"/>
                  </a:lnTo>
                  <a:lnTo>
                    <a:pt x="3096" y="1200"/>
                  </a:lnTo>
                  <a:lnTo>
                    <a:pt x="3096" y="1236"/>
                  </a:lnTo>
                  <a:lnTo>
                    <a:pt x="3084" y="1272"/>
                  </a:lnTo>
                  <a:lnTo>
                    <a:pt x="3060" y="1308"/>
                  </a:lnTo>
                  <a:lnTo>
                    <a:pt x="3036" y="1344"/>
                  </a:lnTo>
                  <a:lnTo>
                    <a:pt x="3024" y="1380"/>
                  </a:lnTo>
                  <a:lnTo>
                    <a:pt x="2988" y="1416"/>
                  </a:lnTo>
                  <a:lnTo>
                    <a:pt x="2964" y="1452"/>
                  </a:lnTo>
                  <a:lnTo>
                    <a:pt x="2928" y="1488"/>
                  </a:lnTo>
                  <a:lnTo>
                    <a:pt x="2892" y="1512"/>
                  </a:lnTo>
                  <a:lnTo>
                    <a:pt x="2844" y="1548"/>
                  </a:lnTo>
                  <a:lnTo>
                    <a:pt x="2808" y="1584"/>
                  </a:lnTo>
                  <a:lnTo>
                    <a:pt x="2772" y="1608"/>
                  </a:lnTo>
                  <a:lnTo>
                    <a:pt x="2736" y="1632"/>
                  </a:lnTo>
                  <a:lnTo>
                    <a:pt x="2688" y="1656"/>
                  </a:lnTo>
                  <a:lnTo>
                    <a:pt x="2652" y="1668"/>
                  </a:lnTo>
                  <a:lnTo>
                    <a:pt x="2568" y="1692"/>
                  </a:lnTo>
                  <a:lnTo>
                    <a:pt x="2532" y="1704"/>
                  </a:lnTo>
                  <a:lnTo>
                    <a:pt x="2484" y="1728"/>
                  </a:lnTo>
                  <a:lnTo>
                    <a:pt x="2436" y="1752"/>
                  </a:lnTo>
                  <a:lnTo>
                    <a:pt x="2388" y="1764"/>
                  </a:lnTo>
                  <a:lnTo>
                    <a:pt x="2352" y="1764"/>
                  </a:lnTo>
                  <a:lnTo>
                    <a:pt x="2316" y="1776"/>
                  </a:lnTo>
                  <a:lnTo>
                    <a:pt x="2280" y="1788"/>
                  </a:lnTo>
                  <a:lnTo>
                    <a:pt x="2244" y="1788"/>
                  </a:lnTo>
                  <a:lnTo>
                    <a:pt x="2148" y="1800"/>
                  </a:lnTo>
                  <a:lnTo>
                    <a:pt x="2064" y="1800"/>
                  </a:lnTo>
                  <a:lnTo>
                    <a:pt x="2028" y="1800"/>
                  </a:lnTo>
                  <a:lnTo>
                    <a:pt x="1980" y="1800"/>
                  </a:lnTo>
                  <a:lnTo>
                    <a:pt x="1932" y="1800"/>
                  </a:lnTo>
                  <a:lnTo>
                    <a:pt x="1884" y="1788"/>
                  </a:lnTo>
                  <a:lnTo>
                    <a:pt x="1848" y="1776"/>
                  </a:lnTo>
                  <a:lnTo>
                    <a:pt x="1812" y="1764"/>
                  </a:lnTo>
                  <a:lnTo>
                    <a:pt x="1776" y="1740"/>
                  </a:lnTo>
                  <a:lnTo>
                    <a:pt x="1740" y="1716"/>
                  </a:lnTo>
                  <a:lnTo>
                    <a:pt x="1716" y="1680"/>
                  </a:lnTo>
                  <a:lnTo>
                    <a:pt x="1692" y="1644"/>
                  </a:lnTo>
                  <a:lnTo>
                    <a:pt x="1668" y="1608"/>
                  </a:lnTo>
                  <a:lnTo>
                    <a:pt x="1644" y="1572"/>
                  </a:lnTo>
                  <a:lnTo>
                    <a:pt x="1632" y="1536"/>
                  </a:lnTo>
                  <a:lnTo>
                    <a:pt x="1620" y="1500"/>
                  </a:lnTo>
                  <a:lnTo>
                    <a:pt x="1596" y="1464"/>
                  </a:lnTo>
                  <a:lnTo>
                    <a:pt x="1596" y="1428"/>
                  </a:lnTo>
                  <a:lnTo>
                    <a:pt x="1584" y="1392"/>
                  </a:lnTo>
                  <a:lnTo>
                    <a:pt x="1572" y="1368"/>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animEffect transition="in" filter="wipe(left)">
                                      <p:cBhvr>
                                        <p:cTn id="7" dur="500"/>
                                        <p:tgtEl>
                                          <p:spTgt spid="378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7908"/>
                                        </p:tgtEl>
                                        <p:attrNameLst>
                                          <p:attrName>style.visibility</p:attrName>
                                        </p:attrNameLst>
                                      </p:cBhvr>
                                      <p:to>
                                        <p:strVal val="visible"/>
                                      </p:to>
                                    </p:set>
                                    <p:animEffect transition="in" filter="wipe(left)">
                                      <p:cBhvr>
                                        <p:cTn id="12" dur="500"/>
                                        <p:tgtEl>
                                          <p:spTgt spid="379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7891"/>
                                        </p:tgtEl>
                                        <p:attrNameLst>
                                          <p:attrName>style.visibility</p:attrName>
                                        </p:attrNameLst>
                                      </p:cBhvr>
                                      <p:to>
                                        <p:strVal val="visible"/>
                                      </p:to>
                                    </p:set>
                                    <p:animEffect transition="in" filter="wipe(left)">
                                      <p:cBhvr>
                                        <p:cTn id="17"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4993FEF5-DCBE-42A6-9406-7421AE7E807B}"/>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Meiosis II</a:t>
            </a:r>
          </a:p>
        </p:txBody>
      </p:sp>
      <p:sp>
        <p:nvSpPr>
          <p:cNvPr id="38915" name="Rectangle 3">
            <a:extLst>
              <a:ext uri="{FF2B5EF4-FFF2-40B4-BE49-F238E27FC236}">
                <a16:creationId xmlns:a16="http://schemas.microsoft.com/office/drawing/2014/main" id="{28FFA614-85C1-4E85-910B-575DDB110F53}"/>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800" b="1">
                <a:solidFill>
                  <a:srgbClr val="9234DB"/>
                </a:solidFill>
                <a:effectLst>
                  <a:outerShdw blurRad="38100" dist="38100" dir="2700000" algn="tl">
                    <a:srgbClr val="C0C0C0"/>
                  </a:outerShdw>
                </a:effectLst>
              </a:rPr>
              <a:t>No interphase II </a:t>
            </a:r>
          </a:p>
          <a:p>
            <a:pPr algn="ctr">
              <a:buFontTx/>
              <a:buNone/>
            </a:pPr>
            <a:r>
              <a:rPr lang="en-US" altLang="en-US" sz="2800"/>
              <a:t>	(or very short - no more </a:t>
            </a:r>
            <a:r>
              <a:rPr lang="en-US" altLang="en-US" sz="2800" b="1">
                <a:solidFill>
                  <a:srgbClr val="FF3300"/>
                </a:solidFill>
                <a:effectLst>
                  <a:outerShdw blurRad="38100" dist="38100" dir="2700000" algn="tl">
                    <a:srgbClr val="C0C0C0"/>
                  </a:outerShdw>
                </a:effectLst>
              </a:rPr>
              <a:t>DNA replication</a:t>
            </a:r>
            <a:r>
              <a:rPr lang="en-US" altLang="en-US" sz="2800"/>
              <a:t>)</a:t>
            </a:r>
          </a:p>
          <a:p>
            <a:pPr algn="ctr">
              <a:buFontTx/>
              <a:buNone/>
            </a:pPr>
            <a:endParaRPr lang="en-US" altLang="en-US" sz="1600"/>
          </a:p>
          <a:p>
            <a:pPr algn="ctr"/>
            <a:r>
              <a:rPr lang="en-US" altLang="en-US" sz="2800" b="1">
                <a:solidFill>
                  <a:schemeClr val="hlink"/>
                </a:solidFill>
                <a:effectLst>
                  <a:outerShdw blurRad="38100" dist="38100" dir="2700000" algn="tl">
                    <a:srgbClr val="C0C0C0"/>
                  </a:outerShdw>
                </a:effectLst>
              </a:rPr>
              <a:t>Remember:</a:t>
            </a:r>
            <a:r>
              <a:rPr lang="en-US" altLang="en-US" sz="2800" b="1">
                <a:solidFill>
                  <a:schemeClr val="accent1"/>
                </a:solidFill>
                <a:effectLst>
                  <a:outerShdw blurRad="38100" dist="38100" dir="2700000" algn="tl">
                    <a:srgbClr val="C0C0C0"/>
                  </a:outerShdw>
                </a:effectLst>
              </a:rPr>
              <a:t> </a:t>
            </a:r>
            <a:r>
              <a:rPr lang="en-US" altLang="en-US" sz="2800" b="1">
                <a:solidFill>
                  <a:srgbClr val="FF3300"/>
                </a:solidFill>
                <a:effectLst>
                  <a:outerShdw blurRad="38100" dist="38100" dir="2700000" algn="tl">
                    <a:srgbClr val="C0C0C0"/>
                  </a:outerShdw>
                </a:effectLst>
              </a:rPr>
              <a:t>Meiosis II</a:t>
            </a:r>
            <a:r>
              <a:rPr lang="en-US" altLang="en-US" sz="2800" b="1">
                <a:solidFill>
                  <a:schemeClr val="accent1"/>
                </a:solidFill>
                <a:effectLst>
                  <a:outerShdw blurRad="38100" dist="38100" dir="2700000" algn="tl">
                    <a:srgbClr val="C0C0C0"/>
                  </a:outerShdw>
                </a:effectLst>
              </a:rPr>
              <a:t> </a:t>
            </a:r>
            <a:r>
              <a:rPr lang="en-US" altLang="en-US" sz="2800"/>
              <a:t>is similar to </a:t>
            </a:r>
            <a:r>
              <a:rPr lang="en-US" altLang="en-US" sz="2800" b="1">
                <a:solidFill>
                  <a:srgbClr val="B50069"/>
                </a:solidFill>
                <a:effectLst>
                  <a:outerShdw blurRad="38100" dist="38100" dir="2700000" algn="tl">
                    <a:srgbClr val="C0C0C0"/>
                  </a:outerShdw>
                </a:effectLst>
              </a:rPr>
              <a:t>mitosis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wipe(left)">
                                      <p:cBhvr>
                                        <p:cTn id="7" dur="500"/>
                                        <p:tgtEl>
                                          <p:spTgt spid="389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0" end="0"/>
                                            </p:txEl>
                                          </p:spTgt>
                                        </p:tgtEl>
                                        <p:attrNameLst>
                                          <p:attrName>style.visibility</p:attrName>
                                        </p:attrNameLst>
                                      </p:cBhvr>
                                      <p:to>
                                        <p:strVal val="visible"/>
                                      </p:to>
                                    </p:set>
                                    <p:animEffect transition="in" filter="wipe(left)">
                                      <p:cBhvr>
                                        <p:cTn id="12" dur="500"/>
                                        <p:tgtEl>
                                          <p:spTgt spid="38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1" end="1"/>
                                            </p:txEl>
                                          </p:spTgt>
                                        </p:tgtEl>
                                        <p:attrNameLst>
                                          <p:attrName>style.visibility</p:attrName>
                                        </p:attrNameLst>
                                      </p:cBhvr>
                                      <p:to>
                                        <p:strVal val="visible"/>
                                      </p:to>
                                    </p:set>
                                    <p:animEffect transition="in" filter="wipe(left)">
                                      <p:cBhvr>
                                        <p:cTn id="17" dur="500"/>
                                        <p:tgtEl>
                                          <p:spTgt spid="38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wipe(lef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autoUpdateAnimBg="0"/>
      <p:bldP spid="38915"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8C542F-7C90-4F23-A3ED-DFA5F45B12B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Prophase II</a:t>
            </a:r>
          </a:p>
        </p:txBody>
      </p:sp>
      <p:sp>
        <p:nvSpPr>
          <p:cNvPr id="39939" name="Rectangle 3">
            <a:extLst>
              <a:ext uri="{FF2B5EF4-FFF2-40B4-BE49-F238E27FC236}">
                <a16:creationId xmlns:a16="http://schemas.microsoft.com/office/drawing/2014/main" id="{7C633A5F-3A7F-4527-A0B9-5FF169D473B4}"/>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prophase</a:t>
            </a:r>
            <a:r>
              <a:rPr lang="en-US" altLang="en-US"/>
              <a:t> in </a:t>
            </a:r>
            <a:r>
              <a:rPr lang="en-US" altLang="en-US" b="1">
                <a:solidFill>
                  <a:srgbClr val="CC0066"/>
                </a:solidFill>
                <a:effectLst>
                  <a:outerShdw blurRad="38100" dist="38100" dir="2700000" algn="tl">
                    <a:srgbClr val="C0C0C0"/>
                  </a:outerShdw>
                </a:effectLst>
              </a:rPr>
              <a:t>mitosis</a:t>
            </a:r>
          </a:p>
        </p:txBody>
      </p:sp>
      <p:grpSp>
        <p:nvGrpSpPr>
          <p:cNvPr id="39940" name="Group 4">
            <a:extLst>
              <a:ext uri="{FF2B5EF4-FFF2-40B4-BE49-F238E27FC236}">
                <a16:creationId xmlns:a16="http://schemas.microsoft.com/office/drawing/2014/main" id="{AC813425-D543-4A43-80DB-2B010513D637}"/>
              </a:ext>
            </a:extLst>
          </p:cNvPr>
          <p:cNvGrpSpPr>
            <a:grpSpLocks/>
          </p:cNvGrpSpPr>
          <p:nvPr/>
        </p:nvGrpSpPr>
        <p:grpSpPr bwMode="auto">
          <a:xfrm>
            <a:off x="1079500" y="2832100"/>
            <a:ext cx="6985000" cy="2870200"/>
            <a:chOff x="680" y="1784"/>
            <a:chExt cx="4400" cy="1808"/>
          </a:xfrm>
        </p:grpSpPr>
        <p:sp>
          <p:nvSpPr>
            <p:cNvPr id="39941" name="Freeform 5">
              <a:extLst>
                <a:ext uri="{FF2B5EF4-FFF2-40B4-BE49-F238E27FC236}">
                  <a16:creationId xmlns:a16="http://schemas.microsoft.com/office/drawing/2014/main" id="{CDA126E2-CE5F-4943-8110-932867370D62}"/>
                </a:ext>
              </a:extLst>
            </p:cNvPr>
            <p:cNvSpPr>
              <a:spLocks/>
            </p:cNvSpPr>
            <p:nvPr/>
          </p:nvSpPr>
          <p:spPr bwMode="auto">
            <a:xfrm>
              <a:off x="1572" y="267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2" name="Freeform 6">
              <a:extLst>
                <a:ext uri="{FF2B5EF4-FFF2-40B4-BE49-F238E27FC236}">
                  <a16:creationId xmlns:a16="http://schemas.microsoft.com/office/drawing/2014/main" id="{D3551DE1-041F-49AE-9A43-EAF6FC88C590}"/>
                </a:ext>
              </a:extLst>
            </p:cNvPr>
            <p:cNvSpPr>
              <a:spLocks/>
            </p:cNvSpPr>
            <p:nvPr/>
          </p:nvSpPr>
          <p:spPr bwMode="auto">
            <a:xfrm>
              <a:off x="1716" y="267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3" name="Oval 7">
              <a:extLst>
                <a:ext uri="{FF2B5EF4-FFF2-40B4-BE49-F238E27FC236}">
                  <a16:creationId xmlns:a16="http://schemas.microsoft.com/office/drawing/2014/main" id="{0ACCB69F-32D8-4F92-85E7-C765A48EEEC3}"/>
                </a:ext>
              </a:extLst>
            </p:cNvPr>
            <p:cNvSpPr>
              <a:spLocks noChangeArrowheads="1"/>
            </p:cNvSpPr>
            <p:nvPr/>
          </p:nvSpPr>
          <p:spPr bwMode="auto">
            <a:xfrm>
              <a:off x="1684" y="288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4" name="Freeform 8">
              <a:extLst>
                <a:ext uri="{FF2B5EF4-FFF2-40B4-BE49-F238E27FC236}">
                  <a16:creationId xmlns:a16="http://schemas.microsoft.com/office/drawing/2014/main" id="{CC49D881-7CC6-4AB6-90F8-1ED3AF742105}"/>
                </a:ext>
              </a:extLst>
            </p:cNvPr>
            <p:cNvSpPr>
              <a:spLocks/>
            </p:cNvSpPr>
            <p:nvPr/>
          </p:nvSpPr>
          <p:spPr bwMode="auto">
            <a:xfrm>
              <a:off x="3972" y="224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5" name="Freeform 9">
              <a:extLst>
                <a:ext uri="{FF2B5EF4-FFF2-40B4-BE49-F238E27FC236}">
                  <a16:creationId xmlns:a16="http://schemas.microsoft.com/office/drawing/2014/main" id="{CABF005B-1024-4A7A-8B15-9CF9ED2A0BEB}"/>
                </a:ext>
              </a:extLst>
            </p:cNvPr>
            <p:cNvSpPr>
              <a:spLocks/>
            </p:cNvSpPr>
            <p:nvPr/>
          </p:nvSpPr>
          <p:spPr bwMode="auto">
            <a:xfrm>
              <a:off x="4116" y="224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6" name="Oval 10">
              <a:extLst>
                <a:ext uri="{FF2B5EF4-FFF2-40B4-BE49-F238E27FC236}">
                  <a16:creationId xmlns:a16="http://schemas.microsoft.com/office/drawing/2014/main" id="{0B171576-50CA-4E24-9290-FA0A265954E4}"/>
                </a:ext>
              </a:extLst>
            </p:cNvPr>
            <p:cNvSpPr>
              <a:spLocks noChangeArrowheads="1"/>
            </p:cNvSpPr>
            <p:nvPr/>
          </p:nvSpPr>
          <p:spPr bwMode="auto">
            <a:xfrm>
              <a:off x="4084" y="245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47" name="Freeform 11">
              <a:extLst>
                <a:ext uri="{FF2B5EF4-FFF2-40B4-BE49-F238E27FC236}">
                  <a16:creationId xmlns:a16="http://schemas.microsoft.com/office/drawing/2014/main" id="{AF2B3D2E-1907-489C-B8EB-23F12BC8D2B5}"/>
                </a:ext>
              </a:extLst>
            </p:cNvPr>
            <p:cNvSpPr>
              <a:spLocks/>
            </p:cNvSpPr>
            <p:nvPr/>
          </p:nvSpPr>
          <p:spPr bwMode="auto">
            <a:xfrm>
              <a:off x="1284" y="21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8" name="Freeform 12">
              <a:extLst>
                <a:ext uri="{FF2B5EF4-FFF2-40B4-BE49-F238E27FC236}">
                  <a16:creationId xmlns:a16="http://schemas.microsoft.com/office/drawing/2014/main" id="{B9A81F65-4B8B-4CCA-8DCD-F018438447E3}"/>
                </a:ext>
              </a:extLst>
            </p:cNvPr>
            <p:cNvSpPr>
              <a:spLocks/>
            </p:cNvSpPr>
            <p:nvPr/>
          </p:nvSpPr>
          <p:spPr bwMode="auto">
            <a:xfrm>
              <a:off x="1428" y="21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49" name="Oval 13">
              <a:extLst>
                <a:ext uri="{FF2B5EF4-FFF2-40B4-BE49-F238E27FC236}">
                  <a16:creationId xmlns:a16="http://schemas.microsoft.com/office/drawing/2014/main" id="{00140202-0F09-4553-8BD5-692DF4CEE694}"/>
                </a:ext>
              </a:extLst>
            </p:cNvPr>
            <p:cNvSpPr>
              <a:spLocks noChangeArrowheads="1"/>
            </p:cNvSpPr>
            <p:nvPr/>
          </p:nvSpPr>
          <p:spPr bwMode="auto">
            <a:xfrm>
              <a:off x="1396" y="24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0" name="Freeform 14">
              <a:extLst>
                <a:ext uri="{FF2B5EF4-FFF2-40B4-BE49-F238E27FC236}">
                  <a16:creationId xmlns:a16="http://schemas.microsoft.com/office/drawing/2014/main" id="{BCCA6C78-2928-4F9B-98D1-E9D808AD4AC2}"/>
                </a:ext>
              </a:extLst>
            </p:cNvPr>
            <p:cNvSpPr>
              <a:spLocks/>
            </p:cNvSpPr>
            <p:nvPr/>
          </p:nvSpPr>
          <p:spPr bwMode="auto">
            <a:xfrm>
              <a:off x="4260" y="272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1" name="Freeform 15">
              <a:extLst>
                <a:ext uri="{FF2B5EF4-FFF2-40B4-BE49-F238E27FC236}">
                  <a16:creationId xmlns:a16="http://schemas.microsoft.com/office/drawing/2014/main" id="{DB81010B-DEAB-4269-8E81-CF427A9B6A2B}"/>
                </a:ext>
              </a:extLst>
            </p:cNvPr>
            <p:cNvSpPr>
              <a:spLocks/>
            </p:cNvSpPr>
            <p:nvPr/>
          </p:nvSpPr>
          <p:spPr bwMode="auto">
            <a:xfrm>
              <a:off x="4404" y="272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952" name="Oval 16">
              <a:extLst>
                <a:ext uri="{FF2B5EF4-FFF2-40B4-BE49-F238E27FC236}">
                  <a16:creationId xmlns:a16="http://schemas.microsoft.com/office/drawing/2014/main" id="{0B691048-E34C-4998-9A8E-DF7013BD1D46}"/>
                </a:ext>
              </a:extLst>
            </p:cNvPr>
            <p:cNvSpPr>
              <a:spLocks noChangeArrowheads="1"/>
            </p:cNvSpPr>
            <p:nvPr/>
          </p:nvSpPr>
          <p:spPr bwMode="auto">
            <a:xfrm>
              <a:off x="4372" y="293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3" name="Oval 17">
              <a:extLst>
                <a:ext uri="{FF2B5EF4-FFF2-40B4-BE49-F238E27FC236}">
                  <a16:creationId xmlns:a16="http://schemas.microsoft.com/office/drawing/2014/main" id="{CA6F1B19-810B-4691-8109-98ACB7E4BBC8}"/>
                </a:ext>
              </a:extLst>
            </p:cNvPr>
            <p:cNvSpPr>
              <a:spLocks noChangeArrowheads="1"/>
            </p:cNvSpPr>
            <p:nvPr/>
          </p:nvSpPr>
          <p:spPr bwMode="auto">
            <a:xfrm>
              <a:off x="680" y="178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4" name="Oval 18">
              <a:extLst>
                <a:ext uri="{FF2B5EF4-FFF2-40B4-BE49-F238E27FC236}">
                  <a16:creationId xmlns:a16="http://schemas.microsoft.com/office/drawing/2014/main" id="{23E17AD2-F880-40FB-A3FF-4DBAE16A79F7}"/>
                </a:ext>
              </a:extLst>
            </p:cNvPr>
            <p:cNvSpPr>
              <a:spLocks noChangeArrowheads="1"/>
            </p:cNvSpPr>
            <p:nvPr/>
          </p:nvSpPr>
          <p:spPr bwMode="auto">
            <a:xfrm>
              <a:off x="3272" y="1832"/>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5" name="Rectangle 19">
              <a:extLst>
                <a:ext uri="{FF2B5EF4-FFF2-40B4-BE49-F238E27FC236}">
                  <a16:creationId xmlns:a16="http://schemas.microsoft.com/office/drawing/2014/main" id="{195D9D2A-0FB0-48A5-A34A-B45D7B32C423}"/>
                </a:ext>
              </a:extLst>
            </p:cNvPr>
            <p:cNvSpPr>
              <a:spLocks noChangeArrowheads="1"/>
            </p:cNvSpPr>
            <p:nvPr/>
          </p:nvSpPr>
          <p:spPr bwMode="auto">
            <a:xfrm>
              <a:off x="4900"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6" name="Rectangle 20">
              <a:extLst>
                <a:ext uri="{FF2B5EF4-FFF2-40B4-BE49-F238E27FC236}">
                  <a16:creationId xmlns:a16="http://schemas.microsoft.com/office/drawing/2014/main" id="{EF9BD223-CDB9-4DFA-A5A6-0067EFD194B8}"/>
                </a:ext>
              </a:extLst>
            </p:cNvPr>
            <p:cNvSpPr>
              <a:spLocks noChangeArrowheads="1"/>
            </p:cNvSpPr>
            <p:nvPr/>
          </p:nvSpPr>
          <p:spPr bwMode="auto">
            <a:xfrm>
              <a:off x="4852" y="254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7" name="Line 21">
              <a:extLst>
                <a:ext uri="{FF2B5EF4-FFF2-40B4-BE49-F238E27FC236}">
                  <a16:creationId xmlns:a16="http://schemas.microsoft.com/office/drawing/2014/main" id="{41F257B8-7F8B-43B1-8D55-196C1FAB3DD1}"/>
                </a:ext>
              </a:extLst>
            </p:cNvPr>
            <p:cNvSpPr>
              <a:spLocks noChangeShapeType="1"/>
            </p:cNvSpPr>
            <p:nvPr/>
          </p:nvSpPr>
          <p:spPr bwMode="auto">
            <a:xfrm flipV="1">
              <a:off x="4944"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8" name="Line 22">
              <a:extLst>
                <a:ext uri="{FF2B5EF4-FFF2-40B4-BE49-F238E27FC236}">
                  <a16:creationId xmlns:a16="http://schemas.microsoft.com/office/drawing/2014/main" id="{B1FB49B9-95F1-4966-8825-80E83253868B}"/>
                </a:ext>
              </a:extLst>
            </p:cNvPr>
            <p:cNvSpPr>
              <a:spLocks noChangeShapeType="1"/>
            </p:cNvSpPr>
            <p:nvPr/>
          </p:nvSpPr>
          <p:spPr bwMode="auto">
            <a:xfrm flipV="1">
              <a:off x="4996"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59" name="Line 23">
              <a:extLst>
                <a:ext uri="{FF2B5EF4-FFF2-40B4-BE49-F238E27FC236}">
                  <a16:creationId xmlns:a16="http://schemas.microsoft.com/office/drawing/2014/main" id="{FE1AA6E4-09C7-4104-B960-BE762A00A23D}"/>
                </a:ext>
              </a:extLst>
            </p:cNvPr>
            <p:cNvSpPr>
              <a:spLocks noChangeShapeType="1"/>
            </p:cNvSpPr>
            <p:nvPr/>
          </p:nvSpPr>
          <p:spPr bwMode="auto">
            <a:xfrm>
              <a:off x="4996"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0" name="Line 24">
              <a:extLst>
                <a:ext uri="{FF2B5EF4-FFF2-40B4-BE49-F238E27FC236}">
                  <a16:creationId xmlns:a16="http://schemas.microsoft.com/office/drawing/2014/main" id="{D5D813A2-40A0-43FC-8269-24FCF65A52C7}"/>
                </a:ext>
              </a:extLst>
            </p:cNvPr>
            <p:cNvSpPr>
              <a:spLocks noChangeShapeType="1"/>
            </p:cNvSpPr>
            <p:nvPr/>
          </p:nvSpPr>
          <p:spPr bwMode="auto">
            <a:xfrm>
              <a:off x="4996"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1" name="Line 25">
              <a:extLst>
                <a:ext uri="{FF2B5EF4-FFF2-40B4-BE49-F238E27FC236}">
                  <a16:creationId xmlns:a16="http://schemas.microsoft.com/office/drawing/2014/main" id="{C752AC8E-E15E-4A76-9AF1-EC53273731A1}"/>
                </a:ext>
              </a:extLst>
            </p:cNvPr>
            <p:cNvSpPr>
              <a:spLocks noChangeShapeType="1"/>
            </p:cNvSpPr>
            <p:nvPr/>
          </p:nvSpPr>
          <p:spPr bwMode="auto">
            <a:xfrm>
              <a:off x="4944"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2" name="Rectangle 26">
              <a:extLst>
                <a:ext uri="{FF2B5EF4-FFF2-40B4-BE49-F238E27FC236}">
                  <a16:creationId xmlns:a16="http://schemas.microsoft.com/office/drawing/2014/main" id="{0F22D0EC-8B09-401B-AB16-92CBBE9460D3}"/>
                </a:ext>
              </a:extLst>
            </p:cNvPr>
            <p:cNvSpPr>
              <a:spLocks noChangeArrowheads="1"/>
            </p:cNvSpPr>
            <p:nvPr/>
          </p:nvSpPr>
          <p:spPr bwMode="auto">
            <a:xfrm>
              <a:off x="2308"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3" name="Rectangle 27">
              <a:extLst>
                <a:ext uri="{FF2B5EF4-FFF2-40B4-BE49-F238E27FC236}">
                  <a16:creationId xmlns:a16="http://schemas.microsoft.com/office/drawing/2014/main" id="{2298751D-C75F-4BAA-A91B-75258019A442}"/>
                </a:ext>
              </a:extLst>
            </p:cNvPr>
            <p:cNvSpPr>
              <a:spLocks noChangeArrowheads="1"/>
            </p:cNvSpPr>
            <p:nvPr/>
          </p:nvSpPr>
          <p:spPr bwMode="auto">
            <a:xfrm>
              <a:off x="2260"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4" name="Line 28">
              <a:extLst>
                <a:ext uri="{FF2B5EF4-FFF2-40B4-BE49-F238E27FC236}">
                  <a16:creationId xmlns:a16="http://schemas.microsoft.com/office/drawing/2014/main" id="{08A38876-E642-47CE-97FE-9BB9FE7F6068}"/>
                </a:ext>
              </a:extLst>
            </p:cNvPr>
            <p:cNvSpPr>
              <a:spLocks noChangeShapeType="1"/>
            </p:cNvSpPr>
            <p:nvPr/>
          </p:nvSpPr>
          <p:spPr bwMode="auto">
            <a:xfrm flipV="1">
              <a:off x="2352" y="234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5" name="Line 29">
              <a:extLst>
                <a:ext uri="{FF2B5EF4-FFF2-40B4-BE49-F238E27FC236}">
                  <a16:creationId xmlns:a16="http://schemas.microsoft.com/office/drawing/2014/main" id="{170A97CF-B8C0-44D8-85A3-BD8AFDEA0411}"/>
                </a:ext>
              </a:extLst>
            </p:cNvPr>
            <p:cNvSpPr>
              <a:spLocks noChangeShapeType="1"/>
            </p:cNvSpPr>
            <p:nvPr/>
          </p:nvSpPr>
          <p:spPr bwMode="auto">
            <a:xfrm flipV="1">
              <a:off x="2404"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6" name="Line 30">
              <a:extLst>
                <a:ext uri="{FF2B5EF4-FFF2-40B4-BE49-F238E27FC236}">
                  <a16:creationId xmlns:a16="http://schemas.microsoft.com/office/drawing/2014/main" id="{BDA10678-D6AF-457B-9FC6-2A0A7851FC69}"/>
                </a:ext>
              </a:extLst>
            </p:cNvPr>
            <p:cNvSpPr>
              <a:spLocks noChangeShapeType="1"/>
            </p:cNvSpPr>
            <p:nvPr/>
          </p:nvSpPr>
          <p:spPr bwMode="auto">
            <a:xfrm>
              <a:off x="240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7" name="Line 31">
              <a:extLst>
                <a:ext uri="{FF2B5EF4-FFF2-40B4-BE49-F238E27FC236}">
                  <a16:creationId xmlns:a16="http://schemas.microsoft.com/office/drawing/2014/main" id="{A84B498B-0A55-4D7B-87C0-999AF5D492D6}"/>
                </a:ext>
              </a:extLst>
            </p:cNvPr>
            <p:cNvSpPr>
              <a:spLocks noChangeShapeType="1"/>
            </p:cNvSpPr>
            <p:nvPr/>
          </p:nvSpPr>
          <p:spPr bwMode="auto">
            <a:xfrm>
              <a:off x="2404"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8" name="Line 32">
              <a:extLst>
                <a:ext uri="{FF2B5EF4-FFF2-40B4-BE49-F238E27FC236}">
                  <a16:creationId xmlns:a16="http://schemas.microsoft.com/office/drawing/2014/main" id="{771CFDD0-B682-4355-8B9A-8EFFC0830BB3}"/>
                </a:ext>
              </a:extLst>
            </p:cNvPr>
            <p:cNvSpPr>
              <a:spLocks noChangeShapeType="1"/>
            </p:cNvSpPr>
            <p:nvPr/>
          </p:nvSpPr>
          <p:spPr bwMode="auto">
            <a:xfrm>
              <a:off x="2352"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69" name="Rectangle 33">
              <a:extLst>
                <a:ext uri="{FF2B5EF4-FFF2-40B4-BE49-F238E27FC236}">
                  <a16:creationId xmlns:a16="http://schemas.microsoft.com/office/drawing/2014/main" id="{59D8DCD7-8F95-4766-999C-04E98A7CA410}"/>
                </a:ext>
              </a:extLst>
            </p:cNvPr>
            <p:cNvSpPr>
              <a:spLocks noChangeArrowheads="1"/>
            </p:cNvSpPr>
            <p:nvPr/>
          </p:nvSpPr>
          <p:spPr bwMode="auto">
            <a:xfrm>
              <a:off x="820" y="254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0" name="Rectangle 34">
              <a:extLst>
                <a:ext uri="{FF2B5EF4-FFF2-40B4-BE49-F238E27FC236}">
                  <a16:creationId xmlns:a16="http://schemas.microsoft.com/office/drawing/2014/main" id="{734061EB-231E-4A4E-B904-090718E92DD5}"/>
                </a:ext>
              </a:extLst>
            </p:cNvPr>
            <p:cNvSpPr>
              <a:spLocks noChangeArrowheads="1"/>
            </p:cNvSpPr>
            <p:nvPr/>
          </p:nvSpPr>
          <p:spPr bwMode="auto">
            <a:xfrm>
              <a:off x="820" y="269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1" name="Line 35">
              <a:extLst>
                <a:ext uri="{FF2B5EF4-FFF2-40B4-BE49-F238E27FC236}">
                  <a16:creationId xmlns:a16="http://schemas.microsoft.com/office/drawing/2014/main" id="{AE5E85C3-B050-436F-8C2F-1E10E17D3A61}"/>
                </a:ext>
              </a:extLst>
            </p:cNvPr>
            <p:cNvSpPr>
              <a:spLocks noChangeShapeType="1"/>
            </p:cNvSpPr>
            <p:nvPr/>
          </p:nvSpPr>
          <p:spPr bwMode="auto">
            <a:xfrm flipH="1">
              <a:off x="716" y="274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2" name="Line 36">
              <a:extLst>
                <a:ext uri="{FF2B5EF4-FFF2-40B4-BE49-F238E27FC236}">
                  <a16:creationId xmlns:a16="http://schemas.microsoft.com/office/drawing/2014/main" id="{C3BE68CC-BB05-4A57-97E4-D7E91E60812D}"/>
                </a:ext>
              </a:extLst>
            </p:cNvPr>
            <p:cNvSpPr>
              <a:spLocks noChangeShapeType="1"/>
            </p:cNvSpPr>
            <p:nvPr/>
          </p:nvSpPr>
          <p:spPr bwMode="auto">
            <a:xfrm>
              <a:off x="72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3" name="Line 37">
              <a:extLst>
                <a:ext uri="{FF2B5EF4-FFF2-40B4-BE49-F238E27FC236}">
                  <a16:creationId xmlns:a16="http://schemas.microsoft.com/office/drawing/2014/main" id="{47AAF201-3694-4320-8BE1-92FD0592B44B}"/>
                </a:ext>
              </a:extLst>
            </p:cNvPr>
            <p:cNvSpPr>
              <a:spLocks noChangeShapeType="1"/>
            </p:cNvSpPr>
            <p:nvPr/>
          </p:nvSpPr>
          <p:spPr bwMode="auto">
            <a:xfrm>
              <a:off x="724"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4" name="Line 38">
              <a:extLst>
                <a:ext uri="{FF2B5EF4-FFF2-40B4-BE49-F238E27FC236}">
                  <a16:creationId xmlns:a16="http://schemas.microsoft.com/office/drawing/2014/main" id="{0539B168-A758-4A59-96DA-60F1F58039DD}"/>
                </a:ext>
              </a:extLst>
            </p:cNvPr>
            <p:cNvSpPr>
              <a:spLocks noChangeShapeType="1"/>
            </p:cNvSpPr>
            <p:nvPr/>
          </p:nvSpPr>
          <p:spPr bwMode="auto">
            <a:xfrm flipV="1">
              <a:off x="816"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5" name="Line 39">
              <a:extLst>
                <a:ext uri="{FF2B5EF4-FFF2-40B4-BE49-F238E27FC236}">
                  <a16:creationId xmlns:a16="http://schemas.microsoft.com/office/drawing/2014/main" id="{B0B4BF91-DCD1-4531-838D-AF03B239DFB6}"/>
                </a:ext>
              </a:extLst>
            </p:cNvPr>
            <p:cNvSpPr>
              <a:spLocks noChangeShapeType="1"/>
            </p:cNvSpPr>
            <p:nvPr/>
          </p:nvSpPr>
          <p:spPr bwMode="auto">
            <a:xfrm>
              <a:off x="816"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6" name="Line 40">
              <a:extLst>
                <a:ext uri="{FF2B5EF4-FFF2-40B4-BE49-F238E27FC236}">
                  <a16:creationId xmlns:a16="http://schemas.microsoft.com/office/drawing/2014/main" id="{03F5013B-649B-4F04-9471-4C0B65A57359}"/>
                </a:ext>
              </a:extLst>
            </p:cNvPr>
            <p:cNvSpPr>
              <a:spLocks noChangeShapeType="1"/>
            </p:cNvSpPr>
            <p:nvPr/>
          </p:nvSpPr>
          <p:spPr bwMode="auto">
            <a:xfrm flipV="1">
              <a:off x="868" y="2444"/>
              <a:ext cx="568"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7" name="Line 41">
              <a:extLst>
                <a:ext uri="{FF2B5EF4-FFF2-40B4-BE49-F238E27FC236}">
                  <a16:creationId xmlns:a16="http://schemas.microsoft.com/office/drawing/2014/main" id="{CB4F3C54-1BBD-442C-80E7-C63D5515FDA7}"/>
                </a:ext>
              </a:extLst>
            </p:cNvPr>
            <p:cNvSpPr>
              <a:spLocks noChangeShapeType="1"/>
            </p:cNvSpPr>
            <p:nvPr/>
          </p:nvSpPr>
          <p:spPr bwMode="auto">
            <a:xfrm>
              <a:off x="1444" y="2452"/>
              <a:ext cx="808" cy="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8" name="Line 42">
              <a:extLst>
                <a:ext uri="{FF2B5EF4-FFF2-40B4-BE49-F238E27FC236}">
                  <a16:creationId xmlns:a16="http://schemas.microsoft.com/office/drawing/2014/main" id="{F47AED3C-752E-480A-AC67-0A6DC07EEE92}"/>
                </a:ext>
              </a:extLst>
            </p:cNvPr>
            <p:cNvSpPr>
              <a:spLocks noChangeShapeType="1"/>
            </p:cNvSpPr>
            <p:nvPr/>
          </p:nvSpPr>
          <p:spPr bwMode="auto">
            <a:xfrm>
              <a:off x="916" y="2692"/>
              <a:ext cx="80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79" name="Line 43">
              <a:extLst>
                <a:ext uri="{FF2B5EF4-FFF2-40B4-BE49-F238E27FC236}">
                  <a16:creationId xmlns:a16="http://schemas.microsoft.com/office/drawing/2014/main" id="{30260210-DB58-4435-928A-266EC015E8B4}"/>
                </a:ext>
              </a:extLst>
            </p:cNvPr>
            <p:cNvSpPr>
              <a:spLocks noChangeShapeType="1"/>
            </p:cNvSpPr>
            <p:nvPr/>
          </p:nvSpPr>
          <p:spPr bwMode="auto">
            <a:xfrm flipV="1">
              <a:off x="1732" y="2684"/>
              <a:ext cx="568"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0" name="Rectangle 44">
              <a:extLst>
                <a:ext uri="{FF2B5EF4-FFF2-40B4-BE49-F238E27FC236}">
                  <a16:creationId xmlns:a16="http://schemas.microsoft.com/office/drawing/2014/main" id="{CBE23BDF-CF36-423B-B6F8-A73B0EC97146}"/>
                </a:ext>
              </a:extLst>
            </p:cNvPr>
            <p:cNvSpPr>
              <a:spLocks noChangeArrowheads="1"/>
            </p:cNvSpPr>
            <p:nvPr/>
          </p:nvSpPr>
          <p:spPr bwMode="auto">
            <a:xfrm>
              <a:off x="3412" y="259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1" name="Rectangle 45">
              <a:extLst>
                <a:ext uri="{FF2B5EF4-FFF2-40B4-BE49-F238E27FC236}">
                  <a16:creationId xmlns:a16="http://schemas.microsoft.com/office/drawing/2014/main" id="{0AC94E92-53F3-40E3-9095-7291CCDE97C2}"/>
                </a:ext>
              </a:extLst>
            </p:cNvPr>
            <p:cNvSpPr>
              <a:spLocks noChangeArrowheads="1"/>
            </p:cNvSpPr>
            <p:nvPr/>
          </p:nvSpPr>
          <p:spPr bwMode="auto">
            <a:xfrm>
              <a:off x="3460" y="27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2" name="Line 46">
              <a:extLst>
                <a:ext uri="{FF2B5EF4-FFF2-40B4-BE49-F238E27FC236}">
                  <a16:creationId xmlns:a16="http://schemas.microsoft.com/office/drawing/2014/main" id="{12E78AC0-4441-420E-A405-B8B0896BFED6}"/>
                </a:ext>
              </a:extLst>
            </p:cNvPr>
            <p:cNvSpPr>
              <a:spLocks noChangeShapeType="1"/>
            </p:cNvSpPr>
            <p:nvPr/>
          </p:nvSpPr>
          <p:spPr bwMode="auto">
            <a:xfrm flipH="1">
              <a:off x="3356" y="2836"/>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3" name="Line 47">
              <a:extLst>
                <a:ext uri="{FF2B5EF4-FFF2-40B4-BE49-F238E27FC236}">
                  <a16:creationId xmlns:a16="http://schemas.microsoft.com/office/drawing/2014/main" id="{8050C25D-06E3-4C90-8A72-2D03554A171C}"/>
                </a:ext>
              </a:extLst>
            </p:cNvPr>
            <p:cNvSpPr>
              <a:spLocks noChangeShapeType="1"/>
            </p:cNvSpPr>
            <p:nvPr/>
          </p:nvSpPr>
          <p:spPr bwMode="auto">
            <a:xfrm>
              <a:off x="3316" y="273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4" name="Line 48">
              <a:extLst>
                <a:ext uri="{FF2B5EF4-FFF2-40B4-BE49-F238E27FC236}">
                  <a16:creationId xmlns:a16="http://schemas.microsoft.com/office/drawing/2014/main" id="{4AFA8F91-1162-4320-BD5B-A168DE27D6E6}"/>
                </a:ext>
              </a:extLst>
            </p:cNvPr>
            <p:cNvSpPr>
              <a:spLocks noChangeShapeType="1"/>
            </p:cNvSpPr>
            <p:nvPr/>
          </p:nvSpPr>
          <p:spPr bwMode="auto">
            <a:xfrm>
              <a:off x="3316" y="259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5" name="Line 49">
              <a:extLst>
                <a:ext uri="{FF2B5EF4-FFF2-40B4-BE49-F238E27FC236}">
                  <a16:creationId xmlns:a16="http://schemas.microsoft.com/office/drawing/2014/main" id="{D20346B0-719C-4C27-94EE-D2B0F8712267}"/>
                </a:ext>
              </a:extLst>
            </p:cNvPr>
            <p:cNvSpPr>
              <a:spLocks noChangeShapeType="1"/>
            </p:cNvSpPr>
            <p:nvPr/>
          </p:nvSpPr>
          <p:spPr bwMode="auto">
            <a:xfrm flipV="1">
              <a:off x="3408" y="244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6" name="Line 50">
              <a:extLst>
                <a:ext uri="{FF2B5EF4-FFF2-40B4-BE49-F238E27FC236}">
                  <a16:creationId xmlns:a16="http://schemas.microsoft.com/office/drawing/2014/main" id="{89534D06-E0F4-47BA-8881-210C597ACECD}"/>
                </a:ext>
              </a:extLst>
            </p:cNvPr>
            <p:cNvSpPr>
              <a:spLocks noChangeShapeType="1"/>
            </p:cNvSpPr>
            <p:nvPr/>
          </p:nvSpPr>
          <p:spPr bwMode="auto">
            <a:xfrm>
              <a:off x="3456"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7" name="Line 51">
              <a:extLst>
                <a:ext uri="{FF2B5EF4-FFF2-40B4-BE49-F238E27FC236}">
                  <a16:creationId xmlns:a16="http://schemas.microsoft.com/office/drawing/2014/main" id="{D7B1BC6C-EDCB-46D6-9612-1A1492A30967}"/>
                </a:ext>
              </a:extLst>
            </p:cNvPr>
            <p:cNvSpPr>
              <a:spLocks noChangeShapeType="1"/>
            </p:cNvSpPr>
            <p:nvPr/>
          </p:nvSpPr>
          <p:spPr bwMode="auto">
            <a:xfrm flipV="1">
              <a:off x="3460" y="2492"/>
              <a:ext cx="664"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8" name="Line 52">
              <a:extLst>
                <a:ext uri="{FF2B5EF4-FFF2-40B4-BE49-F238E27FC236}">
                  <a16:creationId xmlns:a16="http://schemas.microsoft.com/office/drawing/2014/main" id="{31435969-15BA-4759-A32C-B7FFA74DE423}"/>
                </a:ext>
              </a:extLst>
            </p:cNvPr>
            <p:cNvSpPr>
              <a:spLocks noChangeShapeType="1"/>
            </p:cNvSpPr>
            <p:nvPr/>
          </p:nvSpPr>
          <p:spPr bwMode="auto">
            <a:xfrm flipH="1" flipV="1">
              <a:off x="4172" y="2492"/>
              <a:ext cx="680" cy="10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89" name="Line 53">
              <a:extLst>
                <a:ext uri="{FF2B5EF4-FFF2-40B4-BE49-F238E27FC236}">
                  <a16:creationId xmlns:a16="http://schemas.microsoft.com/office/drawing/2014/main" id="{E7C8BF58-AE2F-4D2F-B2A6-A375F0F2AF7D}"/>
                </a:ext>
              </a:extLst>
            </p:cNvPr>
            <p:cNvSpPr>
              <a:spLocks noChangeShapeType="1"/>
            </p:cNvSpPr>
            <p:nvPr/>
          </p:nvSpPr>
          <p:spPr bwMode="auto">
            <a:xfrm>
              <a:off x="3556" y="2788"/>
              <a:ext cx="856" cy="1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990" name="Line 54">
              <a:extLst>
                <a:ext uri="{FF2B5EF4-FFF2-40B4-BE49-F238E27FC236}">
                  <a16:creationId xmlns:a16="http://schemas.microsoft.com/office/drawing/2014/main" id="{29B5A5CC-6F7C-46AB-97E0-E667CAC30667}"/>
                </a:ext>
              </a:extLst>
            </p:cNvPr>
            <p:cNvSpPr>
              <a:spLocks noChangeShapeType="1"/>
            </p:cNvSpPr>
            <p:nvPr/>
          </p:nvSpPr>
          <p:spPr bwMode="auto">
            <a:xfrm flipV="1">
              <a:off x="4468" y="2684"/>
              <a:ext cx="472" cy="2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Effect transition="in" filter="wipe(left)">
                                      <p:cBhvr>
                                        <p:cTn id="7" dur="500"/>
                                        <p:tgtEl>
                                          <p:spTgt spid="399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wipe(left)">
                                      <p:cBhvr>
                                        <p:cTn id="12" dur="5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9940"/>
                                        </p:tgtEl>
                                        <p:attrNameLst>
                                          <p:attrName>style.visibility</p:attrName>
                                        </p:attrNameLst>
                                      </p:cBhvr>
                                      <p:to>
                                        <p:strVal val="visible"/>
                                      </p:to>
                                    </p:set>
                                    <p:animEffect transition="in" filter="wipe(left)">
                                      <p:cBhvr>
                                        <p:cTn id="17"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P spid="3993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6E40105-D183-4774-AD28-D98E3B187298}"/>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Metaphase II</a:t>
            </a:r>
          </a:p>
        </p:txBody>
      </p:sp>
      <p:sp>
        <p:nvSpPr>
          <p:cNvPr id="40963" name="Rectangle 3">
            <a:extLst>
              <a:ext uri="{FF2B5EF4-FFF2-40B4-BE49-F238E27FC236}">
                <a16:creationId xmlns:a16="http://schemas.microsoft.com/office/drawing/2014/main" id="{3AB8B313-D3FD-43BE-B37D-06A5E29B1C49}"/>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metaphase</a:t>
            </a:r>
            <a:r>
              <a:rPr lang="en-US" altLang="en-US"/>
              <a:t> in </a:t>
            </a:r>
            <a:r>
              <a:rPr lang="en-US" altLang="en-US" b="1">
                <a:solidFill>
                  <a:schemeClr val="accent1"/>
                </a:solidFill>
                <a:effectLst>
                  <a:outerShdw blurRad="38100" dist="38100" dir="2700000" algn="tl">
                    <a:srgbClr val="C0C0C0"/>
                  </a:outerShdw>
                </a:effectLst>
              </a:rPr>
              <a:t>mitosis</a:t>
            </a:r>
          </a:p>
        </p:txBody>
      </p:sp>
      <p:grpSp>
        <p:nvGrpSpPr>
          <p:cNvPr id="40964" name="Group 4">
            <a:extLst>
              <a:ext uri="{FF2B5EF4-FFF2-40B4-BE49-F238E27FC236}">
                <a16:creationId xmlns:a16="http://schemas.microsoft.com/office/drawing/2014/main" id="{41ABB0F3-0501-433A-B28E-456F03F1D3BC}"/>
              </a:ext>
            </a:extLst>
          </p:cNvPr>
          <p:cNvGrpSpPr>
            <a:grpSpLocks/>
          </p:cNvGrpSpPr>
          <p:nvPr/>
        </p:nvGrpSpPr>
        <p:grpSpPr bwMode="auto">
          <a:xfrm>
            <a:off x="1079500" y="2520950"/>
            <a:ext cx="6985000" cy="4014788"/>
            <a:chOff x="680" y="1588"/>
            <a:chExt cx="4400" cy="2529"/>
          </a:xfrm>
        </p:grpSpPr>
        <p:sp>
          <p:nvSpPr>
            <p:cNvPr id="40965" name="Freeform 5">
              <a:extLst>
                <a:ext uri="{FF2B5EF4-FFF2-40B4-BE49-F238E27FC236}">
                  <a16:creationId xmlns:a16="http://schemas.microsoft.com/office/drawing/2014/main" id="{B21CE521-2D0C-465D-A706-B08727A427CC}"/>
                </a:ext>
              </a:extLst>
            </p:cNvPr>
            <p:cNvSpPr>
              <a:spLocks/>
            </p:cNvSpPr>
            <p:nvPr/>
          </p:nvSpPr>
          <p:spPr bwMode="auto">
            <a:xfrm>
              <a:off x="1428" y="277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6" name="Freeform 6">
              <a:extLst>
                <a:ext uri="{FF2B5EF4-FFF2-40B4-BE49-F238E27FC236}">
                  <a16:creationId xmlns:a16="http://schemas.microsoft.com/office/drawing/2014/main" id="{86251951-9248-4D17-8F10-CBA9A56BEDE3}"/>
                </a:ext>
              </a:extLst>
            </p:cNvPr>
            <p:cNvSpPr>
              <a:spLocks/>
            </p:cNvSpPr>
            <p:nvPr/>
          </p:nvSpPr>
          <p:spPr bwMode="auto">
            <a:xfrm>
              <a:off x="1572" y="277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7" name="Oval 7">
              <a:extLst>
                <a:ext uri="{FF2B5EF4-FFF2-40B4-BE49-F238E27FC236}">
                  <a16:creationId xmlns:a16="http://schemas.microsoft.com/office/drawing/2014/main" id="{832EB15F-A925-43CC-A946-94249804966F}"/>
                </a:ext>
              </a:extLst>
            </p:cNvPr>
            <p:cNvSpPr>
              <a:spLocks noChangeArrowheads="1"/>
            </p:cNvSpPr>
            <p:nvPr/>
          </p:nvSpPr>
          <p:spPr bwMode="auto">
            <a:xfrm>
              <a:off x="1540" y="298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68" name="Freeform 8">
              <a:extLst>
                <a:ext uri="{FF2B5EF4-FFF2-40B4-BE49-F238E27FC236}">
                  <a16:creationId xmlns:a16="http://schemas.microsoft.com/office/drawing/2014/main" id="{BAE3BEF8-3A97-4B36-A3FA-B934B44FB31D}"/>
                </a:ext>
              </a:extLst>
            </p:cNvPr>
            <p:cNvSpPr>
              <a:spLocks/>
            </p:cNvSpPr>
            <p:nvPr/>
          </p:nvSpPr>
          <p:spPr bwMode="auto">
            <a:xfrm>
              <a:off x="4020" y="224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69" name="Freeform 9">
              <a:extLst>
                <a:ext uri="{FF2B5EF4-FFF2-40B4-BE49-F238E27FC236}">
                  <a16:creationId xmlns:a16="http://schemas.microsoft.com/office/drawing/2014/main" id="{9B84B2CE-A5C2-49C5-A8D0-778393E010A9}"/>
                </a:ext>
              </a:extLst>
            </p:cNvPr>
            <p:cNvSpPr>
              <a:spLocks/>
            </p:cNvSpPr>
            <p:nvPr/>
          </p:nvSpPr>
          <p:spPr bwMode="auto">
            <a:xfrm>
              <a:off x="4164" y="2244"/>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0" name="Oval 10">
              <a:extLst>
                <a:ext uri="{FF2B5EF4-FFF2-40B4-BE49-F238E27FC236}">
                  <a16:creationId xmlns:a16="http://schemas.microsoft.com/office/drawing/2014/main" id="{684414FF-D25A-4376-8047-DF0293B6DCB3}"/>
                </a:ext>
              </a:extLst>
            </p:cNvPr>
            <p:cNvSpPr>
              <a:spLocks noChangeArrowheads="1"/>
            </p:cNvSpPr>
            <p:nvPr/>
          </p:nvSpPr>
          <p:spPr bwMode="auto">
            <a:xfrm>
              <a:off x="4132" y="2452"/>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1" name="Freeform 11">
              <a:extLst>
                <a:ext uri="{FF2B5EF4-FFF2-40B4-BE49-F238E27FC236}">
                  <a16:creationId xmlns:a16="http://schemas.microsoft.com/office/drawing/2014/main" id="{45A01312-0C87-45FB-84CA-33D191D73884}"/>
                </a:ext>
              </a:extLst>
            </p:cNvPr>
            <p:cNvSpPr>
              <a:spLocks/>
            </p:cNvSpPr>
            <p:nvPr/>
          </p:nvSpPr>
          <p:spPr bwMode="auto">
            <a:xfrm>
              <a:off x="1428" y="219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2" name="Freeform 12">
              <a:extLst>
                <a:ext uri="{FF2B5EF4-FFF2-40B4-BE49-F238E27FC236}">
                  <a16:creationId xmlns:a16="http://schemas.microsoft.com/office/drawing/2014/main" id="{56F09589-3D57-411E-AEAA-C058A6B6FC74}"/>
                </a:ext>
              </a:extLst>
            </p:cNvPr>
            <p:cNvSpPr>
              <a:spLocks/>
            </p:cNvSpPr>
            <p:nvPr/>
          </p:nvSpPr>
          <p:spPr bwMode="auto">
            <a:xfrm>
              <a:off x="1572" y="219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3" name="Oval 13">
              <a:extLst>
                <a:ext uri="{FF2B5EF4-FFF2-40B4-BE49-F238E27FC236}">
                  <a16:creationId xmlns:a16="http://schemas.microsoft.com/office/drawing/2014/main" id="{E484B8CB-436C-409B-9984-5102E20A6400}"/>
                </a:ext>
              </a:extLst>
            </p:cNvPr>
            <p:cNvSpPr>
              <a:spLocks noChangeArrowheads="1"/>
            </p:cNvSpPr>
            <p:nvPr/>
          </p:nvSpPr>
          <p:spPr bwMode="auto">
            <a:xfrm>
              <a:off x="1540" y="2404"/>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4" name="Freeform 14">
              <a:extLst>
                <a:ext uri="{FF2B5EF4-FFF2-40B4-BE49-F238E27FC236}">
                  <a16:creationId xmlns:a16="http://schemas.microsoft.com/office/drawing/2014/main" id="{10A46CEB-D197-4CA3-9A4E-8401A7C14604}"/>
                </a:ext>
              </a:extLst>
            </p:cNvPr>
            <p:cNvSpPr>
              <a:spLocks/>
            </p:cNvSpPr>
            <p:nvPr/>
          </p:nvSpPr>
          <p:spPr bwMode="auto">
            <a:xfrm>
              <a:off x="4020" y="277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5" name="Freeform 15">
              <a:extLst>
                <a:ext uri="{FF2B5EF4-FFF2-40B4-BE49-F238E27FC236}">
                  <a16:creationId xmlns:a16="http://schemas.microsoft.com/office/drawing/2014/main" id="{2AF8D84C-6946-434B-9E99-5487673F5F8C}"/>
                </a:ext>
              </a:extLst>
            </p:cNvPr>
            <p:cNvSpPr>
              <a:spLocks/>
            </p:cNvSpPr>
            <p:nvPr/>
          </p:nvSpPr>
          <p:spPr bwMode="auto">
            <a:xfrm>
              <a:off x="4164" y="277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6" name="Oval 16">
              <a:extLst>
                <a:ext uri="{FF2B5EF4-FFF2-40B4-BE49-F238E27FC236}">
                  <a16:creationId xmlns:a16="http://schemas.microsoft.com/office/drawing/2014/main" id="{9040D46A-FDC8-4925-BF22-C1F5DFDBB97F}"/>
                </a:ext>
              </a:extLst>
            </p:cNvPr>
            <p:cNvSpPr>
              <a:spLocks noChangeArrowheads="1"/>
            </p:cNvSpPr>
            <p:nvPr/>
          </p:nvSpPr>
          <p:spPr bwMode="auto">
            <a:xfrm>
              <a:off x="4132" y="2980"/>
              <a:ext cx="88" cy="88"/>
            </a:xfrm>
            <a:prstGeom prst="ellipse">
              <a:avLst/>
            </a:prstGeom>
            <a:solidFill>
              <a:srgbClr val="B5006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7" name="Oval 17">
              <a:extLst>
                <a:ext uri="{FF2B5EF4-FFF2-40B4-BE49-F238E27FC236}">
                  <a16:creationId xmlns:a16="http://schemas.microsoft.com/office/drawing/2014/main" id="{D378919C-E880-4E9F-ACFC-1E395210664C}"/>
                </a:ext>
              </a:extLst>
            </p:cNvPr>
            <p:cNvSpPr>
              <a:spLocks noChangeArrowheads="1"/>
            </p:cNvSpPr>
            <p:nvPr/>
          </p:nvSpPr>
          <p:spPr bwMode="auto">
            <a:xfrm>
              <a:off x="680" y="1784"/>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8" name="Oval 18">
              <a:extLst>
                <a:ext uri="{FF2B5EF4-FFF2-40B4-BE49-F238E27FC236}">
                  <a16:creationId xmlns:a16="http://schemas.microsoft.com/office/drawing/2014/main" id="{A4C2D11D-0FDD-4528-9324-67D1283E336C}"/>
                </a:ext>
              </a:extLst>
            </p:cNvPr>
            <p:cNvSpPr>
              <a:spLocks noChangeArrowheads="1"/>
            </p:cNvSpPr>
            <p:nvPr/>
          </p:nvSpPr>
          <p:spPr bwMode="auto">
            <a:xfrm>
              <a:off x="3272" y="1832"/>
              <a:ext cx="180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9" name="Rectangle 19">
              <a:extLst>
                <a:ext uri="{FF2B5EF4-FFF2-40B4-BE49-F238E27FC236}">
                  <a16:creationId xmlns:a16="http://schemas.microsoft.com/office/drawing/2014/main" id="{A42030C8-BE24-4017-BA55-75CB21F87724}"/>
                </a:ext>
              </a:extLst>
            </p:cNvPr>
            <p:cNvSpPr>
              <a:spLocks noChangeArrowheads="1"/>
            </p:cNvSpPr>
            <p:nvPr/>
          </p:nvSpPr>
          <p:spPr bwMode="auto">
            <a:xfrm>
              <a:off x="4900"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0" name="Rectangle 20">
              <a:extLst>
                <a:ext uri="{FF2B5EF4-FFF2-40B4-BE49-F238E27FC236}">
                  <a16:creationId xmlns:a16="http://schemas.microsoft.com/office/drawing/2014/main" id="{0B8CE8A6-DDAB-4309-AA59-FCA62FC99A1C}"/>
                </a:ext>
              </a:extLst>
            </p:cNvPr>
            <p:cNvSpPr>
              <a:spLocks noChangeArrowheads="1"/>
            </p:cNvSpPr>
            <p:nvPr/>
          </p:nvSpPr>
          <p:spPr bwMode="auto">
            <a:xfrm>
              <a:off x="4852" y="2548"/>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1" name="Line 21">
              <a:extLst>
                <a:ext uri="{FF2B5EF4-FFF2-40B4-BE49-F238E27FC236}">
                  <a16:creationId xmlns:a16="http://schemas.microsoft.com/office/drawing/2014/main" id="{4280819B-1EF1-4579-B2C6-1520E5D02E8F}"/>
                </a:ext>
              </a:extLst>
            </p:cNvPr>
            <p:cNvSpPr>
              <a:spLocks noChangeShapeType="1"/>
            </p:cNvSpPr>
            <p:nvPr/>
          </p:nvSpPr>
          <p:spPr bwMode="auto">
            <a:xfrm flipV="1">
              <a:off x="4944"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Line 22">
              <a:extLst>
                <a:ext uri="{FF2B5EF4-FFF2-40B4-BE49-F238E27FC236}">
                  <a16:creationId xmlns:a16="http://schemas.microsoft.com/office/drawing/2014/main" id="{A6A81B3A-34ED-43E8-921B-C1EA803E9A1A}"/>
                </a:ext>
              </a:extLst>
            </p:cNvPr>
            <p:cNvSpPr>
              <a:spLocks noChangeShapeType="1"/>
            </p:cNvSpPr>
            <p:nvPr/>
          </p:nvSpPr>
          <p:spPr bwMode="auto">
            <a:xfrm flipV="1">
              <a:off x="4996"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3" name="Line 23">
              <a:extLst>
                <a:ext uri="{FF2B5EF4-FFF2-40B4-BE49-F238E27FC236}">
                  <a16:creationId xmlns:a16="http://schemas.microsoft.com/office/drawing/2014/main" id="{B2290638-DCE7-4DDA-B115-3AD3C029579B}"/>
                </a:ext>
              </a:extLst>
            </p:cNvPr>
            <p:cNvSpPr>
              <a:spLocks noChangeShapeType="1"/>
            </p:cNvSpPr>
            <p:nvPr/>
          </p:nvSpPr>
          <p:spPr bwMode="auto">
            <a:xfrm>
              <a:off x="4996"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4" name="Line 24">
              <a:extLst>
                <a:ext uri="{FF2B5EF4-FFF2-40B4-BE49-F238E27FC236}">
                  <a16:creationId xmlns:a16="http://schemas.microsoft.com/office/drawing/2014/main" id="{41ABDF09-F523-4F66-BEE0-68B208D07DDB}"/>
                </a:ext>
              </a:extLst>
            </p:cNvPr>
            <p:cNvSpPr>
              <a:spLocks noChangeShapeType="1"/>
            </p:cNvSpPr>
            <p:nvPr/>
          </p:nvSpPr>
          <p:spPr bwMode="auto">
            <a:xfrm>
              <a:off x="4996"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5" name="Line 25">
              <a:extLst>
                <a:ext uri="{FF2B5EF4-FFF2-40B4-BE49-F238E27FC236}">
                  <a16:creationId xmlns:a16="http://schemas.microsoft.com/office/drawing/2014/main" id="{F9A107A4-345E-4434-8DCA-8688FF7B6E2B}"/>
                </a:ext>
              </a:extLst>
            </p:cNvPr>
            <p:cNvSpPr>
              <a:spLocks noChangeShapeType="1"/>
            </p:cNvSpPr>
            <p:nvPr/>
          </p:nvSpPr>
          <p:spPr bwMode="auto">
            <a:xfrm>
              <a:off x="4944"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6" name="Rectangle 26">
              <a:extLst>
                <a:ext uri="{FF2B5EF4-FFF2-40B4-BE49-F238E27FC236}">
                  <a16:creationId xmlns:a16="http://schemas.microsoft.com/office/drawing/2014/main" id="{F350B7F3-5A24-40D8-A3C4-E07EB7644E48}"/>
                </a:ext>
              </a:extLst>
            </p:cNvPr>
            <p:cNvSpPr>
              <a:spLocks noChangeArrowheads="1"/>
            </p:cNvSpPr>
            <p:nvPr/>
          </p:nvSpPr>
          <p:spPr bwMode="auto">
            <a:xfrm>
              <a:off x="2308" y="264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7" name="Rectangle 27">
              <a:extLst>
                <a:ext uri="{FF2B5EF4-FFF2-40B4-BE49-F238E27FC236}">
                  <a16:creationId xmlns:a16="http://schemas.microsoft.com/office/drawing/2014/main" id="{6D687ACC-0DB5-421A-91B5-28FA464EAEB0}"/>
                </a:ext>
              </a:extLst>
            </p:cNvPr>
            <p:cNvSpPr>
              <a:spLocks noChangeArrowheads="1"/>
            </p:cNvSpPr>
            <p:nvPr/>
          </p:nvSpPr>
          <p:spPr bwMode="auto">
            <a:xfrm>
              <a:off x="2260" y="250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8" name="Line 28">
              <a:extLst>
                <a:ext uri="{FF2B5EF4-FFF2-40B4-BE49-F238E27FC236}">
                  <a16:creationId xmlns:a16="http://schemas.microsoft.com/office/drawing/2014/main" id="{620375CD-C477-4756-9FC9-00E77F00AE88}"/>
                </a:ext>
              </a:extLst>
            </p:cNvPr>
            <p:cNvSpPr>
              <a:spLocks noChangeShapeType="1"/>
            </p:cNvSpPr>
            <p:nvPr/>
          </p:nvSpPr>
          <p:spPr bwMode="auto">
            <a:xfrm flipV="1">
              <a:off x="2352" y="234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Line 29">
              <a:extLst>
                <a:ext uri="{FF2B5EF4-FFF2-40B4-BE49-F238E27FC236}">
                  <a16:creationId xmlns:a16="http://schemas.microsoft.com/office/drawing/2014/main" id="{23CBB865-9321-4F0A-9BED-BC4C773A3346}"/>
                </a:ext>
              </a:extLst>
            </p:cNvPr>
            <p:cNvSpPr>
              <a:spLocks noChangeShapeType="1"/>
            </p:cNvSpPr>
            <p:nvPr/>
          </p:nvSpPr>
          <p:spPr bwMode="auto">
            <a:xfrm flipV="1">
              <a:off x="2404" y="249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0" name="Line 30">
              <a:extLst>
                <a:ext uri="{FF2B5EF4-FFF2-40B4-BE49-F238E27FC236}">
                  <a16:creationId xmlns:a16="http://schemas.microsoft.com/office/drawing/2014/main" id="{85861E6E-0AA2-4C57-A05B-C538BF3611BD}"/>
                </a:ext>
              </a:extLst>
            </p:cNvPr>
            <p:cNvSpPr>
              <a:spLocks noChangeShapeType="1"/>
            </p:cNvSpPr>
            <p:nvPr/>
          </p:nvSpPr>
          <p:spPr bwMode="auto">
            <a:xfrm>
              <a:off x="240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Line 31">
              <a:extLst>
                <a:ext uri="{FF2B5EF4-FFF2-40B4-BE49-F238E27FC236}">
                  <a16:creationId xmlns:a16="http://schemas.microsoft.com/office/drawing/2014/main" id="{11803C01-3DCD-4F70-BC20-82F9D0CC65B9}"/>
                </a:ext>
              </a:extLst>
            </p:cNvPr>
            <p:cNvSpPr>
              <a:spLocks noChangeShapeType="1"/>
            </p:cNvSpPr>
            <p:nvPr/>
          </p:nvSpPr>
          <p:spPr bwMode="auto">
            <a:xfrm>
              <a:off x="2404" y="27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Line 32">
              <a:extLst>
                <a:ext uri="{FF2B5EF4-FFF2-40B4-BE49-F238E27FC236}">
                  <a16:creationId xmlns:a16="http://schemas.microsoft.com/office/drawing/2014/main" id="{41FB1070-0B6F-4A1A-B04E-FFB7A6DCA607}"/>
                </a:ext>
              </a:extLst>
            </p:cNvPr>
            <p:cNvSpPr>
              <a:spLocks noChangeShapeType="1"/>
            </p:cNvSpPr>
            <p:nvPr/>
          </p:nvSpPr>
          <p:spPr bwMode="auto">
            <a:xfrm>
              <a:off x="2352"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Rectangle 33">
              <a:extLst>
                <a:ext uri="{FF2B5EF4-FFF2-40B4-BE49-F238E27FC236}">
                  <a16:creationId xmlns:a16="http://schemas.microsoft.com/office/drawing/2014/main" id="{7ADE452C-A488-4DD4-A9AD-7C3684D5AA96}"/>
                </a:ext>
              </a:extLst>
            </p:cNvPr>
            <p:cNvSpPr>
              <a:spLocks noChangeArrowheads="1"/>
            </p:cNvSpPr>
            <p:nvPr/>
          </p:nvSpPr>
          <p:spPr bwMode="auto">
            <a:xfrm>
              <a:off x="820" y="254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4" name="Rectangle 34">
              <a:extLst>
                <a:ext uri="{FF2B5EF4-FFF2-40B4-BE49-F238E27FC236}">
                  <a16:creationId xmlns:a16="http://schemas.microsoft.com/office/drawing/2014/main" id="{2436D902-1B34-496E-B1DC-468BD57D26A6}"/>
                </a:ext>
              </a:extLst>
            </p:cNvPr>
            <p:cNvSpPr>
              <a:spLocks noChangeArrowheads="1"/>
            </p:cNvSpPr>
            <p:nvPr/>
          </p:nvSpPr>
          <p:spPr bwMode="auto">
            <a:xfrm>
              <a:off x="820" y="269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5" name="Line 35">
              <a:extLst>
                <a:ext uri="{FF2B5EF4-FFF2-40B4-BE49-F238E27FC236}">
                  <a16:creationId xmlns:a16="http://schemas.microsoft.com/office/drawing/2014/main" id="{1A0B684B-0D58-4D52-93AB-107D1198EB79}"/>
                </a:ext>
              </a:extLst>
            </p:cNvPr>
            <p:cNvSpPr>
              <a:spLocks noChangeShapeType="1"/>
            </p:cNvSpPr>
            <p:nvPr/>
          </p:nvSpPr>
          <p:spPr bwMode="auto">
            <a:xfrm flipH="1">
              <a:off x="716" y="274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6" name="Line 36">
              <a:extLst>
                <a:ext uri="{FF2B5EF4-FFF2-40B4-BE49-F238E27FC236}">
                  <a16:creationId xmlns:a16="http://schemas.microsoft.com/office/drawing/2014/main" id="{93A815C9-EA52-4B2E-B897-FFB036FE489A}"/>
                </a:ext>
              </a:extLst>
            </p:cNvPr>
            <p:cNvSpPr>
              <a:spLocks noChangeShapeType="1"/>
            </p:cNvSpPr>
            <p:nvPr/>
          </p:nvSpPr>
          <p:spPr bwMode="auto">
            <a:xfrm>
              <a:off x="724" y="264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7" name="Line 37">
              <a:extLst>
                <a:ext uri="{FF2B5EF4-FFF2-40B4-BE49-F238E27FC236}">
                  <a16:creationId xmlns:a16="http://schemas.microsoft.com/office/drawing/2014/main" id="{F263E39D-EDE6-4141-8A35-734491623E26}"/>
                </a:ext>
              </a:extLst>
            </p:cNvPr>
            <p:cNvSpPr>
              <a:spLocks noChangeShapeType="1"/>
            </p:cNvSpPr>
            <p:nvPr/>
          </p:nvSpPr>
          <p:spPr bwMode="auto">
            <a:xfrm>
              <a:off x="724" y="250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8" name="Line 38">
              <a:extLst>
                <a:ext uri="{FF2B5EF4-FFF2-40B4-BE49-F238E27FC236}">
                  <a16:creationId xmlns:a16="http://schemas.microsoft.com/office/drawing/2014/main" id="{F528FE96-0872-4C4A-A7C6-C506708E912F}"/>
                </a:ext>
              </a:extLst>
            </p:cNvPr>
            <p:cNvSpPr>
              <a:spLocks noChangeShapeType="1"/>
            </p:cNvSpPr>
            <p:nvPr/>
          </p:nvSpPr>
          <p:spPr bwMode="auto">
            <a:xfrm flipV="1">
              <a:off x="816" y="239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9" name="Line 39">
              <a:extLst>
                <a:ext uri="{FF2B5EF4-FFF2-40B4-BE49-F238E27FC236}">
                  <a16:creationId xmlns:a16="http://schemas.microsoft.com/office/drawing/2014/main" id="{F359768E-B525-41BD-B589-5AF7160B4D13}"/>
                </a:ext>
              </a:extLst>
            </p:cNvPr>
            <p:cNvSpPr>
              <a:spLocks noChangeShapeType="1"/>
            </p:cNvSpPr>
            <p:nvPr/>
          </p:nvSpPr>
          <p:spPr bwMode="auto">
            <a:xfrm>
              <a:off x="816" y="278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0" name="Rectangle 40">
              <a:extLst>
                <a:ext uri="{FF2B5EF4-FFF2-40B4-BE49-F238E27FC236}">
                  <a16:creationId xmlns:a16="http://schemas.microsoft.com/office/drawing/2014/main" id="{257CED34-D0F6-48DA-9670-9311EAAF1B6A}"/>
                </a:ext>
              </a:extLst>
            </p:cNvPr>
            <p:cNvSpPr>
              <a:spLocks noChangeArrowheads="1"/>
            </p:cNvSpPr>
            <p:nvPr/>
          </p:nvSpPr>
          <p:spPr bwMode="auto">
            <a:xfrm>
              <a:off x="3412" y="259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1" name="Rectangle 41">
              <a:extLst>
                <a:ext uri="{FF2B5EF4-FFF2-40B4-BE49-F238E27FC236}">
                  <a16:creationId xmlns:a16="http://schemas.microsoft.com/office/drawing/2014/main" id="{F2285688-6BEF-434F-BE6E-5840E2FE5DBF}"/>
                </a:ext>
              </a:extLst>
            </p:cNvPr>
            <p:cNvSpPr>
              <a:spLocks noChangeArrowheads="1"/>
            </p:cNvSpPr>
            <p:nvPr/>
          </p:nvSpPr>
          <p:spPr bwMode="auto">
            <a:xfrm>
              <a:off x="3460" y="27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2" name="Line 42">
              <a:extLst>
                <a:ext uri="{FF2B5EF4-FFF2-40B4-BE49-F238E27FC236}">
                  <a16:creationId xmlns:a16="http://schemas.microsoft.com/office/drawing/2014/main" id="{027F8991-E7BB-4AD4-B188-8CEF55600714}"/>
                </a:ext>
              </a:extLst>
            </p:cNvPr>
            <p:cNvSpPr>
              <a:spLocks noChangeShapeType="1"/>
            </p:cNvSpPr>
            <p:nvPr/>
          </p:nvSpPr>
          <p:spPr bwMode="auto">
            <a:xfrm flipH="1">
              <a:off x="3356" y="2836"/>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3" name="Line 43">
              <a:extLst>
                <a:ext uri="{FF2B5EF4-FFF2-40B4-BE49-F238E27FC236}">
                  <a16:creationId xmlns:a16="http://schemas.microsoft.com/office/drawing/2014/main" id="{C99A5195-AC0D-4DDA-90D5-350767F977F2}"/>
                </a:ext>
              </a:extLst>
            </p:cNvPr>
            <p:cNvSpPr>
              <a:spLocks noChangeShapeType="1"/>
            </p:cNvSpPr>
            <p:nvPr/>
          </p:nvSpPr>
          <p:spPr bwMode="auto">
            <a:xfrm>
              <a:off x="3316" y="273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4" name="Line 44">
              <a:extLst>
                <a:ext uri="{FF2B5EF4-FFF2-40B4-BE49-F238E27FC236}">
                  <a16:creationId xmlns:a16="http://schemas.microsoft.com/office/drawing/2014/main" id="{041482C1-D227-4FE8-B366-E4CAA4C8F30C}"/>
                </a:ext>
              </a:extLst>
            </p:cNvPr>
            <p:cNvSpPr>
              <a:spLocks noChangeShapeType="1"/>
            </p:cNvSpPr>
            <p:nvPr/>
          </p:nvSpPr>
          <p:spPr bwMode="auto">
            <a:xfrm>
              <a:off x="3316" y="259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5" name="Line 45">
              <a:extLst>
                <a:ext uri="{FF2B5EF4-FFF2-40B4-BE49-F238E27FC236}">
                  <a16:creationId xmlns:a16="http://schemas.microsoft.com/office/drawing/2014/main" id="{805F5659-7DE4-4122-A881-D33502D0A476}"/>
                </a:ext>
              </a:extLst>
            </p:cNvPr>
            <p:cNvSpPr>
              <a:spLocks noChangeShapeType="1"/>
            </p:cNvSpPr>
            <p:nvPr/>
          </p:nvSpPr>
          <p:spPr bwMode="auto">
            <a:xfrm flipV="1">
              <a:off x="3408" y="2444"/>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6" name="Line 46">
              <a:extLst>
                <a:ext uri="{FF2B5EF4-FFF2-40B4-BE49-F238E27FC236}">
                  <a16:creationId xmlns:a16="http://schemas.microsoft.com/office/drawing/2014/main" id="{A7E379B0-6BDB-46DE-A294-6D5AD621292F}"/>
                </a:ext>
              </a:extLst>
            </p:cNvPr>
            <p:cNvSpPr>
              <a:spLocks noChangeShapeType="1"/>
            </p:cNvSpPr>
            <p:nvPr/>
          </p:nvSpPr>
          <p:spPr bwMode="auto">
            <a:xfrm>
              <a:off x="3456" y="2836"/>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7" name="Line 47">
              <a:extLst>
                <a:ext uri="{FF2B5EF4-FFF2-40B4-BE49-F238E27FC236}">
                  <a16:creationId xmlns:a16="http://schemas.microsoft.com/office/drawing/2014/main" id="{6237901E-E311-4C16-991F-64CCE65A678F}"/>
                </a:ext>
              </a:extLst>
            </p:cNvPr>
            <p:cNvSpPr>
              <a:spLocks noChangeShapeType="1"/>
            </p:cNvSpPr>
            <p:nvPr/>
          </p:nvSpPr>
          <p:spPr bwMode="auto">
            <a:xfrm>
              <a:off x="1584" y="1588"/>
              <a:ext cx="0" cy="22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8" name="Line 48">
              <a:extLst>
                <a:ext uri="{FF2B5EF4-FFF2-40B4-BE49-F238E27FC236}">
                  <a16:creationId xmlns:a16="http://schemas.microsoft.com/office/drawing/2014/main" id="{14525A0B-3A5B-4C23-A711-CE7C195A3C78}"/>
                </a:ext>
              </a:extLst>
            </p:cNvPr>
            <p:cNvSpPr>
              <a:spLocks noChangeShapeType="1"/>
            </p:cNvSpPr>
            <p:nvPr/>
          </p:nvSpPr>
          <p:spPr bwMode="auto">
            <a:xfrm>
              <a:off x="4176" y="1636"/>
              <a:ext cx="0" cy="2200"/>
            </a:xfrm>
            <a:prstGeom prst="line">
              <a:avLst/>
            </a:prstGeom>
            <a:noFill/>
            <a:ln w="127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9" name="Line 49">
              <a:extLst>
                <a:ext uri="{FF2B5EF4-FFF2-40B4-BE49-F238E27FC236}">
                  <a16:creationId xmlns:a16="http://schemas.microsoft.com/office/drawing/2014/main" id="{669E920E-797B-41A8-B56F-D12794A1E31A}"/>
                </a:ext>
              </a:extLst>
            </p:cNvPr>
            <p:cNvSpPr>
              <a:spLocks noChangeShapeType="1"/>
            </p:cNvSpPr>
            <p:nvPr/>
          </p:nvSpPr>
          <p:spPr bwMode="auto">
            <a:xfrm flipV="1">
              <a:off x="868" y="2444"/>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0" name="Line 50">
              <a:extLst>
                <a:ext uri="{FF2B5EF4-FFF2-40B4-BE49-F238E27FC236}">
                  <a16:creationId xmlns:a16="http://schemas.microsoft.com/office/drawing/2014/main" id="{7BA50D59-CCAD-4F45-A79A-F13D990DE6E1}"/>
                </a:ext>
              </a:extLst>
            </p:cNvPr>
            <p:cNvSpPr>
              <a:spLocks noChangeShapeType="1"/>
            </p:cNvSpPr>
            <p:nvPr/>
          </p:nvSpPr>
          <p:spPr bwMode="auto">
            <a:xfrm>
              <a:off x="916" y="2740"/>
              <a:ext cx="616" cy="2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1" name="Line 51">
              <a:extLst>
                <a:ext uri="{FF2B5EF4-FFF2-40B4-BE49-F238E27FC236}">
                  <a16:creationId xmlns:a16="http://schemas.microsoft.com/office/drawing/2014/main" id="{9EC6ADCF-4599-42C6-A942-A9D34393857C}"/>
                </a:ext>
              </a:extLst>
            </p:cNvPr>
            <p:cNvSpPr>
              <a:spLocks noChangeShapeType="1"/>
            </p:cNvSpPr>
            <p:nvPr/>
          </p:nvSpPr>
          <p:spPr bwMode="auto">
            <a:xfrm>
              <a:off x="1588" y="2452"/>
              <a:ext cx="712"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2" name="Line 52">
              <a:extLst>
                <a:ext uri="{FF2B5EF4-FFF2-40B4-BE49-F238E27FC236}">
                  <a16:creationId xmlns:a16="http://schemas.microsoft.com/office/drawing/2014/main" id="{0E965F4B-30B3-4DBC-9C5E-2A1CFABE7BCE}"/>
                </a:ext>
              </a:extLst>
            </p:cNvPr>
            <p:cNvSpPr>
              <a:spLocks noChangeShapeType="1"/>
            </p:cNvSpPr>
            <p:nvPr/>
          </p:nvSpPr>
          <p:spPr bwMode="auto">
            <a:xfrm flipV="1">
              <a:off x="1588" y="2684"/>
              <a:ext cx="712" cy="3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3" name="Line 53">
              <a:extLst>
                <a:ext uri="{FF2B5EF4-FFF2-40B4-BE49-F238E27FC236}">
                  <a16:creationId xmlns:a16="http://schemas.microsoft.com/office/drawing/2014/main" id="{7A55E1A0-59F1-4980-9FC1-D42574DB6708}"/>
                </a:ext>
              </a:extLst>
            </p:cNvPr>
            <p:cNvSpPr>
              <a:spLocks noChangeShapeType="1"/>
            </p:cNvSpPr>
            <p:nvPr/>
          </p:nvSpPr>
          <p:spPr bwMode="auto">
            <a:xfrm flipV="1">
              <a:off x="3460" y="2492"/>
              <a:ext cx="712"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4" name="Line 54">
              <a:extLst>
                <a:ext uri="{FF2B5EF4-FFF2-40B4-BE49-F238E27FC236}">
                  <a16:creationId xmlns:a16="http://schemas.microsoft.com/office/drawing/2014/main" id="{811FBFE0-D0AA-4CFE-8C1D-5B3F18AE868F}"/>
                </a:ext>
              </a:extLst>
            </p:cNvPr>
            <p:cNvSpPr>
              <a:spLocks noChangeShapeType="1"/>
            </p:cNvSpPr>
            <p:nvPr/>
          </p:nvSpPr>
          <p:spPr bwMode="auto">
            <a:xfrm>
              <a:off x="3556" y="2788"/>
              <a:ext cx="616"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5" name="Line 55">
              <a:extLst>
                <a:ext uri="{FF2B5EF4-FFF2-40B4-BE49-F238E27FC236}">
                  <a16:creationId xmlns:a16="http://schemas.microsoft.com/office/drawing/2014/main" id="{E7845EC4-DA1E-40E3-B4F4-CE26DF821002}"/>
                </a:ext>
              </a:extLst>
            </p:cNvPr>
            <p:cNvSpPr>
              <a:spLocks noChangeShapeType="1"/>
            </p:cNvSpPr>
            <p:nvPr/>
          </p:nvSpPr>
          <p:spPr bwMode="auto">
            <a:xfrm>
              <a:off x="4180" y="2500"/>
              <a:ext cx="712"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6" name="Line 56">
              <a:extLst>
                <a:ext uri="{FF2B5EF4-FFF2-40B4-BE49-F238E27FC236}">
                  <a16:creationId xmlns:a16="http://schemas.microsoft.com/office/drawing/2014/main" id="{5BD1D558-B5B4-4F06-8EB6-0A35FDB1D102}"/>
                </a:ext>
              </a:extLst>
            </p:cNvPr>
            <p:cNvSpPr>
              <a:spLocks noChangeShapeType="1"/>
            </p:cNvSpPr>
            <p:nvPr/>
          </p:nvSpPr>
          <p:spPr bwMode="auto">
            <a:xfrm flipV="1">
              <a:off x="4228" y="2684"/>
              <a:ext cx="664" cy="3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7" name="Rectangle 57">
              <a:extLst>
                <a:ext uri="{FF2B5EF4-FFF2-40B4-BE49-F238E27FC236}">
                  <a16:creationId xmlns:a16="http://schemas.microsoft.com/office/drawing/2014/main" id="{20C724E0-2DA4-4C5A-BCCF-F1CD48B4780F}"/>
                </a:ext>
              </a:extLst>
            </p:cNvPr>
            <p:cNvSpPr>
              <a:spLocks noChangeArrowheads="1"/>
            </p:cNvSpPr>
            <p:nvPr/>
          </p:nvSpPr>
          <p:spPr bwMode="auto">
            <a:xfrm>
              <a:off x="3447"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sp>
          <p:nvSpPr>
            <p:cNvPr id="41018" name="Rectangle 58">
              <a:extLst>
                <a:ext uri="{FF2B5EF4-FFF2-40B4-BE49-F238E27FC236}">
                  <a16:creationId xmlns:a16="http://schemas.microsoft.com/office/drawing/2014/main" id="{CDDC3C54-4D17-4ECE-8C52-FC106CDC265F}"/>
                </a:ext>
              </a:extLst>
            </p:cNvPr>
            <p:cNvSpPr>
              <a:spLocks noChangeArrowheads="1"/>
            </p:cNvSpPr>
            <p:nvPr/>
          </p:nvSpPr>
          <p:spPr bwMode="auto">
            <a:xfrm>
              <a:off x="807" y="3831"/>
              <a:ext cx="1619"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metaphase plate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wipe(left)">
                                      <p:cBhvr>
                                        <p:cTn id="7" dur="500"/>
                                        <p:tgtEl>
                                          <p:spTgt spid="409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wipe(left)">
                                      <p:cBhvr>
                                        <p:cTn id="12" dur="5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wipe(left)">
                                      <p:cBhvr>
                                        <p:cTn id="17" dur="5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build="p" autoUpdateAnimBg="0"/>
      <p:bldP spid="4096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A625A5D-396B-4484-890D-23B4DB97F5F7}"/>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Anaphase II</a:t>
            </a:r>
          </a:p>
        </p:txBody>
      </p:sp>
      <p:sp>
        <p:nvSpPr>
          <p:cNvPr id="41987" name="Rectangle 3">
            <a:extLst>
              <a:ext uri="{FF2B5EF4-FFF2-40B4-BE49-F238E27FC236}">
                <a16:creationId xmlns:a16="http://schemas.microsoft.com/office/drawing/2014/main" id="{0645843C-C71C-4B93-9B39-EB6F103997C1}"/>
              </a:ext>
            </a:extLst>
          </p:cNvPr>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same as </a:t>
            </a:r>
            <a:r>
              <a:rPr lang="en-US" altLang="en-US" b="1">
                <a:solidFill>
                  <a:srgbClr val="9234DB"/>
                </a:solidFill>
                <a:effectLst>
                  <a:outerShdw blurRad="38100" dist="38100" dir="2700000" algn="tl">
                    <a:srgbClr val="C0C0C0"/>
                  </a:outerShdw>
                </a:effectLst>
              </a:rPr>
              <a:t>anaphase</a:t>
            </a:r>
            <a:r>
              <a:rPr lang="en-US" altLang="en-US"/>
              <a:t> in </a:t>
            </a:r>
            <a:r>
              <a:rPr lang="en-US" altLang="en-US" b="1">
                <a:solidFill>
                  <a:schemeClr val="accent1"/>
                </a:solidFill>
                <a:effectLst>
                  <a:outerShdw blurRad="38100" dist="38100" dir="2700000" algn="tl">
                    <a:srgbClr val="C0C0C0"/>
                  </a:outerShdw>
                </a:effectLst>
              </a:rPr>
              <a:t>mitosis</a:t>
            </a:r>
            <a:endParaRPr lang="en-US" altLang="en-US"/>
          </a:p>
          <a:p>
            <a:r>
              <a:rPr lang="en-US" altLang="en-US" b="1">
                <a:solidFill>
                  <a:srgbClr val="B50069"/>
                </a:solidFill>
                <a:effectLst>
                  <a:outerShdw blurRad="38100" dist="38100" dir="2700000" algn="tl">
                    <a:srgbClr val="C0C0C0"/>
                  </a:outerShdw>
                </a:effectLst>
              </a:rPr>
              <a:t>sister chromatids separate</a:t>
            </a:r>
          </a:p>
        </p:txBody>
      </p:sp>
      <p:grpSp>
        <p:nvGrpSpPr>
          <p:cNvPr id="41988" name="Group 4">
            <a:extLst>
              <a:ext uri="{FF2B5EF4-FFF2-40B4-BE49-F238E27FC236}">
                <a16:creationId xmlns:a16="http://schemas.microsoft.com/office/drawing/2014/main" id="{555FDF00-50BB-4196-80C9-7CA8627E15FE}"/>
              </a:ext>
            </a:extLst>
          </p:cNvPr>
          <p:cNvGrpSpPr>
            <a:grpSpLocks/>
          </p:cNvGrpSpPr>
          <p:nvPr/>
        </p:nvGrpSpPr>
        <p:grpSpPr bwMode="auto">
          <a:xfrm>
            <a:off x="774700" y="3441700"/>
            <a:ext cx="7747000" cy="2794000"/>
            <a:chOff x="488" y="2168"/>
            <a:chExt cx="4880" cy="1760"/>
          </a:xfrm>
        </p:grpSpPr>
        <p:sp>
          <p:nvSpPr>
            <p:cNvPr id="41989" name="Freeform 5">
              <a:extLst>
                <a:ext uri="{FF2B5EF4-FFF2-40B4-BE49-F238E27FC236}">
                  <a16:creationId xmlns:a16="http://schemas.microsoft.com/office/drawing/2014/main" id="{A87FEE31-3705-48DA-BC53-EA93701D7FCE}"/>
                </a:ext>
              </a:extLst>
            </p:cNvPr>
            <p:cNvSpPr>
              <a:spLocks/>
            </p:cNvSpPr>
            <p:nvPr/>
          </p:nvSpPr>
          <p:spPr bwMode="auto">
            <a:xfrm>
              <a:off x="1140" y="301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0" name="Freeform 6">
              <a:extLst>
                <a:ext uri="{FF2B5EF4-FFF2-40B4-BE49-F238E27FC236}">
                  <a16:creationId xmlns:a16="http://schemas.microsoft.com/office/drawing/2014/main" id="{0CC78349-6AB1-44E4-9A44-583669770D6C}"/>
                </a:ext>
              </a:extLst>
            </p:cNvPr>
            <p:cNvSpPr>
              <a:spLocks/>
            </p:cNvSpPr>
            <p:nvPr/>
          </p:nvSpPr>
          <p:spPr bwMode="auto">
            <a:xfrm>
              <a:off x="1764" y="306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1" name="Freeform 7">
              <a:extLst>
                <a:ext uri="{FF2B5EF4-FFF2-40B4-BE49-F238E27FC236}">
                  <a16:creationId xmlns:a16="http://schemas.microsoft.com/office/drawing/2014/main" id="{74EE45C2-9BF0-46CE-909D-76B6A8847D84}"/>
                </a:ext>
              </a:extLst>
            </p:cNvPr>
            <p:cNvSpPr>
              <a:spLocks/>
            </p:cNvSpPr>
            <p:nvPr/>
          </p:nvSpPr>
          <p:spPr bwMode="auto">
            <a:xfrm>
              <a:off x="3684" y="258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Freeform 8">
              <a:extLst>
                <a:ext uri="{FF2B5EF4-FFF2-40B4-BE49-F238E27FC236}">
                  <a16:creationId xmlns:a16="http://schemas.microsoft.com/office/drawing/2014/main" id="{400C51F2-3C60-4F63-B463-EE51B6B168C2}"/>
                </a:ext>
              </a:extLst>
            </p:cNvPr>
            <p:cNvSpPr>
              <a:spLocks/>
            </p:cNvSpPr>
            <p:nvPr/>
          </p:nvSpPr>
          <p:spPr bwMode="auto">
            <a:xfrm>
              <a:off x="4404" y="258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3" name="Freeform 9">
              <a:extLst>
                <a:ext uri="{FF2B5EF4-FFF2-40B4-BE49-F238E27FC236}">
                  <a16:creationId xmlns:a16="http://schemas.microsoft.com/office/drawing/2014/main" id="{E63366A3-9D99-41D3-9CB2-11D46303237F}"/>
                </a:ext>
              </a:extLst>
            </p:cNvPr>
            <p:cNvSpPr>
              <a:spLocks/>
            </p:cNvSpPr>
            <p:nvPr/>
          </p:nvSpPr>
          <p:spPr bwMode="auto">
            <a:xfrm>
              <a:off x="1092" y="248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4" name="Freeform 10">
              <a:extLst>
                <a:ext uri="{FF2B5EF4-FFF2-40B4-BE49-F238E27FC236}">
                  <a16:creationId xmlns:a16="http://schemas.microsoft.com/office/drawing/2014/main" id="{046F306F-FC02-4D28-A0E2-FB77EC057278}"/>
                </a:ext>
              </a:extLst>
            </p:cNvPr>
            <p:cNvSpPr>
              <a:spLocks/>
            </p:cNvSpPr>
            <p:nvPr/>
          </p:nvSpPr>
          <p:spPr bwMode="auto">
            <a:xfrm>
              <a:off x="1764" y="253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5" name="Freeform 11">
              <a:extLst>
                <a:ext uri="{FF2B5EF4-FFF2-40B4-BE49-F238E27FC236}">
                  <a16:creationId xmlns:a16="http://schemas.microsoft.com/office/drawing/2014/main" id="{B9CB9513-B4B6-4CBC-BDF0-6A94BBEAA7B7}"/>
                </a:ext>
              </a:extLst>
            </p:cNvPr>
            <p:cNvSpPr>
              <a:spLocks/>
            </p:cNvSpPr>
            <p:nvPr/>
          </p:nvSpPr>
          <p:spPr bwMode="auto">
            <a:xfrm>
              <a:off x="3732" y="31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6" name="Freeform 12">
              <a:extLst>
                <a:ext uri="{FF2B5EF4-FFF2-40B4-BE49-F238E27FC236}">
                  <a16:creationId xmlns:a16="http://schemas.microsoft.com/office/drawing/2014/main" id="{933695CF-1727-49F0-A902-779A32DF2968}"/>
                </a:ext>
              </a:extLst>
            </p:cNvPr>
            <p:cNvSpPr>
              <a:spLocks/>
            </p:cNvSpPr>
            <p:nvPr/>
          </p:nvSpPr>
          <p:spPr bwMode="auto">
            <a:xfrm>
              <a:off x="4404" y="31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7" name="Oval 13">
              <a:extLst>
                <a:ext uri="{FF2B5EF4-FFF2-40B4-BE49-F238E27FC236}">
                  <a16:creationId xmlns:a16="http://schemas.microsoft.com/office/drawing/2014/main" id="{41263FCD-8070-477D-B6D7-5B338481982F}"/>
                </a:ext>
              </a:extLst>
            </p:cNvPr>
            <p:cNvSpPr>
              <a:spLocks noChangeArrowheads="1"/>
            </p:cNvSpPr>
            <p:nvPr/>
          </p:nvSpPr>
          <p:spPr bwMode="auto">
            <a:xfrm>
              <a:off x="488" y="2168"/>
              <a:ext cx="2240"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Oval 14">
              <a:extLst>
                <a:ext uri="{FF2B5EF4-FFF2-40B4-BE49-F238E27FC236}">
                  <a16:creationId xmlns:a16="http://schemas.microsoft.com/office/drawing/2014/main" id="{49B5795D-229C-4C70-A239-D84293882B74}"/>
                </a:ext>
              </a:extLst>
            </p:cNvPr>
            <p:cNvSpPr>
              <a:spLocks noChangeArrowheads="1"/>
            </p:cNvSpPr>
            <p:nvPr/>
          </p:nvSpPr>
          <p:spPr bwMode="auto">
            <a:xfrm>
              <a:off x="3080" y="2168"/>
              <a:ext cx="2288" cy="176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Rectangle 15">
              <a:extLst>
                <a:ext uri="{FF2B5EF4-FFF2-40B4-BE49-F238E27FC236}">
                  <a16:creationId xmlns:a16="http://schemas.microsoft.com/office/drawing/2014/main" id="{0AC1CC55-2591-4A07-8324-DDDAB7FF382D}"/>
                </a:ext>
              </a:extLst>
            </p:cNvPr>
            <p:cNvSpPr>
              <a:spLocks noChangeArrowheads="1"/>
            </p:cNvSpPr>
            <p:nvPr/>
          </p:nvSpPr>
          <p:spPr bwMode="auto">
            <a:xfrm>
              <a:off x="4852" y="2980"/>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0" name="Rectangle 16">
              <a:extLst>
                <a:ext uri="{FF2B5EF4-FFF2-40B4-BE49-F238E27FC236}">
                  <a16:creationId xmlns:a16="http://schemas.microsoft.com/office/drawing/2014/main" id="{EE007318-326D-417E-9C82-335AE3C908D2}"/>
                </a:ext>
              </a:extLst>
            </p:cNvPr>
            <p:cNvSpPr>
              <a:spLocks noChangeArrowheads="1"/>
            </p:cNvSpPr>
            <p:nvPr/>
          </p:nvSpPr>
          <p:spPr bwMode="auto">
            <a:xfrm>
              <a:off x="4804" y="2884"/>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Line 17">
              <a:extLst>
                <a:ext uri="{FF2B5EF4-FFF2-40B4-BE49-F238E27FC236}">
                  <a16:creationId xmlns:a16="http://schemas.microsoft.com/office/drawing/2014/main" id="{63AEC69D-4FAE-4FBC-9875-BC8D35585C29}"/>
                </a:ext>
              </a:extLst>
            </p:cNvPr>
            <p:cNvSpPr>
              <a:spLocks noChangeShapeType="1"/>
            </p:cNvSpPr>
            <p:nvPr/>
          </p:nvSpPr>
          <p:spPr bwMode="auto">
            <a:xfrm flipV="1">
              <a:off x="4896" y="2732"/>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2" name="Line 18">
              <a:extLst>
                <a:ext uri="{FF2B5EF4-FFF2-40B4-BE49-F238E27FC236}">
                  <a16:creationId xmlns:a16="http://schemas.microsoft.com/office/drawing/2014/main" id="{F146EDDB-651B-4C9D-8170-214EA9EF3CB6}"/>
                </a:ext>
              </a:extLst>
            </p:cNvPr>
            <p:cNvSpPr>
              <a:spLocks noChangeShapeType="1"/>
            </p:cNvSpPr>
            <p:nvPr/>
          </p:nvSpPr>
          <p:spPr bwMode="auto">
            <a:xfrm flipV="1">
              <a:off x="4948" y="2828"/>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3" name="Line 19">
              <a:extLst>
                <a:ext uri="{FF2B5EF4-FFF2-40B4-BE49-F238E27FC236}">
                  <a16:creationId xmlns:a16="http://schemas.microsoft.com/office/drawing/2014/main" id="{359B2F44-CEE0-4303-92CA-5F222D8EEBE5}"/>
                </a:ext>
              </a:extLst>
            </p:cNvPr>
            <p:cNvSpPr>
              <a:spLocks noChangeShapeType="1"/>
            </p:cNvSpPr>
            <p:nvPr/>
          </p:nvSpPr>
          <p:spPr bwMode="auto">
            <a:xfrm>
              <a:off x="4948" y="2976"/>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4" name="Line 20">
              <a:extLst>
                <a:ext uri="{FF2B5EF4-FFF2-40B4-BE49-F238E27FC236}">
                  <a16:creationId xmlns:a16="http://schemas.microsoft.com/office/drawing/2014/main" id="{FA93070C-4CD7-4247-AA7E-20A3BD762F4E}"/>
                </a:ext>
              </a:extLst>
            </p:cNvPr>
            <p:cNvSpPr>
              <a:spLocks noChangeShapeType="1"/>
            </p:cNvSpPr>
            <p:nvPr/>
          </p:nvSpPr>
          <p:spPr bwMode="auto">
            <a:xfrm>
              <a:off x="4948" y="3076"/>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5" name="Line 21">
              <a:extLst>
                <a:ext uri="{FF2B5EF4-FFF2-40B4-BE49-F238E27FC236}">
                  <a16:creationId xmlns:a16="http://schemas.microsoft.com/office/drawing/2014/main" id="{C0C2AA00-97F3-4D15-8B07-8D34456EBD95}"/>
                </a:ext>
              </a:extLst>
            </p:cNvPr>
            <p:cNvSpPr>
              <a:spLocks noChangeShapeType="1"/>
            </p:cNvSpPr>
            <p:nvPr/>
          </p:nvSpPr>
          <p:spPr bwMode="auto">
            <a:xfrm>
              <a:off x="4896"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6" name="Rectangle 22">
              <a:extLst>
                <a:ext uri="{FF2B5EF4-FFF2-40B4-BE49-F238E27FC236}">
                  <a16:creationId xmlns:a16="http://schemas.microsoft.com/office/drawing/2014/main" id="{9E35E0FA-5777-489C-BAFD-64928C73A031}"/>
                </a:ext>
              </a:extLst>
            </p:cNvPr>
            <p:cNvSpPr>
              <a:spLocks noChangeArrowheads="1"/>
            </p:cNvSpPr>
            <p:nvPr/>
          </p:nvSpPr>
          <p:spPr bwMode="auto">
            <a:xfrm>
              <a:off x="2260" y="302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Rectangle 23">
              <a:extLst>
                <a:ext uri="{FF2B5EF4-FFF2-40B4-BE49-F238E27FC236}">
                  <a16:creationId xmlns:a16="http://schemas.microsoft.com/office/drawing/2014/main" id="{A376EDCB-F44F-4BEC-9EBB-CB9821691FCE}"/>
                </a:ext>
              </a:extLst>
            </p:cNvPr>
            <p:cNvSpPr>
              <a:spLocks noChangeArrowheads="1"/>
            </p:cNvSpPr>
            <p:nvPr/>
          </p:nvSpPr>
          <p:spPr bwMode="auto">
            <a:xfrm>
              <a:off x="2212" y="2884"/>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8" name="Line 24">
              <a:extLst>
                <a:ext uri="{FF2B5EF4-FFF2-40B4-BE49-F238E27FC236}">
                  <a16:creationId xmlns:a16="http://schemas.microsoft.com/office/drawing/2014/main" id="{DAB53892-99ED-4F3E-AB2D-7669C752D963}"/>
                </a:ext>
              </a:extLst>
            </p:cNvPr>
            <p:cNvSpPr>
              <a:spLocks noChangeShapeType="1"/>
            </p:cNvSpPr>
            <p:nvPr/>
          </p:nvSpPr>
          <p:spPr bwMode="auto">
            <a:xfrm flipV="1">
              <a:off x="2304" y="2732"/>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9" name="Line 25">
              <a:extLst>
                <a:ext uri="{FF2B5EF4-FFF2-40B4-BE49-F238E27FC236}">
                  <a16:creationId xmlns:a16="http://schemas.microsoft.com/office/drawing/2014/main" id="{935198CC-B413-448D-AEFB-18B512952866}"/>
                </a:ext>
              </a:extLst>
            </p:cNvPr>
            <p:cNvSpPr>
              <a:spLocks noChangeShapeType="1"/>
            </p:cNvSpPr>
            <p:nvPr/>
          </p:nvSpPr>
          <p:spPr bwMode="auto">
            <a:xfrm flipV="1">
              <a:off x="2356" y="2876"/>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0" name="Line 26">
              <a:extLst>
                <a:ext uri="{FF2B5EF4-FFF2-40B4-BE49-F238E27FC236}">
                  <a16:creationId xmlns:a16="http://schemas.microsoft.com/office/drawing/2014/main" id="{5266B8EF-CC8A-48F6-A5B4-4F443C6F91AC}"/>
                </a:ext>
              </a:extLst>
            </p:cNvPr>
            <p:cNvSpPr>
              <a:spLocks noChangeShapeType="1"/>
            </p:cNvSpPr>
            <p:nvPr/>
          </p:nvSpPr>
          <p:spPr bwMode="auto">
            <a:xfrm>
              <a:off x="2356" y="3024"/>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1" name="Line 27">
              <a:extLst>
                <a:ext uri="{FF2B5EF4-FFF2-40B4-BE49-F238E27FC236}">
                  <a16:creationId xmlns:a16="http://schemas.microsoft.com/office/drawing/2014/main" id="{A081E4DD-6055-4DE7-B5B6-11CB776B6252}"/>
                </a:ext>
              </a:extLst>
            </p:cNvPr>
            <p:cNvSpPr>
              <a:spLocks noChangeShapeType="1"/>
            </p:cNvSpPr>
            <p:nvPr/>
          </p:nvSpPr>
          <p:spPr bwMode="auto">
            <a:xfrm>
              <a:off x="2356" y="3124"/>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2" name="Line 28">
              <a:extLst>
                <a:ext uri="{FF2B5EF4-FFF2-40B4-BE49-F238E27FC236}">
                  <a16:creationId xmlns:a16="http://schemas.microsoft.com/office/drawing/2014/main" id="{EB620D1C-CB5E-477C-B6E4-83DCBB769272}"/>
                </a:ext>
              </a:extLst>
            </p:cNvPr>
            <p:cNvSpPr>
              <a:spLocks noChangeShapeType="1"/>
            </p:cNvSpPr>
            <p:nvPr/>
          </p:nvSpPr>
          <p:spPr bwMode="auto">
            <a:xfrm>
              <a:off x="2304"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3" name="Rectangle 29">
              <a:extLst>
                <a:ext uri="{FF2B5EF4-FFF2-40B4-BE49-F238E27FC236}">
                  <a16:creationId xmlns:a16="http://schemas.microsoft.com/office/drawing/2014/main" id="{03F9B211-3897-4AA9-8A3E-A004E2258C10}"/>
                </a:ext>
              </a:extLst>
            </p:cNvPr>
            <p:cNvSpPr>
              <a:spLocks noChangeArrowheads="1"/>
            </p:cNvSpPr>
            <p:nvPr/>
          </p:nvSpPr>
          <p:spPr bwMode="auto">
            <a:xfrm>
              <a:off x="772" y="29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Rectangle 30">
              <a:extLst>
                <a:ext uri="{FF2B5EF4-FFF2-40B4-BE49-F238E27FC236}">
                  <a16:creationId xmlns:a16="http://schemas.microsoft.com/office/drawing/2014/main" id="{DA260D3D-3BE9-4010-8696-DD1E602A8878}"/>
                </a:ext>
              </a:extLst>
            </p:cNvPr>
            <p:cNvSpPr>
              <a:spLocks noChangeArrowheads="1"/>
            </p:cNvSpPr>
            <p:nvPr/>
          </p:nvSpPr>
          <p:spPr bwMode="auto">
            <a:xfrm>
              <a:off x="772" y="307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5" name="Line 31">
              <a:extLst>
                <a:ext uri="{FF2B5EF4-FFF2-40B4-BE49-F238E27FC236}">
                  <a16:creationId xmlns:a16="http://schemas.microsoft.com/office/drawing/2014/main" id="{D002E6AD-7C07-4668-913F-4245B627133B}"/>
                </a:ext>
              </a:extLst>
            </p:cNvPr>
            <p:cNvSpPr>
              <a:spLocks noChangeShapeType="1"/>
            </p:cNvSpPr>
            <p:nvPr/>
          </p:nvSpPr>
          <p:spPr bwMode="auto">
            <a:xfrm flipH="1">
              <a:off x="668" y="3124"/>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6" name="Line 32">
              <a:extLst>
                <a:ext uri="{FF2B5EF4-FFF2-40B4-BE49-F238E27FC236}">
                  <a16:creationId xmlns:a16="http://schemas.microsoft.com/office/drawing/2014/main" id="{E1341E37-AD28-49B3-AB8E-3AEA79643C0A}"/>
                </a:ext>
              </a:extLst>
            </p:cNvPr>
            <p:cNvSpPr>
              <a:spLocks noChangeShapeType="1"/>
            </p:cNvSpPr>
            <p:nvPr/>
          </p:nvSpPr>
          <p:spPr bwMode="auto">
            <a:xfrm>
              <a:off x="676" y="3024"/>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7" name="Line 33">
              <a:extLst>
                <a:ext uri="{FF2B5EF4-FFF2-40B4-BE49-F238E27FC236}">
                  <a16:creationId xmlns:a16="http://schemas.microsoft.com/office/drawing/2014/main" id="{43AA0517-62C8-4DBD-B8D5-D8197B2A185F}"/>
                </a:ext>
              </a:extLst>
            </p:cNvPr>
            <p:cNvSpPr>
              <a:spLocks noChangeShapeType="1"/>
            </p:cNvSpPr>
            <p:nvPr/>
          </p:nvSpPr>
          <p:spPr bwMode="auto">
            <a:xfrm>
              <a:off x="676" y="2884"/>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8" name="Line 34">
              <a:extLst>
                <a:ext uri="{FF2B5EF4-FFF2-40B4-BE49-F238E27FC236}">
                  <a16:creationId xmlns:a16="http://schemas.microsoft.com/office/drawing/2014/main" id="{EDE5C3BC-04F0-4F40-8937-9E9A747BD19F}"/>
                </a:ext>
              </a:extLst>
            </p:cNvPr>
            <p:cNvSpPr>
              <a:spLocks noChangeShapeType="1"/>
            </p:cNvSpPr>
            <p:nvPr/>
          </p:nvSpPr>
          <p:spPr bwMode="auto">
            <a:xfrm flipV="1">
              <a:off x="768" y="2780"/>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9" name="Line 35">
              <a:extLst>
                <a:ext uri="{FF2B5EF4-FFF2-40B4-BE49-F238E27FC236}">
                  <a16:creationId xmlns:a16="http://schemas.microsoft.com/office/drawing/2014/main" id="{DDF3E0B1-4E01-4AC7-A55A-CD289A93641D}"/>
                </a:ext>
              </a:extLst>
            </p:cNvPr>
            <p:cNvSpPr>
              <a:spLocks noChangeShapeType="1"/>
            </p:cNvSpPr>
            <p:nvPr/>
          </p:nvSpPr>
          <p:spPr bwMode="auto">
            <a:xfrm>
              <a:off x="768"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0" name="Rectangle 36">
              <a:extLst>
                <a:ext uri="{FF2B5EF4-FFF2-40B4-BE49-F238E27FC236}">
                  <a16:creationId xmlns:a16="http://schemas.microsoft.com/office/drawing/2014/main" id="{27A97779-0154-4D50-B9CF-1E7FD3CD34D2}"/>
                </a:ext>
              </a:extLst>
            </p:cNvPr>
            <p:cNvSpPr>
              <a:spLocks noChangeArrowheads="1"/>
            </p:cNvSpPr>
            <p:nvPr/>
          </p:nvSpPr>
          <p:spPr bwMode="auto">
            <a:xfrm>
              <a:off x="3364" y="2932"/>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1" name="Rectangle 37">
              <a:extLst>
                <a:ext uri="{FF2B5EF4-FFF2-40B4-BE49-F238E27FC236}">
                  <a16:creationId xmlns:a16="http://schemas.microsoft.com/office/drawing/2014/main" id="{59CF3B87-B89D-4EF3-AE06-F9115A0A4BCA}"/>
                </a:ext>
              </a:extLst>
            </p:cNvPr>
            <p:cNvSpPr>
              <a:spLocks noChangeArrowheads="1"/>
            </p:cNvSpPr>
            <p:nvPr/>
          </p:nvSpPr>
          <p:spPr bwMode="auto">
            <a:xfrm>
              <a:off x="3412" y="3076"/>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2" name="Line 38">
              <a:extLst>
                <a:ext uri="{FF2B5EF4-FFF2-40B4-BE49-F238E27FC236}">
                  <a16:creationId xmlns:a16="http://schemas.microsoft.com/office/drawing/2014/main" id="{348FD21C-5B9D-4682-B8FD-4B58339D0E04}"/>
                </a:ext>
              </a:extLst>
            </p:cNvPr>
            <p:cNvSpPr>
              <a:spLocks noChangeShapeType="1"/>
            </p:cNvSpPr>
            <p:nvPr/>
          </p:nvSpPr>
          <p:spPr bwMode="auto">
            <a:xfrm flipH="1">
              <a:off x="3308" y="3172"/>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3" name="Line 39">
              <a:extLst>
                <a:ext uri="{FF2B5EF4-FFF2-40B4-BE49-F238E27FC236}">
                  <a16:creationId xmlns:a16="http://schemas.microsoft.com/office/drawing/2014/main" id="{27E63740-E8BE-4B6E-885C-7A727FDD00C5}"/>
                </a:ext>
              </a:extLst>
            </p:cNvPr>
            <p:cNvSpPr>
              <a:spLocks noChangeShapeType="1"/>
            </p:cNvSpPr>
            <p:nvPr/>
          </p:nvSpPr>
          <p:spPr bwMode="auto">
            <a:xfrm>
              <a:off x="3268" y="307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4" name="Line 40">
              <a:extLst>
                <a:ext uri="{FF2B5EF4-FFF2-40B4-BE49-F238E27FC236}">
                  <a16:creationId xmlns:a16="http://schemas.microsoft.com/office/drawing/2014/main" id="{1070EA61-B441-4B5C-982C-D58CF4CA8454}"/>
                </a:ext>
              </a:extLst>
            </p:cNvPr>
            <p:cNvSpPr>
              <a:spLocks noChangeShapeType="1"/>
            </p:cNvSpPr>
            <p:nvPr/>
          </p:nvSpPr>
          <p:spPr bwMode="auto">
            <a:xfrm>
              <a:off x="3268" y="293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5" name="Line 41">
              <a:extLst>
                <a:ext uri="{FF2B5EF4-FFF2-40B4-BE49-F238E27FC236}">
                  <a16:creationId xmlns:a16="http://schemas.microsoft.com/office/drawing/2014/main" id="{42BD0127-F51B-477F-8CE7-DDFDC2D088A1}"/>
                </a:ext>
              </a:extLst>
            </p:cNvPr>
            <p:cNvSpPr>
              <a:spLocks noChangeShapeType="1"/>
            </p:cNvSpPr>
            <p:nvPr/>
          </p:nvSpPr>
          <p:spPr bwMode="auto">
            <a:xfrm flipV="1">
              <a:off x="3360" y="2780"/>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6" name="Line 42">
              <a:extLst>
                <a:ext uri="{FF2B5EF4-FFF2-40B4-BE49-F238E27FC236}">
                  <a16:creationId xmlns:a16="http://schemas.microsoft.com/office/drawing/2014/main" id="{04B7F744-6079-4149-9E2D-31865F628C07}"/>
                </a:ext>
              </a:extLst>
            </p:cNvPr>
            <p:cNvSpPr>
              <a:spLocks noChangeShapeType="1"/>
            </p:cNvSpPr>
            <p:nvPr/>
          </p:nvSpPr>
          <p:spPr bwMode="auto">
            <a:xfrm>
              <a:off x="3408" y="3172"/>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7" name="Oval 43">
              <a:extLst>
                <a:ext uri="{FF2B5EF4-FFF2-40B4-BE49-F238E27FC236}">
                  <a16:creationId xmlns:a16="http://schemas.microsoft.com/office/drawing/2014/main" id="{56C3164A-2BD7-412D-BFB7-EBC3F93474CB}"/>
                </a:ext>
              </a:extLst>
            </p:cNvPr>
            <p:cNvSpPr>
              <a:spLocks noChangeArrowheads="1"/>
            </p:cNvSpPr>
            <p:nvPr/>
          </p:nvSpPr>
          <p:spPr bwMode="auto">
            <a:xfrm>
              <a:off x="1208" y="2696"/>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Oval 44">
              <a:extLst>
                <a:ext uri="{FF2B5EF4-FFF2-40B4-BE49-F238E27FC236}">
                  <a16:creationId xmlns:a16="http://schemas.microsoft.com/office/drawing/2014/main" id="{267F67FF-2124-463F-B66E-2DCEEB93AFD5}"/>
                </a:ext>
              </a:extLst>
            </p:cNvPr>
            <p:cNvSpPr>
              <a:spLocks noChangeArrowheads="1"/>
            </p:cNvSpPr>
            <p:nvPr/>
          </p:nvSpPr>
          <p:spPr bwMode="auto">
            <a:xfrm>
              <a:off x="1256" y="322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9" name="Oval 45">
              <a:extLst>
                <a:ext uri="{FF2B5EF4-FFF2-40B4-BE49-F238E27FC236}">
                  <a16:creationId xmlns:a16="http://schemas.microsoft.com/office/drawing/2014/main" id="{18569321-FB31-47AF-9AA0-8BFCDF6432A9}"/>
                </a:ext>
              </a:extLst>
            </p:cNvPr>
            <p:cNvSpPr>
              <a:spLocks noChangeArrowheads="1"/>
            </p:cNvSpPr>
            <p:nvPr/>
          </p:nvSpPr>
          <p:spPr bwMode="auto">
            <a:xfrm>
              <a:off x="1736" y="274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0" name="Oval 46">
              <a:extLst>
                <a:ext uri="{FF2B5EF4-FFF2-40B4-BE49-F238E27FC236}">
                  <a16:creationId xmlns:a16="http://schemas.microsoft.com/office/drawing/2014/main" id="{45EDF608-3287-4BFB-A4A4-1835CE7382D7}"/>
                </a:ext>
              </a:extLst>
            </p:cNvPr>
            <p:cNvSpPr>
              <a:spLocks noChangeArrowheads="1"/>
            </p:cNvSpPr>
            <p:nvPr/>
          </p:nvSpPr>
          <p:spPr bwMode="auto">
            <a:xfrm>
              <a:off x="1736" y="327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1" name="Oval 47">
              <a:extLst>
                <a:ext uri="{FF2B5EF4-FFF2-40B4-BE49-F238E27FC236}">
                  <a16:creationId xmlns:a16="http://schemas.microsoft.com/office/drawing/2014/main" id="{40BDAB49-539E-4DC9-A42B-31C20B710F63}"/>
                </a:ext>
              </a:extLst>
            </p:cNvPr>
            <p:cNvSpPr>
              <a:spLocks noChangeArrowheads="1"/>
            </p:cNvSpPr>
            <p:nvPr/>
          </p:nvSpPr>
          <p:spPr bwMode="auto">
            <a:xfrm>
              <a:off x="4376" y="336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2" name="Oval 48">
              <a:extLst>
                <a:ext uri="{FF2B5EF4-FFF2-40B4-BE49-F238E27FC236}">
                  <a16:creationId xmlns:a16="http://schemas.microsoft.com/office/drawing/2014/main" id="{8B1A90D1-ACB4-41C6-83CD-1C12288C95C9}"/>
                </a:ext>
              </a:extLst>
            </p:cNvPr>
            <p:cNvSpPr>
              <a:spLocks noChangeArrowheads="1"/>
            </p:cNvSpPr>
            <p:nvPr/>
          </p:nvSpPr>
          <p:spPr bwMode="auto">
            <a:xfrm>
              <a:off x="3848" y="332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3" name="Oval 49">
              <a:extLst>
                <a:ext uri="{FF2B5EF4-FFF2-40B4-BE49-F238E27FC236}">
                  <a16:creationId xmlns:a16="http://schemas.microsoft.com/office/drawing/2014/main" id="{FBE73A5F-2E0F-4EFD-9A92-447BEC89F2B3}"/>
                </a:ext>
              </a:extLst>
            </p:cNvPr>
            <p:cNvSpPr>
              <a:spLocks noChangeArrowheads="1"/>
            </p:cNvSpPr>
            <p:nvPr/>
          </p:nvSpPr>
          <p:spPr bwMode="auto">
            <a:xfrm>
              <a:off x="4376" y="279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4" name="Oval 50">
              <a:extLst>
                <a:ext uri="{FF2B5EF4-FFF2-40B4-BE49-F238E27FC236}">
                  <a16:creationId xmlns:a16="http://schemas.microsoft.com/office/drawing/2014/main" id="{8D12AE4B-CAAA-445A-BD46-567BFD6086F5}"/>
                </a:ext>
              </a:extLst>
            </p:cNvPr>
            <p:cNvSpPr>
              <a:spLocks noChangeArrowheads="1"/>
            </p:cNvSpPr>
            <p:nvPr/>
          </p:nvSpPr>
          <p:spPr bwMode="auto">
            <a:xfrm>
              <a:off x="3800" y="279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5" name="Line 51">
              <a:extLst>
                <a:ext uri="{FF2B5EF4-FFF2-40B4-BE49-F238E27FC236}">
                  <a16:creationId xmlns:a16="http://schemas.microsoft.com/office/drawing/2014/main" id="{12774469-405F-4FD0-8CA8-E9C19810CA5B}"/>
                </a:ext>
              </a:extLst>
            </p:cNvPr>
            <p:cNvSpPr>
              <a:spLocks noChangeShapeType="1"/>
            </p:cNvSpPr>
            <p:nvPr/>
          </p:nvSpPr>
          <p:spPr bwMode="auto">
            <a:xfrm flipV="1">
              <a:off x="820" y="2732"/>
              <a:ext cx="376"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6" name="Line 52">
              <a:extLst>
                <a:ext uri="{FF2B5EF4-FFF2-40B4-BE49-F238E27FC236}">
                  <a16:creationId xmlns:a16="http://schemas.microsoft.com/office/drawing/2014/main" id="{C1BFBE6D-4553-499A-88B1-26BD530E1AB9}"/>
                </a:ext>
              </a:extLst>
            </p:cNvPr>
            <p:cNvSpPr>
              <a:spLocks noChangeShapeType="1"/>
            </p:cNvSpPr>
            <p:nvPr/>
          </p:nvSpPr>
          <p:spPr bwMode="auto">
            <a:xfrm>
              <a:off x="820" y="3124"/>
              <a:ext cx="424"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7" name="Line 53">
              <a:extLst>
                <a:ext uri="{FF2B5EF4-FFF2-40B4-BE49-F238E27FC236}">
                  <a16:creationId xmlns:a16="http://schemas.microsoft.com/office/drawing/2014/main" id="{6F6DB8C7-0202-40D5-B0EE-D4372250E5CF}"/>
                </a:ext>
              </a:extLst>
            </p:cNvPr>
            <p:cNvSpPr>
              <a:spLocks noChangeShapeType="1"/>
            </p:cNvSpPr>
            <p:nvPr/>
          </p:nvSpPr>
          <p:spPr bwMode="auto">
            <a:xfrm>
              <a:off x="1732" y="2788"/>
              <a:ext cx="52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8" name="Line 54">
              <a:extLst>
                <a:ext uri="{FF2B5EF4-FFF2-40B4-BE49-F238E27FC236}">
                  <a16:creationId xmlns:a16="http://schemas.microsoft.com/office/drawing/2014/main" id="{2BB092C2-8EE2-4AFA-90C6-59FD5D0AFE5F}"/>
                </a:ext>
              </a:extLst>
            </p:cNvPr>
            <p:cNvSpPr>
              <a:spLocks noChangeShapeType="1"/>
            </p:cNvSpPr>
            <p:nvPr/>
          </p:nvSpPr>
          <p:spPr bwMode="auto">
            <a:xfrm flipV="1">
              <a:off x="1780" y="3068"/>
              <a:ext cx="472"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39" name="Line 55">
              <a:extLst>
                <a:ext uri="{FF2B5EF4-FFF2-40B4-BE49-F238E27FC236}">
                  <a16:creationId xmlns:a16="http://schemas.microsoft.com/office/drawing/2014/main" id="{F8A8B6FE-EB77-41BE-A7FB-2BDC41D5A869}"/>
                </a:ext>
              </a:extLst>
            </p:cNvPr>
            <p:cNvSpPr>
              <a:spLocks noChangeShapeType="1"/>
            </p:cNvSpPr>
            <p:nvPr/>
          </p:nvSpPr>
          <p:spPr bwMode="auto">
            <a:xfrm>
              <a:off x="3508" y="3124"/>
              <a:ext cx="32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0" name="Line 56">
              <a:extLst>
                <a:ext uri="{FF2B5EF4-FFF2-40B4-BE49-F238E27FC236}">
                  <a16:creationId xmlns:a16="http://schemas.microsoft.com/office/drawing/2014/main" id="{5FCB14FD-E8C5-42FC-BC3C-BADE7FF540F1}"/>
                </a:ext>
              </a:extLst>
            </p:cNvPr>
            <p:cNvSpPr>
              <a:spLocks noChangeShapeType="1"/>
            </p:cNvSpPr>
            <p:nvPr/>
          </p:nvSpPr>
          <p:spPr bwMode="auto">
            <a:xfrm flipV="1">
              <a:off x="3412" y="2828"/>
              <a:ext cx="376"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1" name="Line 57">
              <a:extLst>
                <a:ext uri="{FF2B5EF4-FFF2-40B4-BE49-F238E27FC236}">
                  <a16:creationId xmlns:a16="http://schemas.microsoft.com/office/drawing/2014/main" id="{567B70F8-1AB0-42E4-B518-D3DE7A5A459C}"/>
                </a:ext>
              </a:extLst>
            </p:cNvPr>
            <p:cNvSpPr>
              <a:spLocks noChangeShapeType="1"/>
            </p:cNvSpPr>
            <p:nvPr/>
          </p:nvSpPr>
          <p:spPr bwMode="auto">
            <a:xfrm>
              <a:off x="4420" y="2836"/>
              <a:ext cx="424"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2" name="Line 58">
              <a:extLst>
                <a:ext uri="{FF2B5EF4-FFF2-40B4-BE49-F238E27FC236}">
                  <a16:creationId xmlns:a16="http://schemas.microsoft.com/office/drawing/2014/main" id="{1C32BD6B-61D9-45A6-B600-9514872C3303}"/>
                </a:ext>
              </a:extLst>
            </p:cNvPr>
            <p:cNvSpPr>
              <a:spLocks noChangeShapeType="1"/>
            </p:cNvSpPr>
            <p:nvPr/>
          </p:nvSpPr>
          <p:spPr bwMode="auto">
            <a:xfrm flipV="1">
              <a:off x="4420" y="3020"/>
              <a:ext cx="42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wipe(left)">
                                      <p:cBhvr>
                                        <p:cTn id="7" dur="500"/>
                                        <p:tgtEl>
                                          <p:spTgt spid="41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wipe(left)">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wipe(left)">
                                      <p:cBhvr>
                                        <p:cTn id="17" dur="500"/>
                                        <p:tgtEl>
                                          <p:spTgt spid="419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1988"/>
                                        </p:tgtEl>
                                        <p:attrNameLst>
                                          <p:attrName>style.visibility</p:attrName>
                                        </p:attrNameLst>
                                      </p:cBhvr>
                                      <p:to>
                                        <p:strVal val="visible"/>
                                      </p:to>
                                    </p:set>
                                    <p:animEffect transition="in" filter="wipe(left)">
                                      <p:cBhvr>
                                        <p:cTn id="22"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autoUpdateAnimBg="0"/>
      <p:bldP spid="4198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037D442-39FF-44B4-9FA1-72CE2567D3AE}"/>
              </a:ext>
            </a:extLst>
          </p:cNvPr>
          <p:cNvSpPr>
            <a:spLocks noGrp="1" noChangeArrowheads="1"/>
          </p:cNvSpPr>
          <p:nvPr>
            <p:ph type="title"/>
          </p:nvPr>
        </p:nvSpPr>
        <p:spPr>
          <a:xfrm>
            <a:off x="381000" y="2286000"/>
            <a:ext cx="8229600" cy="1143000"/>
          </a:xfrm>
        </p:spPr>
        <p:txBody>
          <a:bodyPr/>
          <a:lstStyle/>
          <a:p>
            <a:r>
              <a:rPr lang="en-US" altLang="en-US" sz="4000"/>
              <a:t>During </a:t>
            </a:r>
            <a:r>
              <a:rPr lang="en-US" altLang="en-US" sz="4000" b="1">
                <a:solidFill>
                  <a:srgbClr val="0000CC"/>
                </a:solidFill>
              </a:rPr>
              <a:t>Ovulation</a:t>
            </a:r>
            <a:r>
              <a:rPr lang="en-US" altLang="en-US" sz="4000"/>
              <a:t> the ovum is released from the ovary and transported to an area where </a:t>
            </a:r>
            <a:r>
              <a:rPr lang="en-US" altLang="en-US" sz="4000" b="1">
                <a:solidFill>
                  <a:srgbClr val="CC0066"/>
                </a:solidFill>
              </a:rPr>
              <a:t>fertilization</a:t>
            </a:r>
            <a:r>
              <a:rPr lang="en-US" altLang="en-US" sz="4000"/>
              <a:t>, the joining of the sperm and ovum, can occur…… fertilization, in Humans, occurs in the Fallopian tube.  Fertilization results in the formation of the </a:t>
            </a:r>
            <a:r>
              <a:rPr lang="en-US" altLang="en-US" sz="4000" b="1">
                <a:solidFill>
                  <a:srgbClr val="FF3300"/>
                </a:solidFill>
              </a:rPr>
              <a:t>Zygote</a:t>
            </a:r>
            <a:r>
              <a:rPr lang="en-US" altLang="en-US" sz="4000"/>
              <a:t>. (fertilized egg)</a:t>
            </a:r>
          </a:p>
        </p:txBody>
      </p:sp>
      <p:sp>
        <p:nvSpPr>
          <p:cNvPr id="6147" name="Text Box 3">
            <a:extLst>
              <a:ext uri="{FF2B5EF4-FFF2-40B4-BE49-F238E27FC236}">
                <a16:creationId xmlns:a16="http://schemas.microsoft.com/office/drawing/2014/main" id="{902793C6-CFE4-44BD-B310-508AC28D4556}"/>
              </a:ext>
            </a:extLst>
          </p:cNvPr>
          <p:cNvSpPr txBox="1">
            <a:spLocks noChangeArrowheads="1"/>
          </p:cNvSpPr>
          <p:nvPr/>
        </p:nvSpPr>
        <p:spPr bwMode="auto">
          <a:xfrm>
            <a:off x="228600" y="5943600"/>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b="1">
                <a:solidFill>
                  <a:srgbClr val="0000CC"/>
                </a:solidFill>
              </a:rPr>
              <a:t>Sperm + Ovum (egg)                                Zygote</a:t>
            </a:r>
          </a:p>
        </p:txBody>
      </p:sp>
      <p:sp>
        <p:nvSpPr>
          <p:cNvPr id="6148" name="Line 4">
            <a:extLst>
              <a:ext uri="{FF2B5EF4-FFF2-40B4-BE49-F238E27FC236}">
                <a16:creationId xmlns:a16="http://schemas.microsoft.com/office/drawing/2014/main" id="{7B0A19CA-C9F9-4406-B0D1-8518BB5D668E}"/>
              </a:ext>
            </a:extLst>
          </p:cNvPr>
          <p:cNvSpPr>
            <a:spLocks noChangeShapeType="1"/>
          </p:cNvSpPr>
          <p:nvPr/>
        </p:nvSpPr>
        <p:spPr bwMode="auto">
          <a:xfrm>
            <a:off x="4276725" y="6248400"/>
            <a:ext cx="2819400" cy="0"/>
          </a:xfrm>
          <a:prstGeom prst="line">
            <a:avLst/>
          </a:prstGeom>
          <a:noFill/>
          <a:ln w="349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49" name="Text Box 5">
            <a:extLst>
              <a:ext uri="{FF2B5EF4-FFF2-40B4-BE49-F238E27FC236}">
                <a16:creationId xmlns:a16="http://schemas.microsoft.com/office/drawing/2014/main" id="{9AD8FE1D-34F2-4ACF-954A-BCCB896B30AC}"/>
              </a:ext>
            </a:extLst>
          </p:cNvPr>
          <p:cNvSpPr txBox="1">
            <a:spLocks noChangeArrowheads="1"/>
          </p:cNvSpPr>
          <p:nvPr/>
        </p:nvSpPr>
        <p:spPr bwMode="auto">
          <a:xfrm>
            <a:off x="5105400" y="5934075"/>
            <a:ext cx="2286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fertilization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33F3682-03DF-42C7-9A64-1678839B9376}"/>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II</a:t>
            </a:r>
          </a:p>
        </p:txBody>
      </p:sp>
      <p:sp>
        <p:nvSpPr>
          <p:cNvPr id="43011" name="Rectangle 3">
            <a:extLst>
              <a:ext uri="{FF2B5EF4-FFF2-40B4-BE49-F238E27FC236}">
                <a16:creationId xmlns:a16="http://schemas.microsoft.com/office/drawing/2014/main" id="{81B058B2-5C41-4FC8-984A-EB52F51B68BA}"/>
              </a:ext>
            </a:extLst>
          </p:cNvPr>
          <p:cNvSpPr>
            <a:spLocks noGrp="1" noChangeArrowheads="1"/>
          </p:cNvSpPr>
          <p:nvPr>
            <p:ph type="body" idx="1"/>
          </p:nvPr>
        </p:nvSpPr>
        <p:spPr>
          <a:xfrm>
            <a:off x="381000" y="19812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Same as </a:t>
            </a:r>
            <a:r>
              <a:rPr lang="en-US" altLang="en-US" sz="2800" b="1">
                <a:solidFill>
                  <a:srgbClr val="9234DB"/>
                </a:solidFill>
                <a:effectLst>
                  <a:outerShdw blurRad="38100" dist="38100" dir="2700000" algn="tl">
                    <a:srgbClr val="C0C0C0"/>
                  </a:outerShdw>
                </a:effectLst>
              </a:rPr>
              <a:t>telophase</a:t>
            </a:r>
            <a:r>
              <a:rPr lang="en-US" altLang="en-US" sz="2800"/>
              <a:t> in </a:t>
            </a:r>
            <a:r>
              <a:rPr lang="en-US" altLang="en-US" sz="2800" b="1">
                <a:solidFill>
                  <a:schemeClr val="accent1"/>
                </a:solidFill>
                <a:effectLst>
                  <a:outerShdw blurRad="38100" dist="38100" dir="2700000" algn="tl">
                    <a:srgbClr val="C0C0C0"/>
                  </a:outerShdw>
                </a:effectLst>
              </a:rPr>
              <a:t>mitosis</a:t>
            </a:r>
            <a:r>
              <a:rPr lang="en-US" altLang="en-US" sz="2800"/>
              <a:t>.</a:t>
            </a:r>
          </a:p>
          <a:p>
            <a:pPr>
              <a:buFontTx/>
              <a:buNone/>
            </a:pPr>
            <a:endParaRPr lang="en-US" altLang="en-US" sz="1000"/>
          </a:p>
          <a:p>
            <a:r>
              <a:rPr lang="en-US" altLang="en-US" sz="2800"/>
              <a:t>Nuclei form.</a:t>
            </a:r>
          </a:p>
          <a:p>
            <a:pPr>
              <a:buFontTx/>
              <a:buNone/>
            </a:pPr>
            <a:endParaRPr lang="en-US" altLang="en-US" sz="1000"/>
          </a:p>
          <a:p>
            <a:r>
              <a:rPr lang="en-US" altLang="en-US" sz="2800" b="1">
                <a:solidFill>
                  <a:schemeClr val="accent2"/>
                </a:solidFill>
                <a:effectLst>
                  <a:outerShdw blurRad="38100" dist="38100" dir="2700000" algn="tl">
                    <a:srgbClr val="C0C0C0"/>
                  </a:outerShdw>
                </a:effectLst>
              </a:rPr>
              <a:t>Cytokinesis</a:t>
            </a:r>
            <a:r>
              <a:rPr lang="en-US" altLang="en-US" sz="2800"/>
              <a:t> occurs.</a:t>
            </a:r>
          </a:p>
          <a:p>
            <a:pPr>
              <a:buFontTx/>
              <a:buNone/>
            </a:pPr>
            <a:endParaRPr lang="en-US" altLang="en-US" sz="1200"/>
          </a:p>
          <a:p>
            <a:r>
              <a:rPr lang="en-US" altLang="en-US" sz="2800" b="1">
                <a:solidFill>
                  <a:schemeClr val="hlink"/>
                </a:solidFill>
                <a:effectLst>
                  <a:outerShdw blurRad="38100" dist="38100" dir="2700000" algn="tl">
                    <a:srgbClr val="C0C0C0"/>
                  </a:outerShdw>
                </a:effectLst>
              </a:rPr>
              <a:t>Remember:	four haploid daughter cells 				produced.</a:t>
            </a:r>
          </a:p>
          <a:p>
            <a:pPr>
              <a:buFontTx/>
              <a:buNone/>
            </a:pPr>
            <a:endParaRPr lang="en-US" altLang="en-US" sz="1600"/>
          </a:p>
          <a:p>
            <a:pPr>
              <a:buFontTx/>
              <a:buNone/>
            </a:pPr>
            <a:r>
              <a:rPr lang="en-US" altLang="en-US" sz="2800"/>
              <a:t>			</a:t>
            </a:r>
            <a:r>
              <a:rPr lang="en-US" altLang="en-US" sz="2800" b="1">
                <a:solidFill>
                  <a:schemeClr val="hlink"/>
                </a:solidFill>
                <a:effectLst>
                  <a:outerShdw blurRad="38100" dist="38100" dir="2700000" algn="tl">
                    <a:srgbClr val="C0C0C0"/>
                  </a:outerShdw>
                </a:effectLst>
              </a:rPr>
              <a:t>gametes = sperm or egg</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wipe(left)">
                                      <p:cBhvr>
                                        <p:cTn id="7" dur="500"/>
                                        <p:tgtEl>
                                          <p:spTgt spid="430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wipe(left)">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wipe(left)">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1">
                                            <p:txEl>
                                              <p:pRg st="4" end="4"/>
                                            </p:txEl>
                                          </p:spTgt>
                                        </p:tgtEl>
                                        <p:attrNameLst>
                                          <p:attrName>style.visibility</p:attrName>
                                        </p:attrNameLst>
                                      </p:cBhvr>
                                      <p:to>
                                        <p:strVal val="visible"/>
                                      </p:to>
                                    </p:set>
                                    <p:animEffect transition="in" filter="wipe(left)">
                                      <p:cBhvr>
                                        <p:cTn id="22" dur="500"/>
                                        <p:tgtEl>
                                          <p:spTgt spid="4301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3011">
                                            <p:txEl>
                                              <p:pRg st="6" end="6"/>
                                            </p:txEl>
                                          </p:spTgt>
                                        </p:tgtEl>
                                        <p:attrNameLst>
                                          <p:attrName>style.visibility</p:attrName>
                                        </p:attrNameLst>
                                      </p:cBhvr>
                                      <p:to>
                                        <p:strVal val="visible"/>
                                      </p:to>
                                    </p:set>
                                    <p:animEffect transition="in" filter="wipe(left)">
                                      <p:cBhvr>
                                        <p:cTn id="27" dur="500"/>
                                        <p:tgtEl>
                                          <p:spTgt spid="43011">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3011">
                                            <p:txEl>
                                              <p:pRg st="8" end="8"/>
                                            </p:txEl>
                                          </p:spTgt>
                                        </p:tgtEl>
                                        <p:attrNameLst>
                                          <p:attrName>style.visibility</p:attrName>
                                        </p:attrNameLst>
                                      </p:cBhvr>
                                      <p:to>
                                        <p:strVal val="visible"/>
                                      </p:to>
                                    </p:set>
                                    <p:animEffect transition="in" filter="wipe(left)">
                                      <p:cBhvr>
                                        <p:cTn id="32" dur="500"/>
                                        <p:tgtEl>
                                          <p:spTgt spid="430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build="p" autoUpdateAnimBg="0"/>
      <p:bldP spid="43011"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F76E7EC-D796-4C36-AAA2-D41607044AE7}"/>
              </a:ext>
            </a:extLst>
          </p:cNvPr>
          <p:cNvSpPr>
            <a:spLocks noGrp="1" noChangeArrowheads="1"/>
          </p:cNvSpPr>
          <p:nvPr>
            <p:ph type="title"/>
          </p:nvPr>
        </p:nvSpPr>
        <p:spPr>
          <a:xfrm>
            <a:off x="685800" y="1524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9234DB"/>
                </a:solidFill>
                <a:effectLst>
                  <a:outerShdw blurRad="38100" dist="38100" dir="2700000" algn="tl">
                    <a:srgbClr val="C0C0C0"/>
                  </a:outerShdw>
                </a:effectLst>
              </a:rPr>
              <a:t>Telophase II</a:t>
            </a:r>
          </a:p>
        </p:txBody>
      </p:sp>
      <p:grpSp>
        <p:nvGrpSpPr>
          <p:cNvPr id="44035" name="Group 3">
            <a:extLst>
              <a:ext uri="{FF2B5EF4-FFF2-40B4-BE49-F238E27FC236}">
                <a16:creationId xmlns:a16="http://schemas.microsoft.com/office/drawing/2014/main" id="{3A87B5E2-A19B-4A88-9B2E-8DCE9F5C01EE}"/>
              </a:ext>
            </a:extLst>
          </p:cNvPr>
          <p:cNvGrpSpPr>
            <a:grpSpLocks/>
          </p:cNvGrpSpPr>
          <p:nvPr/>
        </p:nvGrpSpPr>
        <p:grpSpPr bwMode="auto">
          <a:xfrm>
            <a:off x="457200" y="1428750"/>
            <a:ext cx="7850188" cy="2497138"/>
            <a:chOff x="288" y="900"/>
            <a:chExt cx="4945" cy="1573"/>
          </a:xfrm>
        </p:grpSpPr>
        <p:sp>
          <p:nvSpPr>
            <p:cNvPr id="44036" name="Freeform 4">
              <a:extLst>
                <a:ext uri="{FF2B5EF4-FFF2-40B4-BE49-F238E27FC236}">
                  <a16:creationId xmlns:a16="http://schemas.microsoft.com/office/drawing/2014/main" id="{E2142E78-D27B-4426-AB45-DD5931AE4ED5}"/>
                </a:ext>
              </a:extLst>
            </p:cNvPr>
            <p:cNvSpPr>
              <a:spLocks/>
            </p:cNvSpPr>
            <p:nvPr/>
          </p:nvSpPr>
          <p:spPr bwMode="auto">
            <a:xfrm>
              <a:off x="1092" y="166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7" name="Freeform 5">
              <a:extLst>
                <a:ext uri="{FF2B5EF4-FFF2-40B4-BE49-F238E27FC236}">
                  <a16:creationId xmlns:a16="http://schemas.microsoft.com/office/drawing/2014/main" id="{9F1935B3-BB4E-4DBE-9B25-8FF221F766F2}"/>
                </a:ext>
              </a:extLst>
            </p:cNvPr>
            <p:cNvSpPr>
              <a:spLocks/>
            </p:cNvSpPr>
            <p:nvPr/>
          </p:nvSpPr>
          <p:spPr bwMode="auto">
            <a:xfrm>
              <a:off x="1716" y="171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8" name="Freeform 6">
              <a:extLst>
                <a:ext uri="{FF2B5EF4-FFF2-40B4-BE49-F238E27FC236}">
                  <a16:creationId xmlns:a16="http://schemas.microsoft.com/office/drawing/2014/main" id="{004B87A0-5246-4F03-B834-0E2813E7ED61}"/>
                </a:ext>
              </a:extLst>
            </p:cNvPr>
            <p:cNvSpPr>
              <a:spLocks/>
            </p:cNvSpPr>
            <p:nvPr/>
          </p:nvSpPr>
          <p:spPr bwMode="auto">
            <a:xfrm>
              <a:off x="3636" y="1236"/>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9" name="Freeform 7">
              <a:extLst>
                <a:ext uri="{FF2B5EF4-FFF2-40B4-BE49-F238E27FC236}">
                  <a16:creationId xmlns:a16="http://schemas.microsoft.com/office/drawing/2014/main" id="{42EEFB02-08CE-4112-AF2D-6C98BB0C1515}"/>
                </a:ext>
              </a:extLst>
            </p:cNvPr>
            <p:cNvSpPr>
              <a:spLocks/>
            </p:cNvSpPr>
            <p:nvPr/>
          </p:nvSpPr>
          <p:spPr bwMode="auto">
            <a:xfrm>
              <a:off x="4356" y="123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0" name="Freeform 8">
              <a:extLst>
                <a:ext uri="{FF2B5EF4-FFF2-40B4-BE49-F238E27FC236}">
                  <a16:creationId xmlns:a16="http://schemas.microsoft.com/office/drawing/2014/main" id="{4AC18842-36BD-472A-9739-5820D98C76B6}"/>
                </a:ext>
              </a:extLst>
            </p:cNvPr>
            <p:cNvSpPr>
              <a:spLocks/>
            </p:cNvSpPr>
            <p:nvPr/>
          </p:nvSpPr>
          <p:spPr bwMode="auto">
            <a:xfrm>
              <a:off x="1044" y="114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1" name="Freeform 9">
              <a:extLst>
                <a:ext uri="{FF2B5EF4-FFF2-40B4-BE49-F238E27FC236}">
                  <a16:creationId xmlns:a16="http://schemas.microsoft.com/office/drawing/2014/main" id="{838B48AD-83A4-45C3-B836-235630659E21}"/>
                </a:ext>
              </a:extLst>
            </p:cNvPr>
            <p:cNvSpPr>
              <a:spLocks/>
            </p:cNvSpPr>
            <p:nvPr/>
          </p:nvSpPr>
          <p:spPr bwMode="auto">
            <a:xfrm>
              <a:off x="1716" y="118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2" name="Freeform 10">
              <a:extLst>
                <a:ext uri="{FF2B5EF4-FFF2-40B4-BE49-F238E27FC236}">
                  <a16:creationId xmlns:a16="http://schemas.microsoft.com/office/drawing/2014/main" id="{F2657825-DA2D-4E7B-9A80-DC25F59CE94F}"/>
                </a:ext>
              </a:extLst>
            </p:cNvPr>
            <p:cNvSpPr>
              <a:spLocks/>
            </p:cNvSpPr>
            <p:nvPr/>
          </p:nvSpPr>
          <p:spPr bwMode="auto">
            <a:xfrm>
              <a:off x="3684" y="1764"/>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3" name="Freeform 11">
              <a:extLst>
                <a:ext uri="{FF2B5EF4-FFF2-40B4-BE49-F238E27FC236}">
                  <a16:creationId xmlns:a16="http://schemas.microsoft.com/office/drawing/2014/main" id="{601D1747-B1AE-479C-AB87-255753F0F827}"/>
                </a:ext>
              </a:extLst>
            </p:cNvPr>
            <p:cNvSpPr>
              <a:spLocks/>
            </p:cNvSpPr>
            <p:nvPr/>
          </p:nvSpPr>
          <p:spPr bwMode="auto">
            <a:xfrm>
              <a:off x="4356" y="1812"/>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44" name="Rectangle 12">
              <a:extLst>
                <a:ext uri="{FF2B5EF4-FFF2-40B4-BE49-F238E27FC236}">
                  <a16:creationId xmlns:a16="http://schemas.microsoft.com/office/drawing/2014/main" id="{679CE55F-41CE-4590-92EE-FAFB95317226}"/>
                </a:ext>
              </a:extLst>
            </p:cNvPr>
            <p:cNvSpPr>
              <a:spLocks noChangeArrowheads="1"/>
            </p:cNvSpPr>
            <p:nvPr/>
          </p:nvSpPr>
          <p:spPr bwMode="auto">
            <a:xfrm>
              <a:off x="4804" y="1636"/>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5" name="Rectangle 13">
              <a:extLst>
                <a:ext uri="{FF2B5EF4-FFF2-40B4-BE49-F238E27FC236}">
                  <a16:creationId xmlns:a16="http://schemas.microsoft.com/office/drawing/2014/main" id="{E9E5D7A1-95ED-415B-9DCF-FFC6E653FE53}"/>
                </a:ext>
              </a:extLst>
            </p:cNvPr>
            <p:cNvSpPr>
              <a:spLocks noChangeArrowheads="1"/>
            </p:cNvSpPr>
            <p:nvPr/>
          </p:nvSpPr>
          <p:spPr bwMode="auto">
            <a:xfrm>
              <a:off x="4756" y="15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Line 14">
              <a:extLst>
                <a:ext uri="{FF2B5EF4-FFF2-40B4-BE49-F238E27FC236}">
                  <a16:creationId xmlns:a16="http://schemas.microsoft.com/office/drawing/2014/main" id="{3B97CDC1-24E0-46B3-8B28-6E4349FA16AE}"/>
                </a:ext>
              </a:extLst>
            </p:cNvPr>
            <p:cNvSpPr>
              <a:spLocks noChangeShapeType="1"/>
            </p:cNvSpPr>
            <p:nvPr/>
          </p:nvSpPr>
          <p:spPr bwMode="auto">
            <a:xfrm flipV="1">
              <a:off x="4848" y="138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7" name="Line 15">
              <a:extLst>
                <a:ext uri="{FF2B5EF4-FFF2-40B4-BE49-F238E27FC236}">
                  <a16:creationId xmlns:a16="http://schemas.microsoft.com/office/drawing/2014/main" id="{7372808E-A408-452F-9C75-C2DD146A8626}"/>
                </a:ext>
              </a:extLst>
            </p:cNvPr>
            <p:cNvSpPr>
              <a:spLocks noChangeShapeType="1"/>
            </p:cNvSpPr>
            <p:nvPr/>
          </p:nvSpPr>
          <p:spPr bwMode="auto">
            <a:xfrm flipV="1">
              <a:off x="4900" y="1484"/>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8" name="Line 16">
              <a:extLst>
                <a:ext uri="{FF2B5EF4-FFF2-40B4-BE49-F238E27FC236}">
                  <a16:creationId xmlns:a16="http://schemas.microsoft.com/office/drawing/2014/main" id="{70285FD7-9611-48BC-8C25-F03891D6BC95}"/>
                </a:ext>
              </a:extLst>
            </p:cNvPr>
            <p:cNvSpPr>
              <a:spLocks noChangeShapeType="1"/>
            </p:cNvSpPr>
            <p:nvPr/>
          </p:nvSpPr>
          <p:spPr bwMode="auto">
            <a:xfrm>
              <a:off x="4900" y="1632"/>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Line 17">
              <a:extLst>
                <a:ext uri="{FF2B5EF4-FFF2-40B4-BE49-F238E27FC236}">
                  <a16:creationId xmlns:a16="http://schemas.microsoft.com/office/drawing/2014/main" id="{88FF7D96-03CA-4E62-ABCA-341B4EAED8E7}"/>
                </a:ext>
              </a:extLst>
            </p:cNvPr>
            <p:cNvSpPr>
              <a:spLocks noChangeShapeType="1"/>
            </p:cNvSpPr>
            <p:nvPr/>
          </p:nvSpPr>
          <p:spPr bwMode="auto">
            <a:xfrm>
              <a:off x="4900" y="1732"/>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0" name="Line 18">
              <a:extLst>
                <a:ext uri="{FF2B5EF4-FFF2-40B4-BE49-F238E27FC236}">
                  <a16:creationId xmlns:a16="http://schemas.microsoft.com/office/drawing/2014/main" id="{785493CC-1593-4593-ACC9-F249CF6035AE}"/>
                </a:ext>
              </a:extLst>
            </p:cNvPr>
            <p:cNvSpPr>
              <a:spLocks noChangeShapeType="1"/>
            </p:cNvSpPr>
            <p:nvPr/>
          </p:nvSpPr>
          <p:spPr bwMode="auto">
            <a:xfrm>
              <a:off x="4848"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1" name="Rectangle 19">
              <a:extLst>
                <a:ext uri="{FF2B5EF4-FFF2-40B4-BE49-F238E27FC236}">
                  <a16:creationId xmlns:a16="http://schemas.microsoft.com/office/drawing/2014/main" id="{8C72D97B-72CD-4330-BB45-7F5D9B4207C2}"/>
                </a:ext>
              </a:extLst>
            </p:cNvPr>
            <p:cNvSpPr>
              <a:spLocks noChangeArrowheads="1"/>
            </p:cNvSpPr>
            <p:nvPr/>
          </p:nvSpPr>
          <p:spPr bwMode="auto">
            <a:xfrm>
              <a:off x="2212" y="1684"/>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2" name="Rectangle 20">
              <a:extLst>
                <a:ext uri="{FF2B5EF4-FFF2-40B4-BE49-F238E27FC236}">
                  <a16:creationId xmlns:a16="http://schemas.microsoft.com/office/drawing/2014/main" id="{8A2AC7D7-EFF7-4B14-A27E-1CA2AB3BACEA}"/>
                </a:ext>
              </a:extLst>
            </p:cNvPr>
            <p:cNvSpPr>
              <a:spLocks noChangeArrowheads="1"/>
            </p:cNvSpPr>
            <p:nvPr/>
          </p:nvSpPr>
          <p:spPr bwMode="auto">
            <a:xfrm>
              <a:off x="2164" y="1540"/>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3" name="Line 21">
              <a:extLst>
                <a:ext uri="{FF2B5EF4-FFF2-40B4-BE49-F238E27FC236}">
                  <a16:creationId xmlns:a16="http://schemas.microsoft.com/office/drawing/2014/main" id="{B05BA2A6-B218-45B0-A460-FE3B8AB23F68}"/>
                </a:ext>
              </a:extLst>
            </p:cNvPr>
            <p:cNvSpPr>
              <a:spLocks noChangeShapeType="1"/>
            </p:cNvSpPr>
            <p:nvPr/>
          </p:nvSpPr>
          <p:spPr bwMode="auto">
            <a:xfrm flipV="1">
              <a:off x="2256" y="1388"/>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4" name="Line 22">
              <a:extLst>
                <a:ext uri="{FF2B5EF4-FFF2-40B4-BE49-F238E27FC236}">
                  <a16:creationId xmlns:a16="http://schemas.microsoft.com/office/drawing/2014/main" id="{F0C87162-B05F-4381-8F7D-B5AE3999C8BB}"/>
                </a:ext>
              </a:extLst>
            </p:cNvPr>
            <p:cNvSpPr>
              <a:spLocks noChangeShapeType="1"/>
            </p:cNvSpPr>
            <p:nvPr/>
          </p:nvSpPr>
          <p:spPr bwMode="auto">
            <a:xfrm flipV="1">
              <a:off x="2308" y="1532"/>
              <a:ext cx="40" cy="56"/>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5" name="Line 23">
              <a:extLst>
                <a:ext uri="{FF2B5EF4-FFF2-40B4-BE49-F238E27FC236}">
                  <a16:creationId xmlns:a16="http://schemas.microsoft.com/office/drawing/2014/main" id="{4EEB7C99-C58D-4D95-9BCF-E0581D8582AD}"/>
                </a:ext>
              </a:extLst>
            </p:cNvPr>
            <p:cNvSpPr>
              <a:spLocks noChangeShapeType="1"/>
            </p:cNvSpPr>
            <p:nvPr/>
          </p:nvSpPr>
          <p:spPr bwMode="auto">
            <a:xfrm>
              <a:off x="2308" y="168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6" name="Line 24">
              <a:extLst>
                <a:ext uri="{FF2B5EF4-FFF2-40B4-BE49-F238E27FC236}">
                  <a16:creationId xmlns:a16="http://schemas.microsoft.com/office/drawing/2014/main" id="{BBE1B6A6-D17C-4D5F-A64C-5017ABDAA4DF}"/>
                </a:ext>
              </a:extLst>
            </p:cNvPr>
            <p:cNvSpPr>
              <a:spLocks noChangeShapeType="1"/>
            </p:cNvSpPr>
            <p:nvPr/>
          </p:nvSpPr>
          <p:spPr bwMode="auto">
            <a:xfrm>
              <a:off x="2308" y="178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7" name="Line 25">
              <a:extLst>
                <a:ext uri="{FF2B5EF4-FFF2-40B4-BE49-F238E27FC236}">
                  <a16:creationId xmlns:a16="http://schemas.microsoft.com/office/drawing/2014/main" id="{29DE65E0-ED70-4588-9A34-5D30D8522D71}"/>
                </a:ext>
              </a:extLst>
            </p:cNvPr>
            <p:cNvSpPr>
              <a:spLocks noChangeShapeType="1"/>
            </p:cNvSpPr>
            <p:nvPr/>
          </p:nvSpPr>
          <p:spPr bwMode="auto">
            <a:xfrm>
              <a:off x="2256"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8" name="Rectangle 26">
              <a:extLst>
                <a:ext uri="{FF2B5EF4-FFF2-40B4-BE49-F238E27FC236}">
                  <a16:creationId xmlns:a16="http://schemas.microsoft.com/office/drawing/2014/main" id="{DA58C586-4ECB-4978-82C8-083B34E83C33}"/>
                </a:ext>
              </a:extLst>
            </p:cNvPr>
            <p:cNvSpPr>
              <a:spLocks noChangeArrowheads="1"/>
            </p:cNvSpPr>
            <p:nvPr/>
          </p:nvSpPr>
          <p:spPr bwMode="auto">
            <a:xfrm>
              <a:off x="724" y="158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59" name="Rectangle 27">
              <a:extLst>
                <a:ext uri="{FF2B5EF4-FFF2-40B4-BE49-F238E27FC236}">
                  <a16:creationId xmlns:a16="http://schemas.microsoft.com/office/drawing/2014/main" id="{A1B2AAF6-3AE3-4FEF-AA27-86130E19C30E}"/>
                </a:ext>
              </a:extLst>
            </p:cNvPr>
            <p:cNvSpPr>
              <a:spLocks noChangeArrowheads="1"/>
            </p:cNvSpPr>
            <p:nvPr/>
          </p:nvSpPr>
          <p:spPr bwMode="auto">
            <a:xfrm>
              <a:off x="724" y="173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0" name="Line 28">
              <a:extLst>
                <a:ext uri="{FF2B5EF4-FFF2-40B4-BE49-F238E27FC236}">
                  <a16:creationId xmlns:a16="http://schemas.microsoft.com/office/drawing/2014/main" id="{408B8332-4269-4741-9C92-C8355B41B778}"/>
                </a:ext>
              </a:extLst>
            </p:cNvPr>
            <p:cNvSpPr>
              <a:spLocks noChangeShapeType="1"/>
            </p:cNvSpPr>
            <p:nvPr/>
          </p:nvSpPr>
          <p:spPr bwMode="auto">
            <a:xfrm flipH="1">
              <a:off x="620" y="1780"/>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1" name="Line 29">
              <a:extLst>
                <a:ext uri="{FF2B5EF4-FFF2-40B4-BE49-F238E27FC236}">
                  <a16:creationId xmlns:a16="http://schemas.microsoft.com/office/drawing/2014/main" id="{9A2C2C6A-F02A-476D-BAD4-7BE341F60614}"/>
                </a:ext>
              </a:extLst>
            </p:cNvPr>
            <p:cNvSpPr>
              <a:spLocks noChangeShapeType="1"/>
            </p:cNvSpPr>
            <p:nvPr/>
          </p:nvSpPr>
          <p:spPr bwMode="auto">
            <a:xfrm>
              <a:off x="628" y="1680"/>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2" name="Line 30">
              <a:extLst>
                <a:ext uri="{FF2B5EF4-FFF2-40B4-BE49-F238E27FC236}">
                  <a16:creationId xmlns:a16="http://schemas.microsoft.com/office/drawing/2014/main" id="{188EC393-2DB2-4537-8A77-58C3E78354D8}"/>
                </a:ext>
              </a:extLst>
            </p:cNvPr>
            <p:cNvSpPr>
              <a:spLocks noChangeShapeType="1"/>
            </p:cNvSpPr>
            <p:nvPr/>
          </p:nvSpPr>
          <p:spPr bwMode="auto">
            <a:xfrm>
              <a:off x="628" y="1540"/>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3" name="Line 31">
              <a:extLst>
                <a:ext uri="{FF2B5EF4-FFF2-40B4-BE49-F238E27FC236}">
                  <a16:creationId xmlns:a16="http://schemas.microsoft.com/office/drawing/2014/main" id="{BBE6444A-F03B-4FBE-9670-FA0BF4358AD1}"/>
                </a:ext>
              </a:extLst>
            </p:cNvPr>
            <p:cNvSpPr>
              <a:spLocks noChangeShapeType="1"/>
            </p:cNvSpPr>
            <p:nvPr/>
          </p:nvSpPr>
          <p:spPr bwMode="auto">
            <a:xfrm flipV="1">
              <a:off x="720" y="143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4" name="Line 32">
              <a:extLst>
                <a:ext uri="{FF2B5EF4-FFF2-40B4-BE49-F238E27FC236}">
                  <a16:creationId xmlns:a16="http://schemas.microsoft.com/office/drawing/2014/main" id="{C1A86151-70CA-49B2-8701-77F72340A2F7}"/>
                </a:ext>
              </a:extLst>
            </p:cNvPr>
            <p:cNvSpPr>
              <a:spLocks noChangeShapeType="1"/>
            </p:cNvSpPr>
            <p:nvPr/>
          </p:nvSpPr>
          <p:spPr bwMode="auto">
            <a:xfrm>
              <a:off x="720"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5" name="Rectangle 33">
              <a:extLst>
                <a:ext uri="{FF2B5EF4-FFF2-40B4-BE49-F238E27FC236}">
                  <a16:creationId xmlns:a16="http://schemas.microsoft.com/office/drawing/2014/main" id="{F4E2D4D8-2359-4E7D-90D2-50A4B0F0280F}"/>
                </a:ext>
              </a:extLst>
            </p:cNvPr>
            <p:cNvSpPr>
              <a:spLocks noChangeArrowheads="1"/>
            </p:cNvSpPr>
            <p:nvPr/>
          </p:nvSpPr>
          <p:spPr bwMode="auto">
            <a:xfrm>
              <a:off x="3316" y="1588"/>
              <a:ext cx="40" cy="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6" name="Rectangle 34">
              <a:extLst>
                <a:ext uri="{FF2B5EF4-FFF2-40B4-BE49-F238E27FC236}">
                  <a16:creationId xmlns:a16="http://schemas.microsoft.com/office/drawing/2014/main" id="{2DF3C9DF-D1EB-403D-85E7-8EDBE045FCBC}"/>
                </a:ext>
              </a:extLst>
            </p:cNvPr>
            <p:cNvSpPr>
              <a:spLocks noChangeArrowheads="1"/>
            </p:cNvSpPr>
            <p:nvPr/>
          </p:nvSpPr>
          <p:spPr bwMode="auto">
            <a:xfrm>
              <a:off x="3364" y="1732"/>
              <a:ext cx="88" cy="40"/>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7" name="Line 35">
              <a:extLst>
                <a:ext uri="{FF2B5EF4-FFF2-40B4-BE49-F238E27FC236}">
                  <a16:creationId xmlns:a16="http://schemas.microsoft.com/office/drawing/2014/main" id="{7E9730BC-58A7-4E45-9EFB-4CD2748079ED}"/>
                </a:ext>
              </a:extLst>
            </p:cNvPr>
            <p:cNvSpPr>
              <a:spLocks noChangeShapeType="1"/>
            </p:cNvSpPr>
            <p:nvPr/>
          </p:nvSpPr>
          <p:spPr bwMode="auto">
            <a:xfrm flipH="1">
              <a:off x="3260" y="1828"/>
              <a:ext cx="56"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8" name="Line 36">
              <a:extLst>
                <a:ext uri="{FF2B5EF4-FFF2-40B4-BE49-F238E27FC236}">
                  <a16:creationId xmlns:a16="http://schemas.microsoft.com/office/drawing/2014/main" id="{720FFF73-0FAD-4B52-BFCC-A7D57137A7B5}"/>
                </a:ext>
              </a:extLst>
            </p:cNvPr>
            <p:cNvSpPr>
              <a:spLocks noChangeShapeType="1"/>
            </p:cNvSpPr>
            <p:nvPr/>
          </p:nvSpPr>
          <p:spPr bwMode="auto">
            <a:xfrm>
              <a:off x="3220" y="1728"/>
              <a:ext cx="40" cy="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69" name="Line 37">
              <a:extLst>
                <a:ext uri="{FF2B5EF4-FFF2-40B4-BE49-F238E27FC236}">
                  <a16:creationId xmlns:a16="http://schemas.microsoft.com/office/drawing/2014/main" id="{4628DE13-B911-4D6D-A9B8-1E51FE2E046F}"/>
                </a:ext>
              </a:extLst>
            </p:cNvPr>
            <p:cNvSpPr>
              <a:spLocks noChangeShapeType="1"/>
            </p:cNvSpPr>
            <p:nvPr/>
          </p:nvSpPr>
          <p:spPr bwMode="auto">
            <a:xfrm>
              <a:off x="3220" y="1588"/>
              <a:ext cx="40" cy="40"/>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0" name="Line 38">
              <a:extLst>
                <a:ext uri="{FF2B5EF4-FFF2-40B4-BE49-F238E27FC236}">
                  <a16:creationId xmlns:a16="http://schemas.microsoft.com/office/drawing/2014/main" id="{F955E6FC-397F-4DB1-A6F2-7299EAD5D468}"/>
                </a:ext>
              </a:extLst>
            </p:cNvPr>
            <p:cNvSpPr>
              <a:spLocks noChangeShapeType="1"/>
            </p:cNvSpPr>
            <p:nvPr/>
          </p:nvSpPr>
          <p:spPr bwMode="auto">
            <a:xfrm flipV="1">
              <a:off x="3312" y="1436"/>
              <a:ext cx="0" cy="104"/>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1" name="Line 39">
              <a:extLst>
                <a:ext uri="{FF2B5EF4-FFF2-40B4-BE49-F238E27FC236}">
                  <a16:creationId xmlns:a16="http://schemas.microsoft.com/office/drawing/2014/main" id="{E835BD09-4C84-4885-A9D4-AEA2266BA884}"/>
                </a:ext>
              </a:extLst>
            </p:cNvPr>
            <p:cNvSpPr>
              <a:spLocks noChangeShapeType="1"/>
            </p:cNvSpPr>
            <p:nvPr/>
          </p:nvSpPr>
          <p:spPr bwMode="auto">
            <a:xfrm>
              <a:off x="3360" y="1828"/>
              <a:ext cx="0" cy="88"/>
            </a:xfrm>
            <a:prstGeom prst="line">
              <a:avLst/>
            </a:prstGeom>
            <a:noFill/>
            <a:ln w="127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2" name="Oval 40">
              <a:extLst>
                <a:ext uri="{FF2B5EF4-FFF2-40B4-BE49-F238E27FC236}">
                  <a16:creationId xmlns:a16="http://schemas.microsoft.com/office/drawing/2014/main" id="{AEB9EDD1-3424-43F7-B812-CDA8C98CD316}"/>
                </a:ext>
              </a:extLst>
            </p:cNvPr>
            <p:cNvSpPr>
              <a:spLocks noChangeArrowheads="1"/>
            </p:cNvSpPr>
            <p:nvPr/>
          </p:nvSpPr>
          <p:spPr bwMode="auto">
            <a:xfrm>
              <a:off x="1160" y="135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3" name="Oval 41">
              <a:extLst>
                <a:ext uri="{FF2B5EF4-FFF2-40B4-BE49-F238E27FC236}">
                  <a16:creationId xmlns:a16="http://schemas.microsoft.com/office/drawing/2014/main" id="{B4277227-DCC9-46E1-9DDF-0AF8DBBBA4E1}"/>
                </a:ext>
              </a:extLst>
            </p:cNvPr>
            <p:cNvSpPr>
              <a:spLocks noChangeArrowheads="1"/>
            </p:cNvSpPr>
            <p:nvPr/>
          </p:nvSpPr>
          <p:spPr bwMode="auto">
            <a:xfrm>
              <a:off x="1208" y="188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4" name="Oval 42">
              <a:extLst>
                <a:ext uri="{FF2B5EF4-FFF2-40B4-BE49-F238E27FC236}">
                  <a16:creationId xmlns:a16="http://schemas.microsoft.com/office/drawing/2014/main" id="{7F7203B3-55C7-484F-9FA3-9ECBCFF29937}"/>
                </a:ext>
              </a:extLst>
            </p:cNvPr>
            <p:cNvSpPr>
              <a:spLocks noChangeArrowheads="1"/>
            </p:cNvSpPr>
            <p:nvPr/>
          </p:nvSpPr>
          <p:spPr bwMode="auto">
            <a:xfrm>
              <a:off x="1688" y="140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5" name="Oval 43">
              <a:extLst>
                <a:ext uri="{FF2B5EF4-FFF2-40B4-BE49-F238E27FC236}">
                  <a16:creationId xmlns:a16="http://schemas.microsoft.com/office/drawing/2014/main" id="{6C941506-68C5-4EBC-BE51-9C2FCAEC6E31}"/>
                </a:ext>
              </a:extLst>
            </p:cNvPr>
            <p:cNvSpPr>
              <a:spLocks noChangeArrowheads="1"/>
            </p:cNvSpPr>
            <p:nvPr/>
          </p:nvSpPr>
          <p:spPr bwMode="auto">
            <a:xfrm>
              <a:off x="1688" y="192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6" name="Oval 44">
              <a:extLst>
                <a:ext uri="{FF2B5EF4-FFF2-40B4-BE49-F238E27FC236}">
                  <a16:creationId xmlns:a16="http://schemas.microsoft.com/office/drawing/2014/main" id="{3772D7BF-9AA1-446D-9B8F-73D24C1F88B6}"/>
                </a:ext>
              </a:extLst>
            </p:cNvPr>
            <p:cNvSpPr>
              <a:spLocks noChangeArrowheads="1"/>
            </p:cNvSpPr>
            <p:nvPr/>
          </p:nvSpPr>
          <p:spPr bwMode="auto">
            <a:xfrm>
              <a:off x="4328" y="202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7" name="Oval 45">
              <a:extLst>
                <a:ext uri="{FF2B5EF4-FFF2-40B4-BE49-F238E27FC236}">
                  <a16:creationId xmlns:a16="http://schemas.microsoft.com/office/drawing/2014/main" id="{7E61F7ED-23DA-4C3A-B747-068415148F12}"/>
                </a:ext>
              </a:extLst>
            </p:cNvPr>
            <p:cNvSpPr>
              <a:spLocks noChangeArrowheads="1"/>
            </p:cNvSpPr>
            <p:nvPr/>
          </p:nvSpPr>
          <p:spPr bwMode="auto">
            <a:xfrm>
              <a:off x="3800" y="1976"/>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8" name="Oval 46">
              <a:extLst>
                <a:ext uri="{FF2B5EF4-FFF2-40B4-BE49-F238E27FC236}">
                  <a16:creationId xmlns:a16="http://schemas.microsoft.com/office/drawing/2014/main" id="{6FF5A5DF-79C9-49EF-AC9B-147A6A68617D}"/>
                </a:ext>
              </a:extLst>
            </p:cNvPr>
            <p:cNvSpPr>
              <a:spLocks noChangeArrowheads="1"/>
            </p:cNvSpPr>
            <p:nvPr/>
          </p:nvSpPr>
          <p:spPr bwMode="auto">
            <a:xfrm>
              <a:off x="4328" y="144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79" name="Oval 47">
              <a:extLst>
                <a:ext uri="{FF2B5EF4-FFF2-40B4-BE49-F238E27FC236}">
                  <a16:creationId xmlns:a16="http://schemas.microsoft.com/office/drawing/2014/main" id="{965E151D-1766-4ECD-91F6-FC3D96F6AB98}"/>
                </a:ext>
              </a:extLst>
            </p:cNvPr>
            <p:cNvSpPr>
              <a:spLocks noChangeArrowheads="1"/>
            </p:cNvSpPr>
            <p:nvPr/>
          </p:nvSpPr>
          <p:spPr bwMode="auto">
            <a:xfrm>
              <a:off x="3752" y="144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0" name="Line 48">
              <a:extLst>
                <a:ext uri="{FF2B5EF4-FFF2-40B4-BE49-F238E27FC236}">
                  <a16:creationId xmlns:a16="http://schemas.microsoft.com/office/drawing/2014/main" id="{019E7E60-D4CD-4BCB-96B3-B24787242A1A}"/>
                </a:ext>
              </a:extLst>
            </p:cNvPr>
            <p:cNvSpPr>
              <a:spLocks noChangeShapeType="1"/>
            </p:cNvSpPr>
            <p:nvPr/>
          </p:nvSpPr>
          <p:spPr bwMode="auto">
            <a:xfrm flipV="1">
              <a:off x="772" y="1388"/>
              <a:ext cx="376"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1" name="Line 49">
              <a:extLst>
                <a:ext uri="{FF2B5EF4-FFF2-40B4-BE49-F238E27FC236}">
                  <a16:creationId xmlns:a16="http://schemas.microsoft.com/office/drawing/2014/main" id="{8F756E07-55AA-4455-990D-E47F630281FC}"/>
                </a:ext>
              </a:extLst>
            </p:cNvPr>
            <p:cNvSpPr>
              <a:spLocks noChangeShapeType="1"/>
            </p:cNvSpPr>
            <p:nvPr/>
          </p:nvSpPr>
          <p:spPr bwMode="auto">
            <a:xfrm>
              <a:off x="772" y="1780"/>
              <a:ext cx="424"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2" name="Line 50">
              <a:extLst>
                <a:ext uri="{FF2B5EF4-FFF2-40B4-BE49-F238E27FC236}">
                  <a16:creationId xmlns:a16="http://schemas.microsoft.com/office/drawing/2014/main" id="{D178D435-DA46-45BB-AD70-C310255F4264}"/>
                </a:ext>
              </a:extLst>
            </p:cNvPr>
            <p:cNvSpPr>
              <a:spLocks noChangeShapeType="1"/>
            </p:cNvSpPr>
            <p:nvPr/>
          </p:nvSpPr>
          <p:spPr bwMode="auto">
            <a:xfrm>
              <a:off x="1684" y="1444"/>
              <a:ext cx="520" cy="13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3" name="Line 51">
              <a:extLst>
                <a:ext uri="{FF2B5EF4-FFF2-40B4-BE49-F238E27FC236}">
                  <a16:creationId xmlns:a16="http://schemas.microsoft.com/office/drawing/2014/main" id="{7983060F-266C-449E-9B48-43194EAB596D}"/>
                </a:ext>
              </a:extLst>
            </p:cNvPr>
            <p:cNvSpPr>
              <a:spLocks noChangeShapeType="1"/>
            </p:cNvSpPr>
            <p:nvPr/>
          </p:nvSpPr>
          <p:spPr bwMode="auto">
            <a:xfrm flipV="1">
              <a:off x="1732" y="1724"/>
              <a:ext cx="472" cy="24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4" name="Line 52">
              <a:extLst>
                <a:ext uri="{FF2B5EF4-FFF2-40B4-BE49-F238E27FC236}">
                  <a16:creationId xmlns:a16="http://schemas.microsoft.com/office/drawing/2014/main" id="{9200ED0D-BCF1-4AC8-B80F-31668CF05835}"/>
                </a:ext>
              </a:extLst>
            </p:cNvPr>
            <p:cNvSpPr>
              <a:spLocks noChangeShapeType="1"/>
            </p:cNvSpPr>
            <p:nvPr/>
          </p:nvSpPr>
          <p:spPr bwMode="auto">
            <a:xfrm>
              <a:off x="3460" y="1780"/>
              <a:ext cx="328" cy="2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5" name="Line 53">
              <a:extLst>
                <a:ext uri="{FF2B5EF4-FFF2-40B4-BE49-F238E27FC236}">
                  <a16:creationId xmlns:a16="http://schemas.microsoft.com/office/drawing/2014/main" id="{D59631BC-CC1A-4A91-B170-BB6186CFAA16}"/>
                </a:ext>
              </a:extLst>
            </p:cNvPr>
            <p:cNvSpPr>
              <a:spLocks noChangeShapeType="1"/>
            </p:cNvSpPr>
            <p:nvPr/>
          </p:nvSpPr>
          <p:spPr bwMode="auto">
            <a:xfrm flipV="1">
              <a:off x="3364" y="1484"/>
              <a:ext cx="376" cy="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6" name="Line 54">
              <a:extLst>
                <a:ext uri="{FF2B5EF4-FFF2-40B4-BE49-F238E27FC236}">
                  <a16:creationId xmlns:a16="http://schemas.microsoft.com/office/drawing/2014/main" id="{6C402217-1874-43F4-8AC9-34C08CCBC7B0}"/>
                </a:ext>
              </a:extLst>
            </p:cNvPr>
            <p:cNvSpPr>
              <a:spLocks noChangeShapeType="1"/>
            </p:cNvSpPr>
            <p:nvPr/>
          </p:nvSpPr>
          <p:spPr bwMode="auto">
            <a:xfrm>
              <a:off x="4372" y="1492"/>
              <a:ext cx="424" cy="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7" name="Line 55">
              <a:extLst>
                <a:ext uri="{FF2B5EF4-FFF2-40B4-BE49-F238E27FC236}">
                  <a16:creationId xmlns:a16="http://schemas.microsoft.com/office/drawing/2014/main" id="{714C2C33-FEF3-482D-973D-E89E9B211DD5}"/>
                </a:ext>
              </a:extLst>
            </p:cNvPr>
            <p:cNvSpPr>
              <a:spLocks noChangeShapeType="1"/>
            </p:cNvSpPr>
            <p:nvPr/>
          </p:nvSpPr>
          <p:spPr bwMode="auto">
            <a:xfrm flipV="1">
              <a:off x="4372" y="1676"/>
              <a:ext cx="424" cy="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88" name="Freeform 56">
              <a:extLst>
                <a:ext uri="{FF2B5EF4-FFF2-40B4-BE49-F238E27FC236}">
                  <a16:creationId xmlns:a16="http://schemas.microsoft.com/office/drawing/2014/main" id="{D77D8D82-C177-436B-841F-5AD4FB01CB65}"/>
                </a:ext>
              </a:extLst>
            </p:cNvPr>
            <p:cNvSpPr>
              <a:spLocks/>
            </p:cNvSpPr>
            <p:nvPr/>
          </p:nvSpPr>
          <p:spPr bwMode="auto">
            <a:xfrm>
              <a:off x="288" y="900"/>
              <a:ext cx="2353" cy="1525"/>
            </a:xfrm>
            <a:custGeom>
              <a:avLst/>
              <a:gdLst>
                <a:gd name="T0" fmla="*/ 1152 w 2353"/>
                <a:gd name="T1" fmla="*/ 1332 h 1525"/>
                <a:gd name="T2" fmla="*/ 1056 w 2353"/>
                <a:gd name="T3" fmla="*/ 1404 h 1525"/>
                <a:gd name="T4" fmla="*/ 936 w 2353"/>
                <a:gd name="T5" fmla="*/ 1464 h 1525"/>
                <a:gd name="T6" fmla="*/ 828 w 2353"/>
                <a:gd name="T7" fmla="*/ 1500 h 1525"/>
                <a:gd name="T8" fmla="*/ 708 w 2353"/>
                <a:gd name="T9" fmla="*/ 1512 h 1525"/>
                <a:gd name="T10" fmla="*/ 588 w 2353"/>
                <a:gd name="T11" fmla="*/ 1524 h 1525"/>
                <a:gd name="T12" fmla="*/ 480 w 2353"/>
                <a:gd name="T13" fmla="*/ 1524 h 1525"/>
                <a:gd name="T14" fmla="*/ 372 w 2353"/>
                <a:gd name="T15" fmla="*/ 1512 h 1525"/>
                <a:gd name="T16" fmla="*/ 264 w 2353"/>
                <a:gd name="T17" fmla="*/ 1476 h 1525"/>
                <a:gd name="T18" fmla="*/ 168 w 2353"/>
                <a:gd name="T19" fmla="*/ 1404 h 1525"/>
                <a:gd name="T20" fmla="*/ 84 w 2353"/>
                <a:gd name="T21" fmla="*/ 1296 h 1525"/>
                <a:gd name="T22" fmla="*/ 48 w 2353"/>
                <a:gd name="T23" fmla="*/ 1188 h 1525"/>
                <a:gd name="T24" fmla="*/ 12 w 2353"/>
                <a:gd name="T25" fmla="*/ 1056 h 1525"/>
                <a:gd name="T26" fmla="*/ 0 w 2353"/>
                <a:gd name="T27" fmla="*/ 912 h 1525"/>
                <a:gd name="T28" fmla="*/ 0 w 2353"/>
                <a:gd name="T29" fmla="*/ 792 h 1525"/>
                <a:gd name="T30" fmla="*/ 0 w 2353"/>
                <a:gd name="T31" fmla="*/ 660 h 1525"/>
                <a:gd name="T32" fmla="*/ 0 w 2353"/>
                <a:gd name="T33" fmla="*/ 540 h 1525"/>
                <a:gd name="T34" fmla="*/ 24 w 2353"/>
                <a:gd name="T35" fmla="*/ 396 h 1525"/>
                <a:gd name="T36" fmla="*/ 72 w 2353"/>
                <a:gd name="T37" fmla="*/ 276 h 1525"/>
                <a:gd name="T38" fmla="*/ 144 w 2353"/>
                <a:gd name="T39" fmla="*/ 168 h 1525"/>
                <a:gd name="T40" fmla="*/ 240 w 2353"/>
                <a:gd name="T41" fmla="*/ 84 h 1525"/>
                <a:gd name="T42" fmla="*/ 348 w 2353"/>
                <a:gd name="T43" fmla="*/ 24 h 1525"/>
                <a:gd name="T44" fmla="*/ 456 w 2353"/>
                <a:gd name="T45" fmla="*/ 0 h 1525"/>
                <a:gd name="T46" fmla="*/ 588 w 2353"/>
                <a:gd name="T47" fmla="*/ 0 h 1525"/>
                <a:gd name="T48" fmla="*/ 732 w 2353"/>
                <a:gd name="T49" fmla="*/ 0 h 1525"/>
                <a:gd name="T50" fmla="*/ 852 w 2353"/>
                <a:gd name="T51" fmla="*/ 24 h 1525"/>
                <a:gd name="T52" fmla="*/ 972 w 2353"/>
                <a:gd name="T53" fmla="*/ 84 h 1525"/>
                <a:gd name="T54" fmla="*/ 1080 w 2353"/>
                <a:gd name="T55" fmla="*/ 168 h 1525"/>
                <a:gd name="T56" fmla="*/ 1128 w 2353"/>
                <a:gd name="T57" fmla="*/ 276 h 1525"/>
                <a:gd name="T58" fmla="*/ 1140 w 2353"/>
                <a:gd name="T59" fmla="*/ 384 h 1525"/>
                <a:gd name="T60" fmla="*/ 1188 w 2353"/>
                <a:gd name="T61" fmla="*/ 276 h 1525"/>
                <a:gd name="T62" fmla="*/ 1260 w 2353"/>
                <a:gd name="T63" fmla="*/ 168 h 1525"/>
                <a:gd name="T64" fmla="*/ 1356 w 2353"/>
                <a:gd name="T65" fmla="*/ 84 h 1525"/>
                <a:gd name="T66" fmla="*/ 1464 w 2353"/>
                <a:gd name="T67" fmla="*/ 36 h 1525"/>
                <a:gd name="T68" fmla="*/ 1608 w 2353"/>
                <a:gd name="T69" fmla="*/ 36 h 1525"/>
                <a:gd name="T70" fmla="*/ 1788 w 2353"/>
                <a:gd name="T71" fmla="*/ 24 h 1525"/>
                <a:gd name="T72" fmla="*/ 1908 w 2353"/>
                <a:gd name="T73" fmla="*/ 24 h 1525"/>
                <a:gd name="T74" fmla="*/ 2016 w 2353"/>
                <a:gd name="T75" fmla="*/ 60 h 1525"/>
                <a:gd name="T76" fmla="*/ 2124 w 2353"/>
                <a:gd name="T77" fmla="*/ 132 h 1525"/>
                <a:gd name="T78" fmla="*/ 2232 w 2353"/>
                <a:gd name="T79" fmla="*/ 240 h 1525"/>
                <a:gd name="T80" fmla="*/ 2304 w 2353"/>
                <a:gd name="T81" fmla="*/ 348 h 1525"/>
                <a:gd name="T82" fmla="*/ 2340 w 2353"/>
                <a:gd name="T83" fmla="*/ 456 h 1525"/>
                <a:gd name="T84" fmla="*/ 2352 w 2353"/>
                <a:gd name="T85" fmla="*/ 564 h 1525"/>
                <a:gd name="T86" fmla="*/ 2352 w 2353"/>
                <a:gd name="T87" fmla="*/ 684 h 1525"/>
                <a:gd name="T88" fmla="*/ 2352 w 2353"/>
                <a:gd name="T89" fmla="*/ 804 h 1525"/>
                <a:gd name="T90" fmla="*/ 2352 w 2353"/>
                <a:gd name="T91" fmla="*/ 912 h 1525"/>
                <a:gd name="T92" fmla="*/ 2328 w 2353"/>
                <a:gd name="T93" fmla="*/ 1020 h 1525"/>
                <a:gd name="T94" fmla="*/ 2304 w 2353"/>
                <a:gd name="T95" fmla="*/ 1128 h 1525"/>
                <a:gd name="T96" fmla="*/ 2268 w 2353"/>
                <a:gd name="T97" fmla="*/ 1236 h 1525"/>
                <a:gd name="T98" fmla="*/ 2208 w 2353"/>
                <a:gd name="T99" fmla="*/ 1332 h 1525"/>
                <a:gd name="T100" fmla="*/ 2124 w 2353"/>
                <a:gd name="T101" fmla="*/ 1428 h 1525"/>
                <a:gd name="T102" fmla="*/ 2016 w 2353"/>
                <a:gd name="T103" fmla="*/ 1476 h 1525"/>
                <a:gd name="T104" fmla="*/ 1908 w 2353"/>
                <a:gd name="T105" fmla="*/ 1488 h 1525"/>
                <a:gd name="T106" fmla="*/ 1788 w 2353"/>
                <a:gd name="T107" fmla="*/ 1500 h 1525"/>
                <a:gd name="T108" fmla="*/ 1680 w 2353"/>
                <a:gd name="T109" fmla="*/ 1500 h 1525"/>
                <a:gd name="T110" fmla="*/ 1560 w 2353"/>
                <a:gd name="T111" fmla="*/ 1500 h 1525"/>
                <a:gd name="T112" fmla="*/ 1452 w 2353"/>
                <a:gd name="T113" fmla="*/ 1500 h 1525"/>
                <a:gd name="T114" fmla="*/ 1344 w 2353"/>
                <a:gd name="T115" fmla="*/ 1488 h 1525"/>
                <a:gd name="T116" fmla="*/ 1236 w 2353"/>
                <a:gd name="T117" fmla="*/ 1440 h 1525"/>
                <a:gd name="T118" fmla="*/ 1176 w 2353"/>
                <a:gd name="T119" fmla="*/ 1332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3" h="1525">
                  <a:moveTo>
                    <a:pt x="1152" y="1260"/>
                  </a:moveTo>
                  <a:lnTo>
                    <a:pt x="1164" y="1296"/>
                  </a:lnTo>
                  <a:lnTo>
                    <a:pt x="1152" y="1332"/>
                  </a:lnTo>
                  <a:lnTo>
                    <a:pt x="1116" y="1356"/>
                  </a:lnTo>
                  <a:lnTo>
                    <a:pt x="1092" y="1392"/>
                  </a:lnTo>
                  <a:lnTo>
                    <a:pt x="1056" y="1404"/>
                  </a:lnTo>
                  <a:lnTo>
                    <a:pt x="1020" y="1428"/>
                  </a:lnTo>
                  <a:lnTo>
                    <a:pt x="972" y="1452"/>
                  </a:lnTo>
                  <a:lnTo>
                    <a:pt x="936" y="1464"/>
                  </a:lnTo>
                  <a:lnTo>
                    <a:pt x="900" y="1488"/>
                  </a:lnTo>
                  <a:lnTo>
                    <a:pt x="864" y="1488"/>
                  </a:lnTo>
                  <a:lnTo>
                    <a:pt x="828" y="1500"/>
                  </a:lnTo>
                  <a:lnTo>
                    <a:pt x="780" y="1512"/>
                  </a:lnTo>
                  <a:lnTo>
                    <a:pt x="744" y="1512"/>
                  </a:lnTo>
                  <a:lnTo>
                    <a:pt x="708" y="1512"/>
                  </a:lnTo>
                  <a:lnTo>
                    <a:pt x="672" y="1512"/>
                  </a:lnTo>
                  <a:lnTo>
                    <a:pt x="624" y="1524"/>
                  </a:lnTo>
                  <a:lnTo>
                    <a:pt x="588" y="1524"/>
                  </a:lnTo>
                  <a:lnTo>
                    <a:pt x="552" y="1524"/>
                  </a:lnTo>
                  <a:lnTo>
                    <a:pt x="516" y="1524"/>
                  </a:lnTo>
                  <a:lnTo>
                    <a:pt x="480" y="1524"/>
                  </a:lnTo>
                  <a:lnTo>
                    <a:pt x="444" y="1524"/>
                  </a:lnTo>
                  <a:lnTo>
                    <a:pt x="408" y="1524"/>
                  </a:lnTo>
                  <a:lnTo>
                    <a:pt x="372" y="1512"/>
                  </a:lnTo>
                  <a:lnTo>
                    <a:pt x="336" y="1512"/>
                  </a:lnTo>
                  <a:lnTo>
                    <a:pt x="300" y="1500"/>
                  </a:lnTo>
                  <a:lnTo>
                    <a:pt x="264" y="1476"/>
                  </a:lnTo>
                  <a:lnTo>
                    <a:pt x="228" y="1464"/>
                  </a:lnTo>
                  <a:lnTo>
                    <a:pt x="192" y="1440"/>
                  </a:lnTo>
                  <a:lnTo>
                    <a:pt x="168" y="1404"/>
                  </a:lnTo>
                  <a:lnTo>
                    <a:pt x="132" y="1368"/>
                  </a:lnTo>
                  <a:lnTo>
                    <a:pt x="108" y="1332"/>
                  </a:lnTo>
                  <a:lnTo>
                    <a:pt x="84" y="1296"/>
                  </a:lnTo>
                  <a:lnTo>
                    <a:pt x="72" y="1260"/>
                  </a:lnTo>
                  <a:lnTo>
                    <a:pt x="60" y="1224"/>
                  </a:lnTo>
                  <a:lnTo>
                    <a:pt x="48" y="1188"/>
                  </a:lnTo>
                  <a:lnTo>
                    <a:pt x="36" y="1152"/>
                  </a:lnTo>
                  <a:lnTo>
                    <a:pt x="24" y="1104"/>
                  </a:lnTo>
                  <a:lnTo>
                    <a:pt x="12" y="1056"/>
                  </a:lnTo>
                  <a:lnTo>
                    <a:pt x="12" y="1020"/>
                  </a:lnTo>
                  <a:lnTo>
                    <a:pt x="0" y="948"/>
                  </a:lnTo>
                  <a:lnTo>
                    <a:pt x="0" y="912"/>
                  </a:lnTo>
                  <a:lnTo>
                    <a:pt x="0" y="876"/>
                  </a:lnTo>
                  <a:lnTo>
                    <a:pt x="0" y="840"/>
                  </a:lnTo>
                  <a:lnTo>
                    <a:pt x="0" y="792"/>
                  </a:lnTo>
                  <a:lnTo>
                    <a:pt x="0" y="744"/>
                  </a:lnTo>
                  <a:lnTo>
                    <a:pt x="0" y="696"/>
                  </a:lnTo>
                  <a:lnTo>
                    <a:pt x="0" y="660"/>
                  </a:lnTo>
                  <a:lnTo>
                    <a:pt x="0" y="624"/>
                  </a:lnTo>
                  <a:lnTo>
                    <a:pt x="0" y="588"/>
                  </a:lnTo>
                  <a:lnTo>
                    <a:pt x="0" y="540"/>
                  </a:lnTo>
                  <a:lnTo>
                    <a:pt x="0" y="492"/>
                  </a:lnTo>
                  <a:lnTo>
                    <a:pt x="12" y="444"/>
                  </a:lnTo>
                  <a:lnTo>
                    <a:pt x="24" y="396"/>
                  </a:lnTo>
                  <a:lnTo>
                    <a:pt x="36" y="348"/>
                  </a:lnTo>
                  <a:lnTo>
                    <a:pt x="60" y="312"/>
                  </a:lnTo>
                  <a:lnTo>
                    <a:pt x="72" y="276"/>
                  </a:lnTo>
                  <a:lnTo>
                    <a:pt x="96" y="240"/>
                  </a:lnTo>
                  <a:lnTo>
                    <a:pt x="108" y="204"/>
                  </a:lnTo>
                  <a:lnTo>
                    <a:pt x="144" y="168"/>
                  </a:lnTo>
                  <a:lnTo>
                    <a:pt x="168" y="132"/>
                  </a:lnTo>
                  <a:lnTo>
                    <a:pt x="204" y="108"/>
                  </a:lnTo>
                  <a:lnTo>
                    <a:pt x="240" y="84"/>
                  </a:lnTo>
                  <a:lnTo>
                    <a:pt x="276" y="60"/>
                  </a:lnTo>
                  <a:lnTo>
                    <a:pt x="312" y="48"/>
                  </a:lnTo>
                  <a:lnTo>
                    <a:pt x="348" y="24"/>
                  </a:lnTo>
                  <a:lnTo>
                    <a:pt x="384" y="12"/>
                  </a:lnTo>
                  <a:lnTo>
                    <a:pt x="420" y="12"/>
                  </a:lnTo>
                  <a:lnTo>
                    <a:pt x="456" y="0"/>
                  </a:lnTo>
                  <a:lnTo>
                    <a:pt x="492" y="0"/>
                  </a:lnTo>
                  <a:lnTo>
                    <a:pt x="540" y="0"/>
                  </a:lnTo>
                  <a:lnTo>
                    <a:pt x="588" y="0"/>
                  </a:lnTo>
                  <a:lnTo>
                    <a:pt x="660" y="0"/>
                  </a:lnTo>
                  <a:lnTo>
                    <a:pt x="696" y="0"/>
                  </a:lnTo>
                  <a:lnTo>
                    <a:pt x="732" y="0"/>
                  </a:lnTo>
                  <a:lnTo>
                    <a:pt x="768" y="12"/>
                  </a:lnTo>
                  <a:lnTo>
                    <a:pt x="816" y="24"/>
                  </a:lnTo>
                  <a:lnTo>
                    <a:pt x="852" y="24"/>
                  </a:lnTo>
                  <a:lnTo>
                    <a:pt x="888" y="36"/>
                  </a:lnTo>
                  <a:lnTo>
                    <a:pt x="936" y="60"/>
                  </a:lnTo>
                  <a:lnTo>
                    <a:pt x="972" y="84"/>
                  </a:lnTo>
                  <a:lnTo>
                    <a:pt x="1008" y="108"/>
                  </a:lnTo>
                  <a:lnTo>
                    <a:pt x="1044" y="144"/>
                  </a:lnTo>
                  <a:lnTo>
                    <a:pt x="1080" y="168"/>
                  </a:lnTo>
                  <a:lnTo>
                    <a:pt x="1104" y="204"/>
                  </a:lnTo>
                  <a:lnTo>
                    <a:pt x="1116" y="240"/>
                  </a:lnTo>
                  <a:lnTo>
                    <a:pt x="1128" y="276"/>
                  </a:lnTo>
                  <a:lnTo>
                    <a:pt x="1140" y="312"/>
                  </a:lnTo>
                  <a:lnTo>
                    <a:pt x="1140" y="348"/>
                  </a:lnTo>
                  <a:lnTo>
                    <a:pt x="1140" y="384"/>
                  </a:lnTo>
                  <a:lnTo>
                    <a:pt x="1164" y="348"/>
                  </a:lnTo>
                  <a:lnTo>
                    <a:pt x="1176" y="312"/>
                  </a:lnTo>
                  <a:lnTo>
                    <a:pt x="1188" y="276"/>
                  </a:lnTo>
                  <a:lnTo>
                    <a:pt x="1212" y="240"/>
                  </a:lnTo>
                  <a:lnTo>
                    <a:pt x="1224" y="204"/>
                  </a:lnTo>
                  <a:lnTo>
                    <a:pt x="1260" y="168"/>
                  </a:lnTo>
                  <a:lnTo>
                    <a:pt x="1284" y="132"/>
                  </a:lnTo>
                  <a:lnTo>
                    <a:pt x="1320" y="108"/>
                  </a:lnTo>
                  <a:lnTo>
                    <a:pt x="1356" y="84"/>
                  </a:lnTo>
                  <a:lnTo>
                    <a:pt x="1392" y="60"/>
                  </a:lnTo>
                  <a:lnTo>
                    <a:pt x="1428" y="48"/>
                  </a:lnTo>
                  <a:lnTo>
                    <a:pt x="1464" y="36"/>
                  </a:lnTo>
                  <a:lnTo>
                    <a:pt x="1500" y="36"/>
                  </a:lnTo>
                  <a:lnTo>
                    <a:pt x="1536" y="36"/>
                  </a:lnTo>
                  <a:lnTo>
                    <a:pt x="1608" y="36"/>
                  </a:lnTo>
                  <a:lnTo>
                    <a:pt x="1680" y="24"/>
                  </a:lnTo>
                  <a:lnTo>
                    <a:pt x="1752" y="24"/>
                  </a:lnTo>
                  <a:lnTo>
                    <a:pt x="1788" y="24"/>
                  </a:lnTo>
                  <a:lnTo>
                    <a:pt x="1836" y="24"/>
                  </a:lnTo>
                  <a:lnTo>
                    <a:pt x="1872" y="24"/>
                  </a:lnTo>
                  <a:lnTo>
                    <a:pt x="1908" y="24"/>
                  </a:lnTo>
                  <a:lnTo>
                    <a:pt x="1944" y="36"/>
                  </a:lnTo>
                  <a:lnTo>
                    <a:pt x="1980" y="48"/>
                  </a:lnTo>
                  <a:lnTo>
                    <a:pt x="2016" y="60"/>
                  </a:lnTo>
                  <a:lnTo>
                    <a:pt x="2052" y="84"/>
                  </a:lnTo>
                  <a:lnTo>
                    <a:pt x="2088" y="108"/>
                  </a:lnTo>
                  <a:lnTo>
                    <a:pt x="2124" y="132"/>
                  </a:lnTo>
                  <a:lnTo>
                    <a:pt x="2160" y="168"/>
                  </a:lnTo>
                  <a:lnTo>
                    <a:pt x="2196" y="204"/>
                  </a:lnTo>
                  <a:lnTo>
                    <a:pt x="2232" y="240"/>
                  </a:lnTo>
                  <a:lnTo>
                    <a:pt x="2256" y="276"/>
                  </a:lnTo>
                  <a:lnTo>
                    <a:pt x="2280" y="312"/>
                  </a:lnTo>
                  <a:lnTo>
                    <a:pt x="2304" y="348"/>
                  </a:lnTo>
                  <a:lnTo>
                    <a:pt x="2316" y="384"/>
                  </a:lnTo>
                  <a:lnTo>
                    <a:pt x="2328" y="420"/>
                  </a:lnTo>
                  <a:lnTo>
                    <a:pt x="2340" y="456"/>
                  </a:lnTo>
                  <a:lnTo>
                    <a:pt x="2340" y="492"/>
                  </a:lnTo>
                  <a:lnTo>
                    <a:pt x="2340" y="528"/>
                  </a:lnTo>
                  <a:lnTo>
                    <a:pt x="2352" y="564"/>
                  </a:lnTo>
                  <a:lnTo>
                    <a:pt x="2352" y="612"/>
                  </a:lnTo>
                  <a:lnTo>
                    <a:pt x="2352" y="648"/>
                  </a:lnTo>
                  <a:lnTo>
                    <a:pt x="2352" y="684"/>
                  </a:lnTo>
                  <a:lnTo>
                    <a:pt x="2352" y="732"/>
                  </a:lnTo>
                  <a:lnTo>
                    <a:pt x="2352" y="768"/>
                  </a:lnTo>
                  <a:lnTo>
                    <a:pt x="2352" y="804"/>
                  </a:lnTo>
                  <a:lnTo>
                    <a:pt x="2352" y="840"/>
                  </a:lnTo>
                  <a:lnTo>
                    <a:pt x="2352" y="876"/>
                  </a:lnTo>
                  <a:lnTo>
                    <a:pt x="2352" y="912"/>
                  </a:lnTo>
                  <a:lnTo>
                    <a:pt x="2352" y="948"/>
                  </a:lnTo>
                  <a:lnTo>
                    <a:pt x="2340" y="984"/>
                  </a:lnTo>
                  <a:lnTo>
                    <a:pt x="2328" y="1020"/>
                  </a:lnTo>
                  <a:lnTo>
                    <a:pt x="2328" y="1056"/>
                  </a:lnTo>
                  <a:lnTo>
                    <a:pt x="2316" y="1092"/>
                  </a:lnTo>
                  <a:lnTo>
                    <a:pt x="2304" y="1128"/>
                  </a:lnTo>
                  <a:lnTo>
                    <a:pt x="2292" y="1164"/>
                  </a:lnTo>
                  <a:lnTo>
                    <a:pt x="2292" y="1200"/>
                  </a:lnTo>
                  <a:lnTo>
                    <a:pt x="2268" y="1236"/>
                  </a:lnTo>
                  <a:lnTo>
                    <a:pt x="2256" y="1272"/>
                  </a:lnTo>
                  <a:lnTo>
                    <a:pt x="2244" y="1308"/>
                  </a:lnTo>
                  <a:lnTo>
                    <a:pt x="2208" y="1332"/>
                  </a:lnTo>
                  <a:lnTo>
                    <a:pt x="2196" y="1368"/>
                  </a:lnTo>
                  <a:lnTo>
                    <a:pt x="2160" y="1392"/>
                  </a:lnTo>
                  <a:lnTo>
                    <a:pt x="2124" y="1428"/>
                  </a:lnTo>
                  <a:lnTo>
                    <a:pt x="2088" y="1440"/>
                  </a:lnTo>
                  <a:lnTo>
                    <a:pt x="2052" y="1464"/>
                  </a:lnTo>
                  <a:lnTo>
                    <a:pt x="2016" y="1476"/>
                  </a:lnTo>
                  <a:lnTo>
                    <a:pt x="1980" y="1476"/>
                  </a:lnTo>
                  <a:lnTo>
                    <a:pt x="1944" y="1488"/>
                  </a:lnTo>
                  <a:lnTo>
                    <a:pt x="1908" y="1488"/>
                  </a:lnTo>
                  <a:lnTo>
                    <a:pt x="1872" y="1500"/>
                  </a:lnTo>
                  <a:lnTo>
                    <a:pt x="1824" y="1500"/>
                  </a:lnTo>
                  <a:lnTo>
                    <a:pt x="1788" y="1500"/>
                  </a:lnTo>
                  <a:lnTo>
                    <a:pt x="1752" y="1500"/>
                  </a:lnTo>
                  <a:lnTo>
                    <a:pt x="1716" y="1500"/>
                  </a:lnTo>
                  <a:lnTo>
                    <a:pt x="1680" y="1500"/>
                  </a:lnTo>
                  <a:lnTo>
                    <a:pt x="1644" y="1500"/>
                  </a:lnTo>
                  <a:lnTo>
                    <a:pt x="1596" y="1500"/>
                  </a:lnTo>
                  <a:lnTo>
                    <a:pt x="1560" y="1500"/>
                  </a:lnTo>
                  <a:lnTo>
                    <a:pt x="1524" y="1500"/>
                  </a:lnTo>
                  <a:lnTo>
                    <a:pt x="1488" y="1500"/>
                  </a:lnTo>
                  <a:lnTo>
                    <a:pt x="1452" y="1500"/>
                  </a:lnTo>
                  <a:lnTo>
                    <a:pt x="1416" y="1500"/>
                  </a:lnTo>
                  <a:lnTo>
                    <a:pt x="1380" y="1488"/>
                  </a:lnTo>
                  <a:lnTo>
                    <a:pt x="1344" y="1488"/>
                  </a:lnTo>
                  <a:lnTo>
                    <a:pt x="1308" y="1476"/>
                  </a:lnTo>
                  <a:lnTo>
                    <a:pt x="1272" y="1464"/>
                  </a:lnTo>
                  <a:lnTo>
                    <a:pt x="1236" y="1440"/>
                  </a:lnTo>
                  <a:lnTo>
                    <a:pt x="1212" y="1404"/>
                  </a:lnTo>
                  <a:lnTo>
                    <a:pt x="1188" y="1368"/>
                  </a:lnTo>
                  <a:lnTo>
                    <a:pt x="1176" y="1332"/>
                  </a:lnTo>
                  <a:lnTo>
                    <a:pt x="1164" y="1296"/>
                  </a:lnTo>
                  <a:lnTo>
                    <a:pt x="1152" y="126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89" name="Freeform 57">
              <a:extLst>
                <a:ext uri="{FF2B5EF4-FFF2-40B4-BE49-F238E27FC236}">
                  <a16:creationId xmlns:a16="http://schemas.microsoft.com/office/drawing/2014/main" id="{E7B2AC64-5FAA-49DE-8696-8F9232830857}"/>
                </a:ext>
              </a:extLst>
            </p:cNvPr>
            <p:cNvSpPr>
              <a:spLocks/>
            </p:cNvSpPr>
            <p:nvPr/>
          </p:nvSpPr>
          <p:spPr bwMode="auto">
            <a:xfrm>
              <a:off x="2880" y="948"/>
              <a:ext cx="2353" cy="1525"/>
            </a:xfrm>
            <a:custGeom>
              <a:avLst/>
              <a:gdLst>
                <a:gd name="T0" fmla="*/ 1152 w 2353"/>
                <a:gd name="T1" fmla="*/ 1332 h 1525"/>
                <a:gd name="T2" fmla="*/ 1056 w 2353"/>
                <a:gd name="T3" fmla="*/ 1404 h 1525"/>
                <a:gd name="T4" fmla="*/ 936 w 2353"/>
                <a:gd name="T5" fmla="*/ 1464 h 1525"/>
                <a:gd name="T6" fmla="*/ 828 w 2353"/>
                <a:gd name="T7" fmla="*/ 1500 h 1525"/>
                <a:gd name="T8" fmla="*/ 708 w 2353"/>
                <a:gd name="T9" fmla="*/ 1512 h 1525"/>
                <a:gd name="T10" fmla="*/ 588 w 2353"/>
                <a:gd name="T11" fmla="*/ 1524 h 1525"/>
                <a:gd name="T12" fmla="*/ 480 w 2353"/>
                <a:gd name="T13" fmla="*/ 1524 h 1525"/>
                <a:gd name="T14" fmla="*/ 372 w 2353"/>
                <a:gd name="T15" fmla="*/ 1512 h 1525"/>
                <a:gd name="T16" fmla="*/ 264 w 2353"/>
                <a:gd name="T17" fmla="*/ 1476 h 1525"/>
                <a:gd name="T18" fmla="*/ 168 w 2353"/>
                <a:gd name="T19" fmla="*/ 1404 h 1525"/>
                <a:gd name="T20" fmla="*/ 84 w 2353"/>
                <a:gd name="T21" fmla="*/ 1296 h 1525"/>
                <a:gd name="T22" fmla="*/ 48 w 2353"/>
                <a:gd name="T23" fmla="*/ 1188 h 1525"/>
                <a:gd name="T24" fmla="*/ 12 w 2353"/>
                <a:gd name="T25" fmla="*/ 1056 h 1525"/>
                <a:gd name="T26" fmla="*/ 0 w 2353"/>
                <a:gd name="T27" fmla="*/ 912 h 1525"/>
                <a:gd name="T28" fmla="*/ 0 w 2353"/>
                <a:gd name="T29" fmla="*/ 792 h 1525"/>
                <a:gd name="T30" fmla="*/ 0 w 2353"/>
                <a:gd name="T31" fmla="*/ 660 h 1525"/>
                <a:gd name="T32" fmla="*/ 0 w 2353"/>
                <a:gd name="T33" fmla="*/ 540 h 1525"/>
                <a:gd name="T34" fmla="*/ 24 w 2353"/>
                <a:gd name="T35" fmla="*/ 396 h 1525"/>
                <a:gd name="T36" fmla="*/ 72 w 2353"/>
                <a:gd name="T37" fmla="*/ 276 h 1525"/>
                <a:gd name="T38" fmla="*/ 144 w 2353"/>
                <a:gd name="T39" fmla="*/ 168 h 1525"/>
                <a:gd name="T40" fmla="*/ 240 w 2353"/>
                <a:gd name="T41" fmla="*/ 84 h 1525"/>
                <a:gd name="T42" fmla="*/ 348 w 2353"/>
                <a:gd name="T43" fmla="*/ 24 h 1525"/>
                <a:gd name="T44" fmla="*/ 456 w 2353"/>
                <a:gd name="T45" fmla="*/ 0 h 1525"/>
                <a:gd name="T46" fmla="*/ 588 w 2353"/>
                <a:gd name="T47" fmla="*/ 0 h 1525"/>
                <a:gd name="T48" fmla="*/ 732 w 2353"/>
                <a:gd name="T49" fmla="*/ 0 h 1525"/>
                <a:gd name="T50" fmla="*/ 852 w 2353"/>
                <a:gd name="T51" fmla="*/ 24 h 1525"/>
                <a:gd name="T52" fmla="*/ 972 w 2353"/>
                <a:gd name="T53" fmla="*/ 84 h 1525"/>
                <a:gd name="T54" fmla="*/ 1080 w 2353"/>
                <a:gd name="T55" fmla="*/ 168 h 1525"/>
                <a:gd name="T56" fmla="*/ 1128 w 2353"/>
                <a:gd name="T57" fmla="*/ 276 h 1525"/>
                <a:gd name="T58" fmla="*/ 1140 w 2353"/>
                <a:gd name="T59" fmla="*/ 384 h 1525"/>
                <a:gd name="T60" fmla="*/ 1188 w 2353"/>
                <a:gd name="T61" fmla="*/ 276 h 1525"/>
                <a:gd name="T62" fmla="*/ 1260 w 2353"/>
                <a:gd name="T63" fmla="*/ 168 h 1525"/>
                <a:gd name="T64" fmla="*/ 1356 w 2353"/>
                <a:gd name="T65" fmla="*/ 84 h 1525"/>
                <a:gd name="T66" fmla="*/ 1464 w 2353"/>
                <a:gd name="T67" fmla="*/ 36 h 1525"/>
                <a:gd name="T68" fmla="*/ 1608 w 2353"/>
                <a:gd name="T69" fmla="*/ 36 h 1525"/>
                <a:gd name="T70" fmla="*/ 1788 w 2353"/>
                <a:gd name="T71" fmla="*/ 24 h 1525"/>
                <a:gd name="T72" fmla="*/ 1908 w 2353"/>
                <a:gd name="T73" fmla="*/ 24 h 1525"/>
                <a:gd name="T74" fmla="*/ 2016 w 2353"/>
                <a:gd name="T75" fmla="*/ 60 h 1525"/>
                <a:gd name="T76" fmla="*/ 2124 w 2353"/>
                <a:gd name="T77" fmla="*/ 132 h 1525"/>
                <a:gd name="T78" fmla="*/ 2232 w 2353"/>
                <a:gd name="T79" fmla="*/ 240 h 1525"/>
                <a:gd name="T80" fmla="*/ 2304 w 2353"/>
                <a:gd name="T81" fmla="*/ 348 h 1525"/>
                <a:gd name="T82" fmla="*/ 2340 w 2353"/>
                <a:gd name="T83" fmla="*/ 456 h 1525"/>
                <a:gd name="T84" fmla="*/ 2352 w 2353"/>
                <a:gd name="T85" fmla="*/ 564 h 1525"/>
                <a:gd name="T86" fmla="*/ 2352 w 2353"/>
                <a:gd name="T87" fmla="*/ 684 h 1525"/>
                <a:gd name="T88" fmla="*/ 2352 w 2353"/>
                <a:gd name="T89" fmla="*/ 804 h 1525"/>
                <a:gd name="T90" fmla="*/ 2352 w 2353"/>
                <a:gd name="T91" fmla="*/ 912 h 1525"/>
                <a:gd name="T92" fmla="*/ 2328 w 2353"/>
                <a:gd name="T93" fmla="*/ 1020 h 1525"/>
                <a:gd name="T94" fmla="*/ 2304 w 2353"/>
                <a:gd name="T95" fmla="*/ 1128 h 1525"/>
                <a:gd name="T96" fmla="*/ 2268 w 2353"/>
                <a:gd name="T97" fmla="*/ 1236 h 1525"/>
                <a:gd name="T98" fmla="*/ 2208 w 2353"/>
                <a:gd name="T99" fmla="*/ 1332 h 1525"/>
                <a:gd name="T100" fmla="*/ 2124 w 2353"/>
                <a:gd name="T101" fmla="*/ 1428 h 1525"/>
                <a:gd name="T102" fmla="*/ 2016 w 2353"/>
                <a:gd name="T103" fmla="*/ 1476 h 1525"/>
                <a:gd name="T104" fmla="*/ 1908 w 2353"/>
                <a:gd name="T105" fmla="*/ 1488 h 1525"/>
                <a:gd name="T106" fmla="*/ 1788 w 2353"/>
                <a:gd name="T107" fmla="*/ 1500 h 1525"/>
                <a:gd name="T108" fmla="*/ 1680 w 2353"/>
                <a:gd name="T109" fmla="*/ 1500 h 1525"/>
                <a:gd name="T110" fmla="*/ 1560 w 2353"/>
                <a:gd name="T111" fmla="*/ 1500 h 1525"/>
                <a:gd name="T112" fmla="*/ 1452 w 2353"/>
                <a:gd name="T113" fmla="*/ 1500 h 1525"/>
                <a:gd name="T114" fmla="*/ 1344 w 2353"/>
                <a:gd name="T115" fmla="*/ 1488 h 1525"/>
                <a:gd name="T116" fmla="*/ 1236 w 2353"/>
                <a:gd name="T117" fmla="*/ 1440 h 1525"/>
                <a:gd name="T118" fmla="*/ 1176 w 2353"/>
                <a:gd name="T119" fmla="*/ 1332 h 15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53" h="1525">
                  <a:moveTo>
                    <a:pt x="1152" y="1260"/>
                  </a:moveTo>
                  <a:lnTo>
                    <a:pt x="1164" y="1296"/>
                  </a:lnTo>
                  <a:lnTo>
                    <a:pt x="1152" y="1332"/>
                  </a:lnTo>
                  <a:lnTo>
                    <a:pt x="1116" y="1356"/>
                  </a:lnTo>
                  <a:lnTo>
                    <a:pt x="1092" y="1392"/>
                  </a:lnTo>
                  <a:lnTo>
                    <a:pt x="1056" y="1404"/>
                  </a:lnTo>
                  <a:lnTo>
                    <a:pt x="1020" y="1428"/>
                  </a:lnTo>
                  <a:lnTo>
                    <a:pt x="972" y="1452"/>
                  </a:lnTo>
                  <a:lnTo>
                    <a:pt x="936" y="1464"/>
                  </a:lnTo>
                  <a:lnTo>
                    <a:pt x="900" y="1488"/>
                  </a:lnTo>
                  <a:lnTo>
                    <a:pt x="864" y="1488"/>
                  </a:lnTo>
                  <a:lnTo>
                    <a:pt x="828" y="1500"/>
                  </a:lnTo>
                  <a:lnTo>
                    <a:pt x="780" y="1512"/>
                  </a:lnTo>
                  <a:lnTo>
                    <a:pt x="744" y="1512"/>
                  </a:lnTo>
                  <a:lnTo>
                    <a:pt x="708" y="1512"/>
                  </a:lnTo>
                  <a:lnTo>
                    <a:pt x="672" y="1512"/>
                  </a:lnTo>
                  <a:lnTo>
                    <a:pt x="624" y="1524"/>
                  </a:lnTo>
                  <a:lnTo>
                    <a:pt x="588" y="1524"/>
                  </a:lnTo>
                  <a:lnTo>
                    <a:pt x="552" y="1524"/>
                  </a:lnTo>
                  <a:lnTo>
                    <a:pt x="516" y="1524"/>
                  </a:lnTo>
                  <a:lnTo>
                    <a:pt x="480" y="1524"/>
                  </a:lnTo>
                  <a:lnTo>
                    <a:pt x="444" y="1524"/>
                  </a:lnTo>
                  <a:lnTo>
                    <a:pt x="408" y="1524"/>
                  </a:lnTo>
                  <a:lnTo>
                    <a:pt x="372" y="1512"/>
                  </a:lnTo>
                  <a:lnTo>
                    <a:pt x="336" y="1512"/>
                  </a:lnTo>
                  <a:lnTo>
                    <a:pt x="300" y="1500"/>
                  </a:lnTo>
                  <a:lnTo>
                    <a:pt x="264" y="1476"/>
                  </a:lnTo>
                  <a:lnTo>
                    <a:pt x="228" y="1464"/>
                  </a:lnTo>
                  <a:lnTo>
                    <a:pt x="192" y="1440"/>
                  </a:lnTo>
                  <a:lnTo>
                    <a:pt x="168" y="1404"/>
                  </a:lnTo>
                  <a:lnTo>
                    <a:pt x="132" y="1368"/>
                  </a:lnTo>
                  <a:lnTo>
                    <a:pt x="108" y="1332"/>
                  </a:lnTo>
                  <a:lnTo>
                    <a:pt x="84" y="1296"/>
                  </a:lnTo>
                  <a:lnTo>
                    <a:pt x="72" y="1260"/>
                  </a:lnTo>
                  <a:lnTo>
                    <a:pt x="60" y="1224"/>
                  </a:lnTo>
                  <a:lnTo>
                    <a:pt x="48" y="1188"/>
                  </a:lnTo>
                  <a:lnTo>
                    <a:pt x="36" y="1152"/>
                  </a:lnTo>
                  <a:lnTo>
                    <a:pt x="24" y="1104"/>
                  </a:lnTo>
                  <a:lnTo>
                    <a:pt x="12" y="1056"/>
                  </a:lnTo>
                  <a:lnTo>
                    <a:pt x="12" y="1020"/>
                  </a:lnTo>
                  <a:lnTo>
                    <a:pt x="0" y="948"/>
                  </a:lnTo>
                  <a:lnTo>
                    <a:pt x="0" y="912"/>
                  </a:lnTo>
                  <a:lnTo>
                    <a:pt x="0" y="876"/>
                  </a:lnTo>
                  <a:lnTo>
                    <a:pt x="0" y="840"/>
                  </a:lnTo>
                  <a:lnTo>
                    <a:pt x="0" y="792"/>
                  </a:lnTo>
                  <a:lnTo>
                    <a:pt x="0" y="744"/>
                  </a:lnTo>
                  <a:lnTo>
                    <a:pt x="0" y="696"/>
                  </a:lnTo>
                  <a:lnTo>
                    <a:pt x="0" y="660"/>
                  </a:lnTo>
                  <a:lnTo>
                    <a:pt x="0" y="624"/>
                  </a:lnTo>
                  <a:lnTo>
                    <a:pt x="0" y="588"/>
                  </a:lnTo>
                  <a:lnTo>
                    <a:pt x="0" y="540"/>
                  </a:lnTo>
                  <a:lnTo>
                    <a:pt x="0" y="492"/>
                  </a:lnTo>
                  <a:lnTo>
                    <a:pt x="12" y="444"/>
                  </a:lnTo>
                  <a:lnTo>
                    <a:pt x="24" y="396"/>
                  </a:lnTo>
                  <a:lnTo>
                    <a:pt x="36" y="348"/>
                  </a:lnTo>
                  <a:lnTo>
                    <a:pt x="60" y="312"/>
                  </a:lnTo>
                  <a:lnTo>
                    <a:pt x="72" y="276"/>
                  </a:lnTo>
                  <a:lnTo>
                    <a:pt x="96" y="240"/>
                  </a:lnTo>
                  <a:lnTo>
                    <a:pt x="108" y="204"/>
                  </a:lnTo>
                  <a:lnTo>
                    <a:pt x="144" y="168"/>
                  </a:lnTo>
                  <a:lnTo>
                    <a:pt x="168" y="132"/>
                  </a:lnTo>
                  <a:lnTo>
                    <a:pt x="204" y="108"/>
                  </a:lnTo>
                  <a:lnTo>
                    <a:pt x="240" y="84"/>
                  </a:lnTo>
                  <a:lnTo>
                    <a:pt x="276" y="60"/>
                  </a:lnTo>
                  <a:lnTo>
                    <a:pt x="312" y="48"/>
                  </a:lnTo>
                  <a:lnTo>
                    <a:pt x="348" y="24"/>
                  </a:lnTo>
                  <a:lnTo>
                    <a:pt x="384" y="12"/>
                  </a:lnTo>
                  <a:lnTo>
                    <a:pt x="420" y="12"/>
                  </a:lnTo>
                  <a:lnTo>
                    <a:pt x="456" y="0"/>
                  </a:lnTo>
                  <a:lnTo>
                    <a:pt x="492" y="0"/>
                  </a:lnTo>
                  <a:lnTo>
                    <a:pt x="540" y="0"/>
                  </a:lnTo>
                  <a:lnTo>
                    <a:pt x="588" y="0"/>
                  </a:lnTo>
                  <a:lnTo>
                    <a:pt x="660" y="0"/>
                  </a:lnTo>
                  <a:lnTo>
                    <a:pt x="696" y="0"/>
                  </a:lnTo>
                  <a:lnTo>
                    <a:pt x="732" y="0"/>
                  </a:lnTo>
                  <a:lnTo>
                    <a:pt x="768" y="12"/>
                  </a:lnTo>
                  <a:lnTo>
                    <a:pt x="816" y="24"/>
                  </a:lnTo>
                  <a:lnTo>
                    <a:pt x="852" y="24"/>
                  </a:lnTo>
                  <a:lnTo>
                    <a:pt x="888" y="36"/>
                  </a:lnTo>
                  <a:lnTo>
                    <a:pt x="936" y="60"/>
                  </a:lnTo>
                  <a:lnTo>
                    <a:pt x="972" y="84"/>
                  </a:lnTo>
                  <a:lnTo>
                    <a:pt x="1008" y="108"/>
                  </a:lnTo>
                  <a:lnTo>
                    <a:pt x="1044" y="144"/>
                  </a:lnTo>
                  <a:lnTo>
                    <a:pt x="1080" y="168"/>
                  </a:lnTo>
                  <a:lnTo>
                    <a:pt x="1104" y="204"/>
                  </a:lnTo>
                  <a:lnTo>
                    <a:pt x="1116" y="240"/>
                  </a:lnTo>
                  <a:lnTo>
                    <a:pt x="1128" y="276"/>
                  </a:lnTo>
                  <a:lnTo>
                    <a:pt x="1140" y="312"/>
                  </a:lnTo>
                  <a:lnTo>
                    <a:pt x="1140" y="348"/>
                  </a:lnTo>
                  <a:lnTo>
                    <a:pt x="1140" y="384"/>
                  </a:lnTo>
                  <a:lnTo>
                    <a:pt x="1164" y="348"/>
                  </a:lnTo>
                  <a:lnTo>
                    <a:pt x="1176" y="312"/>
                  </a:lnTo>
                  <a:lnTo>
                    <a:pt x="1188" y="276"/>
                  </a:lnTo>
                  <a:lnTo>
                    <a:pt x="1212" y="240"/>
                  </a:lnTo>
                  <a:lnTo>
                    <a:pt x="1224" y="204"/>
                  </a:lnTo>
                  <a:lnTo>
                    <a:pt x="1260" y="168"/>
                  </a:lnTo>
                  <a:lnTo>
                    <a:pt x="1284" y="132"/>
                  </a:lnTo>
                  <a:lnTo>
                    <a:pt x="1320" y="108"/>
                  </a:lnTo>
                  <a:lnTo>
                    <a:pt x="1356" y="84"/>
                  </a:lnTo>
                  <a:lnTo>
                    <a:pt x="1392" y="60"/>
                  </a:lnTo>
                  <a:lnTo>
                    <a:pt x="1428" y="48"/>
                  </a:lnTo>
                  <a:lnTo>
                    <a:pt x="1464" y="36"/>
                  </a:lnTo>
                  <a:lnTo>
                    <a:pt x="1500" y="36"/>
                  </a:lnTo>
                  <a:lnTo>
                    <a:pt x="1536" y="36"/>
                  </a:lnTo>
                  <a:lnTo>
                    <a:pt x="1608" y="36"/>
                  </a:lnTo>
                  <a:lnTo>
                    <a:pt x="1680" y="24"/>
                  </a:lnTo>
                  <a:lnTo>
                    <a:pt x="1752" y="24"/>
                  </a:lnTo>
                  <a:lnTo>
                    <a:pt x="1788" y="24"/>
                  </a:lnTo>
                  <a:lnTo>
                    <a:pt x="1836" y="24"/>
                  </a:lnTo>
                  <a:lnTo>
                    <a:pt x="1872" y="24"/>
                  </a:lnTo>
                  <a:lnTo>
                    <a:pt x="1908" y="24"/>
                  </a:lnTo>
                  <a:lnTo>
                    <a:pt x="1944" y="36"/>
                  </a:lnTo>
                  <a:lnTo>
                    <a:pt x="1980" y="48"/>
                  </a:lnTo>
                  <a:lnTo>
                    <a:pt x="2016" y="60"/>
                  </a:lnTo>
                  <a:lnTo>
                    <a:pt x="2052" y="84"/>
                  </a:lnTo>
                  <a:lnTo>
                    <a:pt x="2088" y="108"/>
                  </a:lnTo>
                  <a:lnTo>
                    <a:pt x="2124" y="132"/>
                  </a:lnTo>
                  <a:lnTo>
                    <a:pt x="2160" y="168"/>
                  </a:lnTo>
                  <a:lnTo>
                    <a:pt x="2196" y="204"/>
                  </a:lnTo>
                  <a:lnTo>
                    <a:pt x="2232" y="240"/>
                  </a:lnTo>
                  <a:lnTo>
                    <a:pt x="2256" y="276"/>
                  </a:lnTo>
                  <a:lnTo>
                    <a:pt x="2280" y="312"/>
                  </a:lnTo>
                  <a:lnTo>
                    <a:pt x="2304" y="348"/>
                  </a:lnTo>
                  <a:lnTo>
                    <a:pt x="2316" y="384"/>
                  </a:lnTo>
                  <a:lnTo>
                    <a:pt x="2328" y="420"/>
                  </a:lnTo>
                  <a:lnTo>
                    <a:pt x="2340" y="456"/>
                  </a:lnTo>
                  <a:lnTo>
                    <a:pt x="2340" y="492"/>
                  </a:lnTo>
                  <a:lnTo>
                    <a:pt x="2340" y="528"/>
                  </a:lnTo>
                  <a:lnTo>
                    <a:pt x="2352" y="564"/>
                  </a:lnTo>
                  <a:lnTo>
                    <a:pt x="2352" y="612"/>
                  </a:lnTo>
                  <a:lnTo>
                    <a:pt x="2352" y="648"/>
                  </a:lnTo>
                  <a:lnTo>
                    <a:pt x="2352" y="684"/>
                  </a:lnTo>
                  <a:lnTo>
                    <a:pt x="2352" y="732"/>
                  </a:lnTo>
                  <a:lnTo>
                    <a:pt x="2352" y="768"/>
                  </a:lnTo>
                  <a:lnTo>
                    <a:pt x="2352" y="804"/>
                  </a:lnTo>
                  <a:lnTo>
                    <a:pt x="2352" y="840"/>
                  </a:lnTo>
                  <a:lnTo>
                    <a:pt x="2352" y="876"/>
                  </a:lnTo>
                  <a:lnTo>
                    <a:pt x="2352" y="912"/>
                  </a:lnTo>
                  <a:lnTo>
                    <a:pt x="2352" y="948"/>
                  </a:lnTo>
                  <a:lnTo>
                    <a:pt x="2340" y="984"/>
                  </a:lnTo>
                  <a:lnTo>
                    <a:pt x="2328" y="1020"/>
                  </a:lnTo>
                  <a:lnTo>
                    <a:pt x="2328" y="1056"/>
                  </a:lnTo>
                  <a:lnTo>
                    <a:pt x="2316" y="1092"/>
                  </a:lnTo>
                  <a:lnTo>
                    <a:pt x="2304" y="1128"/>
                  </a:lnTo>
                  <a:lnTo>
                    <a:pt x="2292" y="1164"/>
                  </a:lnTo>
                  <a:lnTo>
                    <a:pt x="2292" y="1200"/>
                  </a:lnTo>
                  <a:lnTo>
                    <a:pt x="2268" y="1236"/>
                  </a:lnTo>
                  <a:lnTo>
                    <a:pt x="2256" y="1272"/>
                  </a:lnTo>
                  <a:lnTo>
                    <a:pt x="2244" y="1308"/>
                  </a:lnTo>
                  <a:lnTo>
                    <a:pt x="2208" y="1332"/>
                  </a:lnTo>
                  <a:lnTo>
                    <a:pt x="2196" y="1368"/>
                  </a:lnTo>
                  <a:lnTo>
                    <a:pt x="2160" y="1392"/>
                  </a:lnTo>
                  <a:lnTo>
                    <a:pt x="2124" y="1428"/>
                  </a:lnTo>
                  <a:lnTo>
                    <a:pt x="2088" y="1440"/>
                  </a:lnTo>
                  <a:lnTo>
                    <a:pt x="2052" y="1464"/>
                  </a:lnTo>
                  <a:lnTo>
                    <a:pt x="2016" y="1476"/>
                  </a:lnTo>
                  <a:lnTo>
                    <a:pt x="1980" y="1476"/>
                  </a:lnTo>
                  <a:lnTo>
                    <a:pt x="1944" y="1488"/>
                  </a:lnTo>
                  <a:lnTo>
                    <a:pt x="1908" y="1488"/>
                  </a:lnTo>
                  <a:lnTo>
                    <a:pt x="1872" y="1500"/>
                  </a:lnTo>
                  <a:lnTo>
                    <a:pt x="1824" y="1500"/>
                  </a:lnTo>
                  <a:lnTo>
                    <a:pt x="1788" y="1500"/>
                  </a:lnTo>
                  <a:lnTo>
                    <a:pt x="1752" y="1500"/>
                  </a:lnTo>
                  <a:lnTo>
                    <a:pt x="1716" y="1500"/>
                  </a:lnTo>
                  <a:lnTo>
                    <a:pt x="1680" y="1500"/>
                  </a:lnTo>
                  <a:lnTo>
                    <a:pt x="1644" y="1500"/>
                  </a:lnTo>
                  <a:lnTo>
                    <a:pt x="1596" y="1500"/>
                  </a:lnTo>
                  <a:lnTo>
                    <a:pt x="1560" y="1500"/>
                  </a:lnTo>
                  <a:lnTo>
                    <a:pt x="1524" y="1500"/>
                  </a:lnTo>
                  <a:lnTo>
                    <a:pt x="1488" y="1500"/>
                  </a:lnTo>
                  <a:lnTo>
                    <a:pt x="1452" y="1500"/>
                  </a:lnTo>
                  <a:lnTo>
                    <a:pt x="1416" y="1500"/>
                  </a:lnTo>
                  <a:lnTo>
                    <a:pt x="1380" y="1488"/>
                  </a:lnTo>
                  <a:lnTo>
                    <a:pt x="1344" y="1488"/>
                  </a:lnTo>
                  <a:lnTo>
                    <a:pt x="1308" y="1476"/>
                  </a:lnTo>
                  <a:lnTo>
                    <a:pt x="1272" y="1464"/>
                  </a:lnTo>
                  <a:lnTo>
                    <a:pt x="1236" y="1440"/>
                  </a:lnTo>
                  <a:lnTo>
                    <a:pt x="1212" y="1404"/>
                  </a:lnTo>
                  <a:lnTo>
                    <a:pt x="1188" y="1368"/>
                  </a:lnTo>
                  <a:lnTo>
                    <a:pt x="1176" y="1332"/>
                  </a:lnTo>
                  <a:lnTo>
                    <a:pt x="1164" y="1296"/>
                  </a:lnTo>
                  <a:lnTo>
                    <a:pt x="1152" y="1260"/>
                  </a:lnTo>
                </a:path>
              </a:pathLst>
            </a:custGeom>
            <a:noFill/>
            <a:ln w="254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4090" name="Group 58">
            <a:extLst>
              <a:ext uri="{FF2B5EF4-FFF2-40B4-BE49-F238E27FC236}">
                <a16:creationId xmlns:a16="http://schemas.microsoft.com/office/drawing/2014/main" id="{EA79F363-D31B-4597-BB65-DDD34F0E6468}"/>
              </a:ext>
            </a:extLst>
          </p:cNvPr>
          <p:cNvGrpSpPr>
            <a:grpSpLocks/>
          </p:cNvGrpSpPr>
          <p:nvPr/>
        </p:nvGrpSpPr>
        <p:grpSpPr bwMode="auto">
          <a:xfrm>
            <a:off x="241300" y="3975100"/>
            <a:ext cx="8509000" cy="2641600"/>
            <a:chOff x="152" y="2504"/>
            <a:chExt cx="5360" cy="1664"/>
          </a:xfrm>
        </p:grpSpPr>
        <p:sp>
          <p:nvSpPr>
            <p:cNvPr id="44091" name="Oval 59">
              <a:extLst>
                <a:ext uri="{FF2B5EF4-FFF2-40B4-BE49-F238E27FC236}">
                  <a16:creationId xmlns:a16="http://schemas.microsoft.com/office/drawing/2014/main" id="{9AB9656C-DBA9-425A-A1D4-19CC30D4A11B}"/>
                </a:ext>
              </a:extLst>
            </p:cNvPr>
            <p:cNvSpPr>
              <a:spLocks noChangeArrowheads="1"/>
            </p:cNvSpPr>
            <p:nvPr/>
          </p:nvSpPr>
          <p:spPr bwMode="auto">
            <a:xfrm>
              <a:off x="152" y="2792"/>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2" name="Oval 60">
              <a:extLst>
                <a:ext uri="{FF2B5EF4-FFF2-40B4-BE49-F238E27FC236}">
                  <a16:creationId xmlns:a16="http://schemas.microsoft.com/office/drawing/2014/main" id="{72FBCC4F-62A1-4E7E-B2D2-4D4E87941858}"/>
                </a:ext>
              </a:extLst>
            </p:cNvPr>
            <p:cNvSpPr>
              <a:spLocks noChangeArrowheads="1"/>
            </p:cNvSpPr>
            <p:nvPr/>
          </p:nvSpPr>
          <p:spPr bwMode="auto">
            <a:xfrm>
              <a:off x="1496"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3" name="Oval 61">
              <a:extLst>
                <a:ext uri="{FF2B5EF4-FFF2-40B4-BE49-F238E27FC236}">
                  <a16:creationId xmlns:a16="http://schemas.microsoft.com/office/drawing/2014/main" id="{67C00E39-F61B-449E-82CD-66EE1DCFCCB8}"/>
                </a:ext>
              </a:extLst>
            </p:cNvPr>
            <p:cNvSpPr>
              <a:spLocks noChangeArrowheads="1"/>
            </p:cNvSpPr>
            <p:nvPr/>
          </p:nvSpPr>
          <p:spPr bwMode="auto">
            <a:xfrm>
              <a:off x="2936"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4" name="Oval 62">
              <a:extLst>
                <a:ext uri="{FF2B5EF4-FFF2-40B4-BE49-F238E27FC236}">
                  <a16:creationId xmlns:a16="http://schemas.microsoft.com/office/drawing/2014/main" id="{E666FCC4-DCF8-4D74-B95B-F90CD9372997}"/>
                </a:ext>
              </a:extLst>
            </p:cNvPr>
            <p:cNvSpPr>
              <a:spLocks noChangeArrowheads="1"/>
            </p:cNvSpPr>
            <p:nvPr/>
          </p:nvSpPr>
          <p:spPr bwMode="auto">
            <a:xfrm>
              <a:off x="4280" y="2840"/>
              <a:ext cx="1232" cy="1328"/>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5" name="Freeform 63">
              <a:extLst>
                <a:ext uri="{FF2B5EF4-FFF2-40B4-BE49-F238E27FC236}">
                  <a16:creationId xmlns:a16="http://schemas.microsoft.com/office/drawing/2014/main" id="{19BAFA3D-D0E3-483E-B89C-4D4B35601C9C}"/>
                </a:ext>
              </a:extLst>
            </p:cNvPr>
            <p:cNvSpPr>
              <a:spLocks/>
            </p:cNvSpPr>
            <p:nvPr/>
          </p:nvSpPr>
          <p:spPr bwMode="auto">
            <a:xfrm>
              <a:off x="756" y="3252"/>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96" name="Freeform 64">
              <a:extLst>
                <a:ext uri="{FF2B5EF4-FFF2-40B4-BE49-F238E27FC236}">
                  <a16:creationId xmlns:a16="http://schemas.microsoft.com/office/drawing/2014/main" id="{595B9649-5D3F-4EFD-8FFC-33E53A4161F5}"/>
                </a:ext>
              </a:extLst>
            </p:cNvPr>
            <p:cNvSpPr>
              <a:spLocks/>
            </p:cNvSpPr>
            <p:nvPr/>
          </p:nvSpPr>
          <p:spPr bwMode="auto">
            <a:xfrm>
              <a:off x="564" y="310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97" name="Oval 65">
              <a:extLst>
                <a:ext uri="{FF2B5EF4-FFF2-40B4-BE49-F238E27FC236}">
                  <a16:creationId xmlns:a16="http://schemas.microsoft.com/office/drawing/2014/main" id="{D5225A9F-8083-49FA-A3B1-6E383AFEC720}"/>
                </a:ext>
              </a:extLst>
            </p:cNvPr>
            <p:cNvSpPr>
              <a:spLocks noChangeArrowheads="1"/>
            </p:cNvSpPr>
            <p:nvPr/>
          </p:nvSpPr>
          <p:spPr bwMode="auto">
            <a:xfrm>
              <a:off x="680" y="332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8" name="Oval 66">
              <a:extLst>
                <a:ext uri="{FF2B5EF4-FFF2-40B4-BE49-F238E27FC236}">
                  <a16:creationId xmlns:a16="http://schemas.microsoft.com/office/drawing/2014/main" id="{5F3A0B06-3D33-453D-9172-62D255AF5A31}"/>
                </a:ext>
              </a:extLst>
            </p:cNvPr>
            <p:cNvSpPr>
              <a:spLocks noChangeArrowheads="1"/>
            </p:cNvSpPr>
            <p:nvPr/>
          </p:nvSpPr>
          <p:spPr bwMode="auto">
            <a:xfrm>
              <a:off x="872" y="3464"/>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99" name="Freeform 67">
              <a:extLst>
                <a:ext uri="{FF2B5EF4-FFF2-40B4-BE49-F238E27FC236}">
                  <a16:creationId xmlns:a16="http://schemas.microsoft.com/office/drawing/2014/main" id="{9A0B1B20-B5E3-4A2A-9282-F851D33E487B}"/>
                </a:ext>
              </a:extLst>
            </p:cNvPr>
            <p:cNvSpPr>
              <a:spLocks/>
            </p:cNvSpPr>
            <p:nvPr/>
          </p:nvSpPr>
          <p:spPr bwMode="auto">
            <a:xfrm>
              <a:off x="1956"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0" name="Freeform 68">
              <a:extLst>
                <a:ext uri="{FF2B5EF4-FFF2-40B4-BE49-F238E27FC236}">
                  <a16:creationId xmlns:a16="http://schemas.microsoft.com/office/drawing/2014/main" id="{89FF42D6-5476-44AA-A94A-8CF2EFD105EC}"/>
                </a:ext>
              </a:extLst>
            </p:cNvPr>
            <p:cNvSpPr>
              <a:spLocks/>
            </p:cNvSpPr>
            <p:nvPr/>
          </p:nvSpPr>
          <p:spPr bwMode="auto">
            <a:xfrm>
              <a:off x="2100" y="3156"/>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1" name="Oval 69">
              <a:extLst>
                <a:ext uri="{FF2B5EF4-FFF2-40B4-BE49-F238E27FC236}">
                  <a16:creationId xmlns:a16="http://schemas.microsoft.com/office/drawing/2014/main" id="{A29A23FF-EED8-468F-902A-960C0B145176}"/>
                </a:ext>
              </a:extLst>
            </p:cNvPr>
            <p:cNvSpPr>
              <a:spLocks noChangeArrowheads="1"/>
            </p:cNvSpPr>
            <p:nvPr/>
          </p:nvSpPr>
          <p:spPr bwMode="auto">
            <a:xfrm>
              <a:off x="2072" y="3368"/>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2" name="Oval 70">
              <a:extLst>
                <a:ext uri="{FF2B5EF4-FFF2-40B4-BE49-F238E27FC236}">
                  <a16:creationId xmlns:a16="http://schemas.microsoft.com/office/drawing/2014/main" id="{C1F01694-9E20-44A1-8D68-30C3C2CB182A}"/>
                </a:ext>
              </a:extLst>
            </p:cNvPr>
            <p:cNvSpPr>
              <a:spLocks noChangeArrowheads="1"/>
            </p:cNvSpPr>
            <p:nvPr/>
          </p:nvSpPr>
          <p:spPr bwMode="auto">
            <a:xfrm>
              <a:off x="1928"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3" name="Freeform 71">
              <a:extLst>
                <a:ext uri="{FF2B5EF4-FFF2-40B4-BE49-F238E27FC236}">
                  <a16:creationId xmlns:a16="http://schemas.microsoft.com/office/drawing/2014/main" id="{53121A19-5581-4463-8524-AA23CBF0783D}"/>
                </a:ext>
              </a:extLst>
            </p:cNvPr>
            <p:cNvSpPr>
              <a:spLocks/>
            </p:cNvSpPr>
            <p:nvPr/>
          </p:nvSpPr>
          <p:spPr bwMode="auto">
            <a:xfrm>
              <a:off x="3540" y="3300"/>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4" name="Freeform 72">
              <a:extLst>
                <a:ext uri="{FF2B5EF4-FFF2-40B4-BE49-F238E27FC236}">
                  <a16:creationId xmlns:a16="http://schemas.microsoft.com/office/drawing/2014/main" id="{B98828A0-AD4A-4A5E-85F0-48DAED6EEA9D}"/>
                </a:ext>
              </a:extLst>
            </p:cNvPr>
            <p:cNvSpPr>
              <a:spLocks/>
            </p:cNvSpPr>
            <p:nvPr/>
          </p:nvSpPr>
          <p:spPr bwMode="auto">
            <a:xfrm>
              <a:off x="3348" y="3348"/>
              <a:ext cx="157" cy="481"/>
            </a:xfrm>
            <a:custGeom>
              <a:avLst/>
              <a:gdLst>
                <a:gd name="T0" fmla="*/ 156 w 157"/>
                <a:gd name="T1" fmla="*/ 252 h 481"/>
                <a:gd name="T2" fmla="*/ 120 w 157"/>
                <a:gd name="T3" fmla="*/ 240 h 481"/>
                <a:gd name="T4" fmla="*/ 120 w 157"/>
                <a:gd name="T5" fmla="*/ 204 h 481"/>
                <a:gd name="T6" fmla="*/ 120 w 157"/>
                <a:gd name="T7" fmla="*/ 168 h 481"/>
                <a:gd name="T8" fmla="*/ 120 w 157"/>
                <a:gd name="T9" fmla="*/ 132 h 481"/>
                <a:gd name="T10" fmla="*/ 120 w 157"/>
                <a:gd name="T11" fmla="*/ 96 h 481"/>
                <a:gd name="T12" fmla="*/ 120 w 157"/>
                <a:gd name="T13" fmla="*/ 60 h 481"/>
                <a:gd name="T14" fmla="*/ 120 w 157"/>
                <a:gd name="T15" fmla="*/ 24 h 481"/>
                <a:gd name="T16" fmla="*/ 84 w 157"/>
                <a:gd name="T17" fmla="*/ 0 h 481"/>
                <a:gd name="T18" fmla="*/ 48 w 157"/>
                <a:gd name="T19" fmla="*/ 12 h 481"/>
                <a:gd name="T20" fmla="*/ 24 w 157"/>
                <a:gd name="T21" fmla="*/ 48 h 481"/>
                <a:gd name="T22" fmla="*/ 0 w 157"/>
                <a:gd name="T23" fmla="*/ 84 h 481"/>
                <a:gd name="T24" fmla="*/ 0 w 157"/>
                <a:gd name="T25" fmla="*/ 120 h 481"/>
                <a:gd name="T26" fmla="*/ 0 w 157"/>
                <a:gd name="T27" fmla="*/ 156 h 481"/>
                <a:gd name="T28" fmla="*/ 36 w 157"/>
                <a:gd name="T29" fmla="*/ 180 h 481"/>
                <a:gd name="T30" fmla="*/ 72 w 157"/>
                <a:gd name="T31" fmla="*/ 204 h 481"/>
                <a:gd name="T32" fmla="*/ 108 w 157"/>
                <a:gd name="T33" fmla="*/ 228 h 481"/>
                <a:gd name="T34" fmla="*/ 108 w 157"/>
                <a:gd name="T35" fmla="*/ 264 h 481"/>
                <a:gd name="T36" fmla="*/ 84 w 157"/>
                <a:gd name="T37" fmla="*/ 300 h 481"/>
                <a:gd name="T38" fmla="*/ 72 w 157"/>
                <a:gd name="T39" fmla="*/ 336 h 481"/>
                <a:gd name="T40" fmla="*/ 72 w 157"/>
                <a:gd name="T41" fmla="*/ 372 h 481"/>
                <a:gd name="T42" fmla="*/ 60 w 157"/>
                <a:gd name="T43" fmla="*/ 408 h 481"/>
                <a:gd name="T44" fmla="*/ 60 w 157"/>
                <a:gd name="T45" fmla="*/ 444 h 481"/>
                <a:gd name="T46" fmla="*/ 60 w 157"/>
                <a:gd name="T47" fmla="*/ 480 h 481"/>
                <a:gd name="T48" fmla="*/ 96 w 157"/>
                <a:gd name="T49" fmla="*/ 480 h 481"/>
                <a:gd name="T50" fmla="*/ 120 w 157"/>
                <a:gd name="T51" fmla="*/ 444 h 481"/>
                <a:gd name="T52" fmla="*/ 132 w 157"/>
                <a:gd name="T53" fmla="*/ 408 h 481"/>
                <a:gd name="T54" fmla="*/ 144 w 157"/>
                <a:gd name="T55" fmla="*/ 372 h 481"/>
                <a:gd name="T56" fmla="*/ 144 w 157"/>
                <a:gd name="T57" fmla="*/ 336 h 481"/>
                <a:gd name="T58" fmla="*/ 144 w 157"/>
                <a:gd name="T59" fmla="*/ 300 h 481"/>
                <a:gd name="T60" fmla="*/ 144 w 157"/>
                <a:gd name="T61" fmla="*/ 264 h 481"/>
                <a:gd name="T62" fmla="*/ 156 w 157"/>
                <a:gd name="T63"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7" h="481">
                  <a:moveTo>
                    <a:pt x="156" y="252"/>
                  </a:moveTo>
                  <a:lnTo>
                    <a:pt x="120" y="240"/>
                  </a:lnTo>
                  <a:lnTo>
                    <a:pt x="120" y="204"/>
                  </a:lnTo>
                  <a:lnTo>
                    <a:pt x="120" y="168"/>
                  </a:lnTo>
                  <a:lnTo>
                    <a:pt x="120" y="132"/>
                  </a:lnTo>
                  <a:lnTo>
                    <a:pt x="120" y="96"/>
                  </a:lnTo>
                  <a:lnTo>
                    <a:pt x="120" y="60"/>
                  </a:lnTo>
                  <a:lnTo>
                    <a:pt x="120" y="24"/>
                  </a:lnTo>
                  <a:lnTo>
                    <a:pt x="84" y="0"/>
                  </a:lnTo>
                  <a:lnTo>
                    <a:pt x="48" y="12"/>
                  </a:lnTo>
                  <a:lnTo>
                    <a:pt x="24" y="48"/>
                  </a:lnTo>
                  <a:lnTo>
                    <a:pt x="0" y="84"/>
                  </a:lnTo>
                  <a:lnTo>
                    <a:pt x="0" y="120"/>
                  </a:lnTo>
                  <a:lnTo>
                    <a:pt x="0" y="156"/>
                  </a:lnTo>
                  <a:lnTo>
                    <a:pt x="36" y="180"/>
                  </a:lnTo>
                  <a:lnTo>
                    <a:pt x="72" y="204"/>
                  </a:lnTo>
                  <a:lnTo>
                    <a:pt x="108" y="228"/>
                  </a:lnTo>
                  <a:lnTo>
                    <a:pt x="108" y="264"/>
                  </a:lnTo>
                  <a:lnTo>
                    <a:pt x="84" y="300"/>
                  </a:lnTo>
                  <a:lnTo>
                    <a:pt x="72" y="336"/>
                  </a:lnTo>
                  <a:lnTo>
                    <a:pt x="72" y="372"/>
                  </a:lnTo>
                  <a:lnTo>
                    <a:pt x="60" y="408"/>
                  </a:lnTo>
                  <a:lnTo>
                    <a:pt x="60" y="444"/>
                  </a:lnTo>
                  <a:lnTo>
                    <a:pt x="60" y="480"/>
                  </a:lnTo>
                  <a:lnTo>
                    <a:pt x="96" y="480"/>
                  </a:lnTo>
                  <a:lnTo>
                    <a:pt x="120" y="444"/>
                  </a:lnTo>
                  <a:lnTo>
                    <a:pt x="132" y="408"/>
                  </a:lnTo>
                  <a:lnTo>
                    <a:pt x="144" y="372"/>
                  </a:lnTo>
                  <a:lnTo>
                    <a:pt x="144" y="336"/>
                  </a:lnTo>
                  <a:lnTo>
                    <a:pt x="144" y="300"/>
                  </a:lnTo>
                  <a:lnTo>
                    <a:pt x="144" y="264"/>
                  </a:lnTo>
                  <a:lnTo>
                    <a:pt x="156"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5" name="Oval 73">
              <a:extLst>
                <a:ext uri="{FF2B5EF4-FFF2-40B4-BE49-F238E27FC236}">
                  <a16:creationId xmlns:a16="http://schemas.microsoft.com/office/drawing/2014/main" id="{DDC7DDC2-2F10-40A7-92E5-60455D9B9A74}"/>
                </a:ext>
              </a:extLst>
            </p:cNvPr>
            <p:cNvSpPr>
              <a:spLocks noChangeArrowheads="1"/>
            </p:cNvSpPr>
            <p:nvPr/>
          </p:nvSpPr>
          <p:spPr bwMode="auto">
            <a:xfrm>
              <a:off x="3464"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6" name="Oval 74">
              <a:extLst>
                <a:ext uri="{FF2B5EF4-FFF2-40B4-BE49-F238E27FC236}">
                  <a16:creationId xmlns:a16="http://schemas.microsoft.com/office/drawing/2014/main" id="{3FD94074-6392-4BE8-9251-B8D6A2AA0A7F}"/>
                </a:ext>
              </a:extLst>
            </p:cNvPr>
            <p:cNvSpPr>
              <a:spLocks noChangeArrowheads="1"/>
            </p:cNvSpPr>
            <p:nvPr/>
          </p:nvSpPr>
          <p:spPr bwMode="auto">
            <a:xfrm>
              <a:off x="3656" y="351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07" name="Freeform 75">
              <a:extLst>
                <a:ext uri="{FF2B5EF4-FFF2-40B4-BE49-F238E27FC236}">
                  <a16:creationId xmlns:a16="http://schemas.microsoft.com/office/drawing/2014/main" id="{CB28AF7F-6187-4BE4-A142-CD6F3355C082}"/>
                </a:ext>
              </a:extLst>
            </p:cNvPr>
            <p:cNvSpPr>
              <a:spLocks/>
            </p:cNvSpPr>
            <p:nvPr/>
          </p:nvSpPr>
          <p:spPr bwMode="auto">
            <a:xfrm>
              <a:off x="4692" y="3300"/>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accent1"/>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8" name="Freeform 76">
              <a:extLst>
                <a:ext uri="{FF2B5EF4-FFF2-40B4-BE49-F238E27FC236}">
                  <a16:creationId xmlns:a16="http://schemas.microsoft.com/office/drawing/2014/main" id="{07571901-2591-4F00-BBDB-9A5E43C1A93E}"/>
                </a:ext>
              </a:extLst>
            </p:cNvPr>
            <p:cNvSpPr>
              <a:spLocks/>
            </p:cNvSpPr>
            <p:nvPr/>
          </p:nvSpPr>
          <p:spPr bwMode="auto">
            <a:xfrm>
              <a:off x="4884" y="3348"/>
              <a:ext cx="121" cy="481"/>
            </a:xfrm>
            <a:custGeom>
              <a:avLst/>
              <a:gdLst>
                <a:gd name="T0" fmla="*/ 12 w 121"/>
                <a:gd name="T1" fmla="*/ 252 h 481"/>
                <a:gd name="T2" fmla="*/ 0 w 121"/>
                <a:gd name="T3" fmla="*/ 216 h 481"/>
                <a:gd name="T4" fmla="*/ 0 w 121"/>
                <a:gd name="T5" fmla="*/ 180 h 481"/>
                <a:gd name="T6" fmla="*/ 0 w 121"/>
                <a:gd name="T7" fmla="*/ 144 h 481"/>
                <a:gd name="T8" fmla="*/ 0 w 121"/>
                <a:gd name="T9" fmla="*/ 108 h 481"/>
                <a:gd name="T10" fmla="*/ 12 w 121"/>
                <a:gd name="T11" fmla="*/ 72 h 481"/>
                <a:gd name="T12" fmla="*/ 12 w 121"/>
                <a:gd name="T13" fmla="*/ 36 h 481"/>
                <a:gd name="T14" fmla="*/ 0 w 121"/>
                <a:gd name="T15" fmla="*/ 0 h 481"/>
                <a:gd name="T16" fmla="*/ 36 w 121"/>
                <a:gd name="T17" fmla="*/ 0 h 481"/>
                <a:gd name="T18" fmla="*/ 72 w 121"/>
                <a:gd name="T19" fmla="*/ 0 h 481"/>
                <a:gd name="T20" fmla="*/ 84 w 121"/>
                <a:gd name="T21" fmla="*/ 36 h 481"/>
                <a:gd name="T22" fmla="*/ 84 w 121"/>
                <a:gd name="T23" fmla="*/ 72 h 481"/>
                <a:gd name="T24" fmla="*/ 84 w 121"/>
                <a:gd name="T25" fmla="*/ 108 h 481"/>
                <a:gd name="T26" fmla="*/ 60 w 121"/>
                <a:gd name="T27" fmla="*/ 144 h 481"/>
                <a:gd name="T28" fmla="*/ 48 w 121"/>
                <a:gd name="T29" fmla="*/ 180 h 481"/>
                <a:gd name="T30" fmla="*/ 24 w 121"/>
                <a:gd name="T31" fmla="*/ 216 h 481"/>
                <a:gd name="T32" fmla="*/ 12 w 121"/>
                <a:gd name="T33" fmla="*/ 252 h 481"/>
                <a:gd name="T34" fmla="*/ 48 w 121"/>
                <a:gd name="T35" fmla="*/ 276 h 481"/>
                <a:gd name="T36" fmla="*/ 84 w 121"/>
                <a:gd name="T37" fmla="*/ 300 h 481"/>
                <a:gd name="T38" fmla="*/ 96 w 121"/>
                <a:gd name="T39" fmla="*/ 336 h 481"/>
                <a:gd name="T40" fmla="*/ 108 w 121"/>
                <a:gd name="T41" fmla="*/ 372 h 481"/>
                <a:gd name="T42" fmla="*/ 120 w 121"/>
                <a:gd name="T43" fmla="*/ 408 h 481"/>
                <a:gd name="T44" fmla="*/ 120 w 121"/>
                <a:gd name="T45" fmla="*/ 444 h 481"/>
                <a:gd name="T46" fmla="*/ 96 w 121"/>
                <a:gd name="T47" fmla="*/ 480 h 481"/>
                <a:gd name="T48" fmla="*/ 60 w 121"/>
                <a:gd name="T49" fmla="*/ 480 h 481"/>
                <a:gd name="T50" fmla="*/ 60 w 121"/>
                <a:gd name="T51" fmla="*/ 444 h 481"/>
                <a:gd name="T52" fmla="*/ 60 w 121"/>
                <a:gd name="T53" fmla="*/ 408 h 481"/>
                <a:gd name="T54" fmla="*/ 60 w 121"/>
                <a:gd name="T55" fmla="*/ 372 h 481"/>
                <a:gd name="T56" fmla="*/ 48 w 121"/>
                <a:gd name="T57" fmla="*/ 336 h 481"/>
                <a:gd name="T58" fmla="*/ 12 w 121"/>
                <a:gd name="T59" fmla="*/ 336 h 481"/>
                <a:gd name="T60" fmla="*/ 0 w 121"/>
                <a:gd name="T61" fmla="*/ 300 h 481"/>
                <a:gd name="T62" fmla="*/ 0 w 121"/>
                <a:gd name="T63" fmla="*/ 264 h 481"/>
                <a:gd name="T64" fmla="*/ 12 w 121"/>
                <a:gd name="T65" fmla="*/ 25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481">
                  <a:moveTo>
                    <a:pt x="12" y="252"/>
                  </a:moveTo>
                  <a:lnTo>
                    <a:pt x="0" y="216"/>
                  </a:lnTo>
                  <a:lnTo>
                    <a:pt x="0" y="180"/>
                  </a:lnTo>
                  <a:lnTo>
                    <a:pt x="0" y="144"/>
                  </a:lnTo>
                  <a:lnTo>
                    <a:pt x="0" y="108"/>
                  </a:lnTo>
                  <a:lnTo>
                    <a:pt x="12" y="72"/>
                  </a:lnTo>
                  <a:lnTo>
                    <a:pt x="12" y="36"/>
                  </a:lnTo>
                  <a:lnTo>
                    <a:pt x="0" y="0"/>
                  </a:lnTo>
                  <a:lnTo>
                    <a:pt x="36" y="0"/>
                  </a:lnTo>
                  <a:lnTo>
                    <a:pt x="72" y="0"/>
                  </a:lnTo>
                  <a:lnTo>
                    <a:pt x="84" y="36"/>
                  </a:lnTo>
                  <a:lnTo>
                    <a:pt x="84" y="72"/>
                  </a:lnTo>
                  <a:lnTo>
                    <a:pt x="84" y="108"/>
                  </a:lnTo>
                  <a:lnTo>
                    <a:pt x="60" y="144"/>
                  </a:lnTo>
                  <a:lnTo>
                    <a:pt x="48" y="180"/>
                  </a:lnTo>
                  <a:lnTo>
                    <a:pt x="24" y="216"/>
                  </a:lnTo>
                  <a:lnTo>
                    <a:pt x="12" y="252"/>
                  </a:lnTo>
                  <a:lnTo>
                    <a:pt x="48" y="276"/>
                  </a:lnTo>
                  <a:lnTo>
                    <a:pt x="84" y="300"/>
                  </a:lnTo>
                  <a:lnTo>
                    <a:pt x="96" y="336"/>
                  </a:lnTo>
                  <a:lnTo>
                    <a:pt x="108" y="372"/>
                  </a:lnTo>
                  <a:lnTo>
                    <a:pt x="120" y="408"/>
                  </a:lnTo>
                  <a:lnTo>
                    <a:pt x="120" y="444"/>
                  </a:lnTo>
                  <a:lnTo>
                    <a:pt x="96" y="480"/>
                  </a:lnTo>
                  <a:lnTo>
                    <a:pt x="60" y="480"/>
                  </a:lnTo>
                  <a:lnTo>
                    <a:pt x="60" y="444"/>
                  </a:lnTo>
                  <a:lnTo>
                    <a:pt x="60" y="408"/>
                  </a:lnTo>
                  <a:lnTo>
                    <a:pt x="60" y="372"/>
                  </a:lnTo>
                  <a:lnTo>
                    <a:pt x="48" y="336"/>
                  </a:lnTo>
                  <a:lnTo>
                    <a:pt x="12" y="336"/>
                  </a:lnTo>
                  <a:lnTo>
                    <a:pt x="0" y="300"/>
                  </a:lnTo>
                  <a:lnTo>
                    <a:pt x="0" y="264"/>
                  </a:lnTo>
                  <a:lnTo>
                    <a:pt x="12" y="252"/>
                  </a:lnTo>
                </a:path>
              </a:pathLst>
            </a:custGeom>
            <a:solidFill>
              <a:schemeClr val="hlink"/>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109" name="Oval 77">
              <a:extLst>
                <a:ext uri="{FF2B5EF4-FFF2-40B4-BE49-F238E27FC236}">
                  <a16:creationId xmlns:a16="http://schemas.microsoft.com/office/drawing/2014/main" id="{BEC1BB36-FF44-4EEB-AD28-F32CE286F982}"/>
                </a:ext>
              </a:extLst>
            </p:cNvPr>
            <p:cNvSpPr>
              <a:spLocks noChangeArrowheads="1"/>
            </p:cNvSpPr>
            <p:nvPr/>
          </p:nvSpPr>
          <p:spPr bwMode="auto">
            <a:xfrm>
              <a:off x="4856" y="3560"/>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0" name="Oval 78">
              <a:extLst>
                <a:ext uri="{FF2B5EF4-FFF2-40B4-BE49-F238E27FC236}">
                  <a16:creationId xmlns:a16="http://schemas.microsoft.com/office/drawing/2014/main" id="{3FDE97C3-EF43-45BE-86EC-C9725C51FB4F}"/>
                </a:ext>
              </a:extLst>
            </p:cNvPr>
            <p:cNvSpPr>
              <a:spLocks noChangeArrowheads="1"/>
            </p:cNvSpPr>
            <p:nvPr/>
          </p:nvSpPr>
          <p:spPr bwMode="auto">
            <a:xfrm>
              <a:off x="4664" y="3512"/>
              <a:ext cx="32" cy="8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1" name="Oval 79">
              <a:extLst>
                <a:ext uri="{FF2B5EF4-FFF2-40B4-BE49-F238E27FC236}">
                  <a16:creationId xmlns:a16="http://schemas.microsoft.com/office/drawing/2014/main" id="{8BFD89BA-D235-44E5-A139-39CDCC82806C}"/>
                </a:ext>
              </a:extLst>
            </p:cNvPr>
            <p:cNvSpPr>
              <a:spLocks noChangeArrowheads="1"/>
            </p:cNvSpPr>
            <p:nvPr/>
          </p:nvSpPr>
          <p:spPr bwMode="auto">
            <a:xfrm>
              <a:off x="400" y="3040"/>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2" name="Oval 80">
              <a:extLst>
                <a:ext uri="{FF2B5EF4-FFF2-40B4-BE49-F238E27FC236}">
                  <a16:creationId xmlns:a16="http://schemas.microsoft.com/office/drawing/2014/main" id="{C6BB1C4A-8506-41F3-A1AB-7BEC2B61087B}"/>
                </a:ext>
              </a:extLst>
            </p:cNvPr>
            <p:cNvSpPr>
              <a:spLocks noChangeArrowheads="1"/>
            </p:cNvSpPr>
            <p:nvPr/>
          </p:nvSpPr>
          <p:spPr bwMode="auto">
            <a:xfrm>
              <a:off x="1744" y="3088"/>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3" name="Oval 81">
              <a:extLst>
                <a:ext uri="{FF2B5EF4-FFF2-40B4-BE49-F238E27FC236}">
                  <a16:creationId xmlns:a16="http://schemas.microsoft.com/office/drawing/2014/main" id="{CA10AF95-D20B-47E7-81FB-563D523A2BBA}"/>
                </a:ext>
              </a:extLst>
            </p:cNvPr>
            <p:cNvSpPr>
              <a:spLocks noChangeArrowheads="1"/>
            </p:cNvSpPr>
            <p:nvPr/>
          </p:nvSpPr>
          <p:spPr bwMode="auto">
            <a:xfrm>
              <a:off x="3184" y="3136"/>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4" name="Oval 82">
              <a:extLst>
                <a:ext uri="{FF2B5EF4-FFF2-40B4-BE49-F238E27FC236}">
                  <a16:creationId xmlns:a16="http://schemas.microsoft.com/office/drawing/2014/main" id="{9CB34153-36B6-4470-9189-6FC3A77F9EB2}"/>
                </a:ext>
              </a:extLst>
            </p:cNvPr>
            <p:cNvSpPr>
              <a:spLocks noChangeArrowheads="1"/>
            </p:cNvSpPr>
            <p:nvPr/>
          </p:nvSpPr>
          <p:spPr bwMode="auto">
            <a:xfrm>
              <a:off x="4480" y="3184"/>
              <a:ext cx="688" cy="832"/>
            </a:xfrm>
            <a:prstGeom prst="ellipse">
              <a:avLst/>
            </a:prstGeom>
            <a:noFill/>
            <a:ln w="50800">
              <a:solidFill>
                <a:schemeClr val="tx1"/>
              </a:solidFill>
              <a:prstDash val="lg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5" name="Line 83">
              <a:extLst>
                <a:ext uri="{FF2B5EF4-FFF2-40B4-BE49-F238E27FC236}">
                  <a16:creationId xmlns:a16="http://schemas.microsoft.com/office/drawing/2014/main" id="{3C2503DB-7DDB-4F5F-A0D9-D7F88D135AB1}"/>
                </a:ext>
              </a:extLst>
            </p:cNvPr>
            <p:cNvSpPr>
              <a:spLocks noChangeShapeType="1"/>
            </p:cNvSpPr>
            <p:nvPr/>
          </p:nvSpPr>
          <p:spPr bwMode="auto">
            <a:xfrm>
              <a:off x="720"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6" name="Line 84">
              <a:extLst>
                <a:ext uri="{FF2B5EF4-FFF2-40B4-BE49-F238E27FC236}">
                  <a16:creationId xmlns:a16="http://schemas.microsoft.com/office/drawing/2014/main" id="{187CEE55-5D47-4A12-92E8-55AB8E9EEB3A}"/>
                </a:ext>
              </a:extLst>
            </p:cNvPr>
            <p:cNvSpPr>
              <a:spLocks noChangeShapeType="1"/>
            </p:cNvSpPr>
            <p:nvPr/>
          </p:nvSpPr>
          <p:spPr bwMode="auto">
            <a:xfrm>
              <a:off x="4800"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7" name="Line 85">
              <a:extLst>
                <a:ext uri="{FF2B5EF4-FFF2-40B4-BE49-F238E27FC236}">
                  <a16:creationId xmlns:a16="http://schemas.microsoft.com/office/drawing/2014/main" id="{5E76CAEB-B6D8-4862-8B48-38563FC6A431}"/>
                </a:ext>
              </a:extLst>
            </p:cNvPr>
            <p:cNvSpPr>
              <a:spLocks noChangeShapeType="1"/>
            </p:cNvSpPr>
            <p:nvPr/>
          </p:nvSpPr>
          <p:spPr bwMode="auto">
            <a:xfrm>
              <a:off x="3504" y="2552"/>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8" name="Line 86">
              <a:extLst>
                <a:ext uri="{FF2B5EF4-FFF2-40B4-BE49-F238E27FC236}">
                  <a16:creationId xmlns:a16="http://schemas.microsoft.com/office/drawing/2014/main" id="{982F32BC-F071-4B3B-AB99-885E755A9532}"/>
                </a:ext>
              </a:extLst>
            </p:cNvPr>
            <p:cNvSpPr>
              <a:spLocks noChangeShapeType="1"/>
            </p:cNvSpPr>
            <p:nvPr/>
          </p:nvSpPr>
          <p:spPr bwMode="auto">
            <a:xfrm>
              <a:off x="2112" y="2504"/>
              <a:ext cx="0" cy="224"/>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19" name="Oval 87">
              <a:extLst>
                <a:ext uri="{FF2B5EF4-FFF2-40B4-BE49-F238E27FC236}">
                  <a16:creationId xmlns:a16="http://schemas.microsoft.com/office/drawing/2014/main" id="{B2ED9125-E1D1-4DE0-B4DB-350293F68C53}"/>
                </a:ext>
              </a:extLst>
            </p:cNvPr>
            <p:cNvSpPr>
              <a:spLocks noChangeArrowheads="1"/>
            </p:cNvSpPr>
            <p:nvPr/>
          </p:nvSpPr>
          <p:spPr bwMode="auto">
            <a:xfrm>
              <a:off x="628" y="3604"/>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0" name="Oval 88">
              <a:extLst>
                <a:ext uri="{FF2B5EF4-FFF2-40B4-BE49-F238E27FC236}">
                  <a16:creationId xmlns:a16="http://schemas.microsoft.com/office/drawing/2014/main" id="{3D5C9062-C00C-45D2-85C2-DA111CFE4418}"/>
                </a:ext>
              </a:extLst>
            </p:cNvPr>
            <p:cNvSpPr>
              <a:spLocks noChangeArrowheads="1"/>
            </p:cNvSpPr>
            <p:nvPr/>
          </p:nvSpPr>
          <p:spPr bwMode="auto">
            <a:xfrm>
              <a:off x="2164" y="3652"/>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1" name="Oval 89">
              <a:extLst>
                <a:ext uri="{FF2B5EF4-FFF2-40B4-BE49-F238E27FC236}">
                  <a16:creationId xmlns:a16="http://schemas.microsoft.com/office/drawing/2014/main" id="{BD455F47-8797-4D87-9F05-D165B0E25498}"/>
                </a:ext>
              </a:extLst>
            </p:cNvPr>
            <p:cNvSpPr>
              <a:spLocks noChangeArrowheads="1"/>
            </p:cNvSpPr>
            <p:nvPr/>
          </p:nvSpPr>
          <p:spPr bwMode="auto">
            <a:xfrm>
              <a:off x="3220" y="3508"/>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122" name="Oval 90">
              <a:extLst>
                <a:ext uri="{FF2B5EF4-FFF2-40B4-BE49-F238E27FC236}">
                  <a16:creationId xmlns:a16="http://schemas.microsoft.com/office/drawing/2014/main" id="{363E248E-3BF6-44E9-B958-F47B8556E157}"/>
                </a:ext>
              </a:extLst>
            </p:cNvPr>
            <p:cNvSpPr>
              <a:spLocks noChangeArrowheads="1"/>
            </p:cNvSpPr>
            <p:nvPr/>
          </p:nvSpPr>
          <p:spPr bwMode="auto">
            <a:xfrm>
              <a:off x="4756" y="3796"/>
              <a:ext cx="136" cy="184"/>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animEffect transition="in" filter="wipe(left)">
                                      <p:cBhvr>
                                        <p:cTn id="7" dur="500"/>
                                        <p:tgtEl>
                                          <p:spTgt spid="440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wipe(left)">
                                      <p:cBhvr>
                                        <p:cTn id="12" dur="500"/>
                                        <p:tgtEl>
                                          <p:spTgt spid="440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4090"/>
                                        </p:tgtEl>
                                        <p:attrNameLst>
                                          <p:attrName>style.visibility</p:attrName>
                                        </p:attrNameLst>
                                      </p:cBhvr>
                                      <p:to>
                                        <p:strVal val="visible"/>
                                      </p:to>
                                    </p:set>
                                    <p:animEffect transition="in" filter="wipe(left)">
                                      <p:cBhvr>
                                        <p:cTn id="17" dur="500"/>
                                        <p:tgtEl>
                                          <p:spTgt spid="44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1859FC24-9414-4A96-BF1C-6A81F3C3EFCE}"/>
              </a:ext>
            </a:extLst>
          </p:cNvPr>
          <p:cNvSpPr>
            <a:spLocks noGrp="1" noChangeArrowheads="1"/>
          </p:cNvSpPr>
          <p:nvPr>
            <p:ph type="title"/>
          </p:nvPr>
        </p:nvSpPr>
        <p:spPr/>
        <p:txBody>
          <a:bodyPr/>
          <a:lstStyle/>
          <a:p>
            <a:r>
              <a:rPr lang="en-US" altLang="en-US" b="1"/>
              <a:t>Non-disjunction</a:t>
            </a:r>
            <a:br>
              <a:rPr lang="en-US" altLang="en-US" b="1"/>
            </a:br>
            <a:endParaRPr lang="en-US" altLang="en-US" b="1"/>
          </a:p>
        </p:txBody>
      </p:sp>
      <p:sp>
        <p:nvSpPr>
          <p:cNvPr id="45059" name="Rectangle 3">
            <a:extLst>
              <a:ext uri="{FF2B5EF4-FFF2-40B4-BE49-F238E27FC236}">
                <a16:creationId xmlns:a16="http://schemas.microsoft.com/office/drawing/2014/main" id="{B95165DF-C7B5-442B-B90E-4BAE5BFC841E}"/>
              </a:ext>
            </a:extLst>
          </p:cNvPr>
          <p:cNvSpPr>
            <a:spLocks noGrp="1" noChangeArrowheads="1"/>
          </p:cNvSpPr>
          <p:nvPr>
            <p:ph type="body" idx="1"/>
          </p:nvPr>
        </p:nvSpPr>
        <p:spPr>
          <a:xfrm>
            <a:off x="457200" y="2209800"/>
            <a:ext cx="8229600" cy="3916363"/>
          </a:xfrm>
        </p:spPr>
        <p:txBody>
          <a:bodyPr/>
          <a:lstStyle/>
          <a:p>
            <a:pPr algn="ctr">
              <a:lnSpc>
                <a:spcPct val="90000"/>
              </a:lnSpc>
            </a:pPr>
            <a:r>
              <a:rPr lang="en-US" altLang="en-US" sz="2800" b="1"/>
              <a:t>Non-disjunction is the failure of homologous chromosomes, or sister chromatids, to separate during meiosis.</a:t>
            </a:r>
          </a:p>
          <a:p>
            <a:pPr algn="ctr">
              <a:lnSpc>
                <a:spcPct val="90000"/>
              </a:lnSpc>
            </a:pPr>
            <a:r>
              <a:rPr lang="en-US" altLang="en-US" sz="2800" b="1"/>
              <a:t> Non-disjunction results with the production of  zygotes with abnormal chromosome numbers…… remember…. An abnormal chromosome number (abnormal amount of DNA) is damaging to the offspring.</a:t>
            </a:r>
          </a:p>
        </p:txBody>
      </p:sp>
      <p:sp>
        <p:nvSpPr>
          <p:cNvPr id="45060" name="Text Box 4">
            <a:extLst>
              <a:ext uri="{FF2B5EF4-FFF2-40B4-BE49-F238E27FC236}">
                <a16:creationId xmlns:a16="http://schemas.microsoft.com/office/drawing/2014/main" id="{E1B2A5BD-E2FD-48C5-886F-83110EC75F55}"/>
              </a:ext>
            </a:extLst>
          </p:cNvPr>
          <p:cNvSpPr txBox="1">
            <a:spLocks noChangeArrowheads="1"/>
          </p:cNvSpPr>
          <p:nvPr/>
        </p:nvSpPr>
        <p:spPr bwMode="auto">
          <a:xfrm>
            <a:off x="914400" y="990600"/>
            <a:ext cx="7467600"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t>Non-disjunction is one of the Two major occurrences of Meiosis</a:t>
            </a:r>
          </a:p>
          <a:p>
            <a:pPr algn="ctr">
              <a:spcBef>
                <a:spcPct val="50000"/>
              </a:spcBef>
            </a:pPr>
            <a:r>
              <a:rPr lang="en-US" altLang="en-US" b="1"/>
              <a:t>(The other is Crossing Over)</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8B1A491-9F29-4C46-AB1A-ECCA3EEE4FD0}"/>
              </a:ext>
            </a:extLst>
          </p:cNvPr>
          <p:cNvSpPr>
            <a:spLocks noGrp="1" noChangeArrowheads="1"/>
          </p:cNvSpPr>
          <p:nvPr>
            <p:ph type="title"/>
          </p:nvPr>
        </p:nvSpPr>
        <p:spPr/>
        <p:txBody>
          <a:bodyPr/>
          <a:lstStyle/>
          <a:p>
            <a:r>
              <a:rPr lang="en-US" altLang="en-US" sz="4000" b="1"/>
              <a:t>Non-disjunctions usually occur in one of two fashions.</a:t>
            </a:r>
          </a:p>
        </p:txBody>
      </p:sp>
      <p:sp>
        <p:nvSpPr>
          <p:cNvPr id="46083" name="Rectangle 3">
            <a:extLst>
              <a:ext uri="{FF2B5EF4-FFF2-40B4-BE49-F238E27FC236}">
                <a16:creationId xmlns:a16="http://schemas.microsoft.com/office/drawing/2014/main" id="{294E0C28-EF08-44A2-A197-83407787DB0B}"/>
              </a:ext>
            </a:extLst>
          </p:cNvPr>
          <p:cNvSpPr>
            <a:spLocks noGrp="1" noChangeArrowheads="1"/>
          </p:cNvSpPr>
          <p:nvPr>
            <p:ph type="body" idx="1"/>
          </p:nvPr>
        </p:nvSpPr>
        <p:spPr/>
        <p:txBody>
          <a:bodyPr/>
          <a:lstStyle/>
          <a:p>
            <a:pPr algn="ctr"/>
            <a:r>
              <a:rPr lang="en-US" altLang="en-US"/>
              <a:t>The first is called </a:t>
            </a:r>
            <a:r>
              <a:rPr lang="en-US" altLang="en-US" b="1">
                <a:solidFill>
                  <a:srgbClr val="FF3300"/>
                </a:solidFill>
              </a:rPr>
              <a:t>Monosomy</a:t>
            </a:r>
            <a:r>
              <a:rPr lang="en-US" altLang="en-US"/>
              <a:t>, the second is called </a:t>
            </a:r>
            <a:r>
              <a:rPr lang="en-US" altLang="en-US" b="1">
                <a:solidFill>
                  <a:srgbClr val="FF3300"/>
                </a:solidFill>
              </a:rPr>
              <a:t>Trisomy</a:t>
            </a:r>
            <a:r>
              <a:rPr lang="en-US" altLang="en-US"/>
              <a:t>. If an organism has Trisomy 18 it has three chromosomes in the 18</a:t>
            </a:r>
            <a:r>
              <a:rPr lang="en-US" altLang="en-US" baseline="30000"/>
              <a:t>th</a:t>
            </a:r>
            <a:r>
              <a:rPr lang="en-US" altLang="en-US"/>
              <a:t> set, Trisomy 21…. Three chromosomes in the 21</a:t>
            </a:r>
            <a:r>
              <a:rPr lang="en-US" altLang="en-US" baseline="30000"/>
              <a:t>st</a:t>
            </a:r>
            <a:r>
              <a:rPr lang="en-US" altLang="en-US"/>
              <a:t> set. If an organism has Monosomy 23 it has only one chromosome in the 23</a:t>
            </a:r>
            <a:r>
              <a:rPr lang="en-US" altLang="en-US" baseline="30000"/>
              <a:t>rd</a:t>
            </a:r>
            <a:r>
              <a:rPr lang="en-US" altLang="en-US"/>
              <a:t> set.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0BB1FF4-FBA3-4870-8F3C-8054C83DC8B4}"/>
              </a:ext>
            </a:extLst>
          </p:cNvPr>
          <p:cNvSpPr>
            <a:spLocks noGrp="1" noChangeArrowheads="1"/>
          </p:cNvSpPr>
          <p:nvPr>
            <p:ph type="title"/>
          </p:nvPr>
        </p:nvSpPr>
        <p:spPr>
          <a:xfrm>
            <a:off x="152400" y="274638"/>
            <a:ext cx="8839200" cy="1143000"/>
          </a:xfrm>
        </p:spPr>
        <p:txBody>
          <a:bodyPr/>
          <a:lstStyle/>
          <a:p>
            <a:r>
              <a:rPr lang="en-US" altLang="en-US" sz="3600" b="1"/>
              <a:t>Common Non-disjunction Disorders</a:t>
            </a:r>
          </a:p>
        </p:txBody>
      </p:sp>
      <p:sp>
        <p:nvSpPr>
          <p:cNvPr id="47107" name="Rectangle 3">
            <a:extLst>
              <a:ext uri="{FF2B5EF4-FFF2-40B4-BE49-F238E27FC236}">
                <a16:creationId xmlns:a16="http://schemas.microsoft.com/office/drawing/2014/main" id="{1F7FC268-F37F-4045-B331-2310E00E65C4}"/>
              </a:ext>
            </a:extLst>
          </p:cNvPr>
          <p:cNvSpPr>
            <a:spLocks noGrp="1" noChangeArrowheads="1"/>
          </p:cNvSpPr>
          <p:nvPr>
            <p:ph type="body" idx="1"/>
          </p:nvPr>
        </p:nvSpPr>
        <p:spPr>
          <a:xfrm>
            <a:off x="0" y="1600200"/>
            <a:ext cx="8991600" cy="4525963"/>
          </a:xfrm>
        </p:spPr>
        <p:txBody>
          <a:bodyPr/>
          <a:lstStyle/>
          <a:p>
            <a:r>
              <a:rPr lang="en-US" altLang="en-US" b="1"/>
              <a:t>Down’s Syndrome – Trisomy 21</a:t>
            </a:r>
          </a:p>
          <a:p>
            <a:r>
              <a:rPr lang="en-US" altLang="en-US" b="1"/>
              <a:t>Turner’s Syndrome – Monosomy 23 (X)</a:t>
            </a:r>
          </a:p>
          <a:p>
            <a:r>
              <a:rPr lang="en-US" altLang="en-US" b="1"/>
              <a:t>Kleinfelter’s Syndrome – Trisomy 23 (XXY)</a:t>
            </a:r>
          </a:p>
          <a:p>
            <a:r>
              <a:rPr lang="en-US" altLang="en-US" b="1"/>
              <a:t>Edward’s Syndrome – Trisomy 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CD78CDEC-645E-415D-A06E-7827EBE0E282}"/>
              </a:ext>
            </a:extLst>
          </p:cNvPr>
          <p:cNvSpPr>
            <a:spLocks noGrp="1" noChangeArrowheads="1"/>
          </p:cNvSpPr>
          <p:nvPr>
            <p:ph type="title"/>
          </p:nvPr>
        </p:nvSpPr>
        <p:spPr/>
        <p:txBody>
          <a:bodyPr/>
          <a:lstStyle/>
          <a:p>
            <a:r>
              <a:rPr lang="en-US" altLang="en-US" b="1">
                <a:solidFill>
                  <a:srgbClr val="FF3300"/>
                </a:solidFill>
              </a:rPr>
              <a:t>Amniocentesis</a:t>
            </a:r>
          </a:p>
        </p:txBody>
      </p:sp>
      <p:sp>
        <p:nvSpPr>
          <p:cNvPr id="48131" name="Rectangle 3">
            <a:extLst>
              <a:ext uri="{FF2B5EF4-FFF2-40B4-BE49-F238E27FC236}">
                <a16:creationId xmlns:a16="http://schemas.microsoft.com/office/drawing/2014/main" id="{CF84D5B9-7512-46F3-9706-0021D70C6D69}"/>
              </a:ext>
            </a:extLst>
          </p:cNvPr>
          <p:cNvSpPr>
            <a:spLocks noGrp="1" noChangeArrowheads="1"/>
          </p:cNvSpPr>
          <p:nvPr>
            <p:ph type="body" idx="1"/>
          </p:nvPr>
        </p:nvSpPr>
        <p:spPr/>
        <p:txBody>
          <a:bodyPr/>
          <a:lstStyle/>
          <a:p>
            <a:pPr algn="ctr"/>
            <a:r>
              <a:rPr lang="en-US" altLang="en-US"/>
              <a:t>An Amniocentesis is a prrocedure a pregnant woman can have in order to detect some genetics disorders…..such as non-disjunction.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32FD3A1-E0AB-4D44-AF0D-1B6BE37A8529}"/>
              </a:ext>
            </a:extLst>
          </p:cNvPr>
          <p:cNvSpPr>
            <a:spLocks noGrp="1" noChangeArrowheads="1"/>
          </p:cNvSpPr>
          <p:nvPr>
            <p:ph type="title"/>
          </p:nvPr>
        </p:nvSpPr>
        <p:spPr>
          <a:xfrm>
            <a:off x="457200" y="274638"/>
            <a:ext cx="8229600" cy="639762"/>
          </a:xfrm>
        </p:spPr>
        <p:txBody>
          <a:bodyPr/>
          <a:lstStyle/>
          <a:p>
            <a:r>
              <a:rPr lang="en-US" altLang="en-US" sz="4000" b="1">
                <a:solidFill>
                  <a:srgbClr val="FF3300"/>
                </a:solidFill>
              </a:rPr>
              <a:t>Amniocentesis</a:t>
            </a:r>
          </a:p>
        </p:txBody>
      </p:sp>
      <p:pic>
        <p:nvPicPr>
          <p:cNvPr id="49155" name="Picture 3" descr="amniocentesis">
            <a:extLst>
              <a:ext uri="{FF2B5EF4-FFF2-40B4-BE49-F238E27FC236}">
                <a16:creationId xmlns:a16="http://schemas.microsoft.com/office/drawing/2014/main" id="{DC3B12A0-D02E-464F-B56D-9C6A96B46B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998538"/>
            <a:ext cx="8915400" cy="5859462"/>
          </a:xfrm>
          <a:solidFill>
            <a:schemeClr val="bg1"/>
          </a:solidFill>
          <a:ln/>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9156" name="Text Box 4">
            <a:extLst>
              <a:ext uri="{FF2B5EF4-FFF2-40B4-BE49-F238E27FC236}">
                <a16:creationId xmlns:a16="http://schemas.microsoft.com/office/drawing/2014/main" id="{6C5A2AEA-C286-4F30-B3D5-B7622EE243F0}"/>
              </a:ext>
            </a:extLst>
          </p:cNvPr>
          <p:cNvSpPr txBox="1">
            <a:spLocks noChangeArrowheads="1"/>
          </p:cNvSpPr>
          <p:nvPr/>
        </p:nvSpPr>
        <p:spPr bwMode="auto">
          <a:xfrm>
            <a:off x="304800" y="1676400"/>
            <a:ext cx="2667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Amniotic fluid withdrawn</a:t>
            </a:r>
          </a:p>
        </p:txBody>
      </p:sp>
      <p:sp>
        <p:nvSpPr>
          <p:cNvPr id="49157" name="Rectangle 5">
            <a:extLst>
              <a:ext uri="{FF2B5EF4-FFF2-40B4-BE49-F238E27FC236}">
                <a16:creationId xmlns:a16="http://schemas.microsoft.com/office/drawing/2014/main" id="{0738EB04-132C-4479-903F-F811B910394D}"/>
              </a:ext>
            </a:extLst>
          </p:cNvPr>
          <p:cNvSpPr>
            <a:spLocks noChangeArrowheads="1"/>
          </p:cNvSpPr>
          <p:nvPr/>
        </p:nvSpPr>
        <p:spPr bwMode="auto">
          <a:xfrm>
            <a:off x="881063" y="2224088"/>
            <a:ext cx="15240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1250D47D-0530-4A4B-B87D-1D11DFB78F3F}"/>
              </a:ext>
            </a:extLst>
          </p:cNvPr>
          <p:cNvSpPr>
            <a:spLocks noGrp="1" noChangeArrowheads="1"/>
          </p:cNvSpPr>
          <p:nvPr>
            <p:ph type="title"/>
          </p:nvPr>
        </p:nvSpPr>
        <p:spPr/>
        <p:txBody>
          <a:bodyPr/>
          <a:lstStyle/>
          <a:p>
            <a:r>
              <a:rPr lang="en-US" altLang="en-US" sz="4000" b="1"/>
              <a:t>Karyotype</a:t>
            </a:r>
            <a:br>
              <a:rPr lang="en-US" altLang="en-US" sz="4000" b="1"/>
            </a:br>
            <a:r>
              <a:rPr lang="en-US" altLang="en-US" sz="2800" b="1">
                <a:solidFill>
                  <a:srgbClr val="FF3300"/>
                </a:solidFill>
              </a:rPr>
              <a:t>(picture of an individual’s chromosomes)</a:t>
            </a:r>
          </a:p>
        </p:txBody>
      </p:sp>
      <p:sp>
        <p:nvSpPr>
          <p:cNvPr id="50179" name="Rectangle 3">
            <a:extLst>
              <a:ext uri="{FF2B5EF4-FFF2-40B4-BE49-F238E27FC236}">
                <a16:creationId xmlns:a16="http://schemas.microsoft.com/office/drawing/2014/main" id="{4E39169C-57F2-4E79-A778-50B857A865F6}"/>
              </a:ext>
            </a:extLst>
          </p:cNvPr>
          <p:cNvSpPr>
            <a:spLocks noGrp="1" noChangeArrowheads="1"/>
          </p:cNvSpPr>
          <p:nvPr>
            <p:ph type="body" sz="half" idx="1"/>
          </p:nvPr>
        </p:nvSpPr>
        <p:spPr>
          <a:xfrm>
            <a:off x="152400" y="2209800"/>
            <a:ext cx="2819400" cy="4267200"/>
          </a:xfrm>
        </p:spPr>
        <p:txBody>
          <a:bodyPr/>
          <a:lstStyle/>
          <a:p>
            <a:pPr algn="ctr">
              <a:buFontTx/>
              <a:buNone/>
            </a:pPr>
            <a:r>
              <a:rPr lang="en-US" altLang="en-US" sz="2000" b="1"/>
              <a:t>One of the ways to analyze the amniocentesis is to make a Karyotype</a:t>
            </a:r>
          </a:p>
          <a:p>
            <a:pPr algn="ctr">
              <a:buFontTx/>
              <a:buNone/>
            </a:pPr>
            <a:endParaRPr lang="en-US" altLang="en-US" sz="2000" b="1"/>
          </a:p>
          <a:p>
            <a:pPr algn="ctr">
              <a:buFontTx/>
              <a:buNone/>
            </a:pPr>
            <a:r>
              <a:rPr lang="en-US" altLang="en-US" sz="2000" b="1"/>
              <a:t>What genetic disorder does this karyotype show?</a:t>
            </a:r>
          </a:p>
          <a:p>
            <a:pPr algn="ctr">
              <a:buFontTx/>
              <a:buNone/>
            </a:pPr>
            <a:r>
              <a:rPr lang="en-US" altLang="en-US" sz="2000" b="1"/>
              <a:t>Trisomy 21….Down’s Syndrome</a:t>
            </a:r>
          </a:p>
        </p:txBody>
      </p:sp>
      <p:pic>
        <p:nvPicPr>
          <p:cNvPr id="50180" name="Picture 4" descr="09-karotype">
            <a:extLst>
              <a:ext uri="{FF2B5EF4-FFF2-40B4-BE49-F238E27FC236}">
                <a16:creationId xmlns:a16="http://schemas.microsoft.com/office/drawing/2014/main" id="{190A7F17-33A0-4E0A-ACD8-6369C437C2D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928938" y="1628775"/>
            <a:ext cx="6019800" cy="4695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585C24A-4BE8-4719-98EB-0D074BDD94C2}"/>
              </a:ext>
            </a:extLst>
          </p:cNvPr>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accent2"/>
                </a:solidFill>
                <a:effectLst>
                  <a:outerShdw blurRad="38100" dist="38100" dir="2700000" algn="tl">
                    <a:srgbClr val="C0C0C0"/>
                  </a:outerShdw>
                </a:effectLst>
              </a:rPr>
              <a:t>Fertilization</a:t>
            </a:r>
          </a:p>
        </p:txBody>
      </p:sp>
      <p:sp>
        <p:nvSpPr>
          <p:cNvPr id="7171" name="Rectangle 3">
            <a:extLst>
              <a:ext uri="{FF2B5EF4-FFF2-40B4-BE49-F238E27FC236}">
                <a16:creationId xmlns:a16="http://schemas.microsoft.com/office/drawing/2014/main" id="{E2DEA52F-9615-4FF6-9F51-3A109DC54439}"/>
              </a:ext>
            </a:extLst>
          </p:cNvPr>
          <p:cNvSpPr>
            <a:spLocks noGrp="1" noChangeArrowheads="1"/>
          </p:cNvSpPr>
          <p:nvPr>
            <p:ph type="body" idx="1"/>
          </p:nvPr>
        </p:nvSpPr>
        <p:spPr>
          <a:xfrm>
            <a:off x="304800" y="1981200"/>
            <a:ext cx="84582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The fusion of a </a:t>
            </a:r>
            <a:r>
              <a:rPr lang="en-US" altLang="en-US" sz="2800" b="1">
                <a:solidFill>
                  <a:schemeClr val="accent2"/>
                </a:solidFill>
                <a:effectLst>
                  <a:outerShdw blurRad="38100" dist="38100" dir="2700000" algn="tl">
                    <a:srgbClr val="C0C0C0"/>
                  </a:outerShdw>
                </a:effectLst>
              </a:rPr>
              <a:t>sperm</a:t>
            </a:r>
            <a:r>
              <a:rPr lang="en-US" altLang="en-US" sz="2800"/>
              <a:t> and </a:t>
            </a:r>
            <a:r>
              <a:rPr lang="en-US" altLang="en-US" sz="2800" b="1">
                <a:solidFill>
                  <a:schemeClr val="accent2"/>
                </a:solidFill>
                <a:effectLst>
                  <a:outerShdw blurRad="38100" dist="38100" dir="2700000" algn="tl">
                    <a:srgbClr val="C0C0C0"/>
                  </a:outerShdw>
                </a:effectLst>
              </a:rPr>
              <a:t>egg</a:t>
            </a:r>
            <a:r>
              <a:rPr lang="en-US" altLang="en-US" sz="2800"/>
              <a:t> to form a </a:t>
            </a:r>
            <a:r>
              <a:rPr lang="en-US" altLang="en-US" sz="2800" b="1">
                <a:solidFill>
                  <a:srgbClr val="0000FF"/>
                </a:solidFill>
                <a:effectLst>
                  <a:outerShdw blurRad="38100" dist="38100" dir="2700000" algn="tl">
                    <a:srgbClr val="C0C0C0"/>
                  </a:outerShdw>
                </a:effectLst>
              </a:rPr>
              <a:t>zygote</a:t>
            </a:r>
            <a:r>
              <a:rPr lang="en-US" altLang="en-US" sz="2800"/>
              <a:t>.</a:t>
            </a:r>
          </a:p>
          <a:p>
            <a:r>
              <a:rPr lang="en-US" altLang="en-US" sz="2800"/>
              <a:t>A zygote is a fertilized egg</a:t>
            </a:r>
          </a:p>
        </p:txBody>
      </p:sp>
      <p:grpSp>
        <p:nvGrpSpPr>
          <p:cNvPr id="7172" name="Group 4">
            <a:extLst>
              <a:ext uri="{FF2B5EF4-FFF2-40B4-BE49-F238E27FC236}">
                <a16:creationId xmlns:a16="http://schemas.microsoft.com/office/drawing/2014/main" id="{AAB02FD6-8D99-4FBF-9ED2-0C13F52EB2CB}"/>
              </a:ext>
            </a:extLst>
          </p:cNvPr>
          <p:cNvGrpSpPr>
            <a:grpSpLocks/>
          </p:cNvGrpSpPr>
          <p:nvPr/>
        </p:nvGrpSpPr>
        <p:grpSpPr bwMode="auto">
          <a:xfrm>
            <a:off x="844550" y="3054350"/>
            <a:ext cx="2425700" cy="2349500"/>
            <a:chOff x="532" y="1924"/>
            <a:chExt cx="1528" cy="1480"/>
          </a:xfrm>
        </p:grpSpPr>
        <p:sp>
          <p:nvSpPr>
            <p:cNvPr id="7173" name="Oval 5">
              <a:extLst>
                <a:ext uri="{FF2B5EF4-FFF2-40B4-BE49-F238E27FC236}">
                  <a16:creationId xmlns:a16="http://schemas.microsoft.com/office/drawing/2014/main" id="{88170537-3F81-4C4B-AF28-EC7229883F8B}"/>
                </a:ext>
              </a:extLst>
            </p:cNvPr>
            <p:cNvSpPr>
              <a:spLocks noChangeArrowheads="1"/>
            </p:cNvSpPr>
            <p:nvPr/>
          </p:nvSpPr>
          <p:spPr bwMode="auto">
            <a:xfrm>
              <a:off x="532" y="1924"/>
              <a:ext cx="1528" cy="1480"/>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Rectangle 6">
              <a:extLst>
                <a:ext uri="{FF2B5EF4-FFF2-40B4-BE49-F238E27FC236}">
                  <a16:creationId xmlns:a16="http://schemas.microsoft.com/office/drawing/2014/main" id="{2DF7759E-BB36-4C57-BCA7-A4404121D17D}"/>
                </a:ext>
              </a:extLst>
            </p:cNvPr>
            <p:cNvSpPr>
              <a:spLocks noChangeArrowheads="1"/>
            </p:cNvSpPr>
            <p:nvPr/>
          </p:nvSpPr>
          <p:spPr bwMode="auto">
            <a:xfrm>
              <a:off x="999" y="2286"/>
              <a:ext cx="704"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n=23</a:t>
              </a:r>
            </a:p>
          </p:txBody>
        </p:sp>
        <p:sp>
          <p:nvSpPr>
            <p:cNvPr id="7175" name="Rectangle 7">
              <a:extLst>
                <a:ext uri="{FF2B5EF4-FFF2-40B4-BE49-F238E27FC236}">
                  <a16:creationId xmlns:a16="http://schemas.microsoft.com/office/drawing/2014/main" id="{D927210F-1F83-44F9-AA1F-C64D63CD7351}"/>
                </a:ext>
              </a:extLst>
            </p:cNvPr>
            <p:cNvSpPr>
              <a:spLocks noChangeArrowheads="1"/>
            </p:cNvSpPr>
            <p:nvPr/>
          </p:nvSpPr>
          <p:spPr bwMode="auto">
            <a:xfrm>
              <a:off x="1047" y="2622"/>
              <a:ext cx="568" cy="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egg</a:t>
              </a:r>
            </a:p>
          </p:txBody>
        </p:sp>
      </p:grpSp>
      <p:grpSp>
        <p:nvGrpSpPr>
          <p:cNvPr id="7176" name="Group 8">
            <a:extLst>
              <a:ext uri="{FF2B5EF4-FFF2-40B4-BE49-F238E27FC236}">
                <a16:creationId xmlns:a16="http://schemas.microsoft.com/office/drawing/2014/main" id="{21C8C6E2-849E-477E-8142-DC3C64B0AA8C}"/>
              </a:ext>
            </a:extLst>
          </p:cNvPr>
          <p:cNvGrpSpPr>
            <a:grpSpLocks/>
          </p:cNvGrpSpPr>
          <p:nvPr/>
        </p:nvGrpSpPr>
        <p:grpSpPr bwMode="auto">
          <a:xfrm>
            <a:off x="3289300" y="3352800"/>
            <a:ext cx="2770188" cy="1697038"/>
            <a:chOff x="2072" y="2112"/>
            <a:chExt cx="1745" cy="1069"/>
          </a:xfrm>
        </p:grpSpPr>
        <p:sp>
          <p:nvSpPr>
            <p:cNvPr id="7177" name="Oval 9">
              <a:extLst>
                <a:ext uri="{FF2B5EF4-FFF2-40B4-BE49-F238E27FC236}">
                  <a16:creationId xmlns:a16="http://schemas.microsoft.com/office/drawing/2014/main" id="{D49860DC-D005-4FDF-9630-DF41C7ED1BFF}"/>
                </a:ext>
              </a:extLst>
            </p:cNvPr>
            <p:cNvSpPr>
              <a:spLocks noChangeArrowheads="1"/>
            </p:cNvSpPr>
            <p:nvPr/>
          </p:nvSpPr>
          <p:spPr bwMode="auto">
            <a:xfrm>
              <a:off x="2072" y="2456"/>
              <a:ext cx="656" cy="704"/>
            </a:xfrm>
            <a:prstGeom prst="ellipse">
              <a:avLst/>
            </a:prstGeom>
            <a:solidFill>
              <a:srgbClr val="E3BEFF"/>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8" name="Rectangle 10">
              <a:extLst>
                <a:ext uri="{FF2B5EF4-FFF2-40B4-BE49-F238E27FC236}">
                  <a16:creationId xmlns:a16="http://schemas.microsoft.com/office/drawing/2014/main" id="{4016150B-FD67-4C46-AA52-FD2797C6CAFB}"/>
                </a:ext>
              </a:extLst>
            </p:cNvPr>
            <p:cNvSpPr>
              <a:spLocks noChangeArrowheads="1"/>
            </p:cNvSpPr>
            <p:nvPr/>
          </p:nvSpPr>
          <p:spPr bwMode="auto">
            <a:xfrm>
              <a:off x="2688" y="2112"/>
              <a:ext cx="787" cy="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800" b="1"/>
                <a:t>sperm</a:t>
              </a:r>
            </a:p>
            <a:p>
              <a:pPr eaLnBrk="0" hangingPunct="0"/>
              <a:r>
                <a:rPr lang="en-US" altLang="en-US" sz="2800" b="1"/>
                <a:t> n=23</a:t>
              </a:r>
            </a:p>
          </p:txBody>
        </p:sp>
        <p:sp>
          <p:nvSpPr>
            <p:cNvPr id="7179" name="Freeform 11">
              <a:extLst>
                <a:ext uri="{FF2B5EF4-FFF2-40B4-BE49-F238E27FC236}">
                  <a16:creationId xmlns:a16="http://schemas.microsoft.com/office/drawing/2014/main" id="{51D568B0-93DD-439A-B53D-136FF1B289A9}"/>
                </a:ext>
              </a:extLst>
            </p:cNvPr>
            <p:cNvSpPr>
              <a:spLocks/>
            </p:cNvSpPr>
            <p:nvPr/>
          </p:nvSpPr>
          <p:spPr bwMode="auto">
            <a:xfrm>
              <a:off x="2688" y="2700"/>
              <a:ext cx="277" cy="265"/>
            </a:xfrm>
            <a:custGeom>
              <a:avLst/>
              <a:gdLst>
                <a:gd name="T0" fmla="*/ 0 w 277"/>
                <a:gd name="T1" fmla="*/ 228 h 265"/>
                <a:gd name="T2" fmla="*/ 36 w 277"/>
                <a:gd name="T3" fmla="*/ 228 h 265"/>
                <a:gd name="T4" fmla="*/ 36 w 277"/>
                <a:gd name="T5" fmla="*/ 192 h 265"/>
                <a:gd name="T6" fmla="*/ 36 w 277"/>
                <a:gd name="T7" fmla="*/ 156 h 265"/>
                <a:gd name="T8" fmla="*/ 24 w 277"/>
                <a:gd name="T9" fmla="*/ 120 h 265"/>
                <a:gd name="T10" fmla="*/ 48 w 277"/>
                <a:gd name="T11" fmla="*/ 84 h 265"/>
                <a:gd name="T12" fmla="*/ 48 w 277"/>
                <a:gd name="T13" fmla="*/ 48 h 265"/>
                <a:gd name="T14" fmla="*/ 48 w 277"/>
                <a:gd name="T15" fmla="*/ 12 h 265"/>
                <a:gd name="T16" fmla="*/ 84 w 277"/>
                <a:gd name="T17" fmla="*/ 0 h 265"/>
                <a:gd name="T18" fmla="*/ 120 w 277"/>
                <a:gd name="T19" fmla="*/ 0 h 265"/>
                <a:gd name="T20" fmla="*/ 156 w 277"/>
                <a:gd name="T21" fmla="*/ 12 h 265"/>
                <a:gd name="T22" fmla="*/ 192 w 277"/>
                <a:gd name="T23" fmla="*/ 36 h 265"/>
                <a:gd name="T24" fmla="*/ 216 w 277"/>
                <a:gd name="T25" fmla="*/ 72 h 265"/>
                <a:gd name="T26" fmla="*/ 252 w 277"/>
                <a:gd name="T27" fmla="*/ 96 h 265"/>
                <a:gd name="T28" fmla="*/ 264 w 277"/>
                <a:gd name="T29" fmla="*/ 132 h 265"/>
                <a:gd name="T30" fmla="*/ 276 w 277"/>
                <a:gd name="T31" fmla="*/ 168 h 265"/>
                <a:gd name="T32" fmla="*/ 276 w 277"/>
                <a:gd name="T33" fmla="*/ 204 h 265"/>
                <a:gd name="T34" fmla="*/ 240 w 277"/>
                <a:gd name="T35" fmla="*/ 228 h 265"/>
                <a:gd name="T36" fmla="*/ 204 w 277"/>
                <a:gd name="T37" fmla="*/ 252 h 265"/>
                <a:gd name="T38" fmla="*/ 168 w 277"/>
                <a:gd name="T39" fmla="*/ 252 h 265"/>
                <a:gd name="T40" fmla="*/ 132 w 277"/>
                <a:gd name="T41" fmla="*/ 264 h 265"/>
                <a:gd name="T42" fmla="*/ 96 w 277"/>
                <a:gd name="T43" fmla="*/ 264 h 265"/>
                <a:gd name="T44" fmla="*/ 60 w 277"/>
                <a:gd name="T45" fmla="*/ 264 h 265"/>
                <a:gd name="T46" fmla="*/ 24 w 277"/>
                <a:gd name="T47" fmla="*/ 264 h 265"/>
                <a:gd name="T48" fmla="*/ 24 w 277"/>
                <a:gd name="T49" fmla="*/ 228 h 265"/>
                <a:gd name="T50" fmla="*/ 0 w 277"/>
                <a:gd name="T51" fmla="*/ 228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7" h="265">
                  <a:moveTo>
                    <a:pt x="0" y="228"/>
                  </a:moveTo>
                  <a:lnTo>
                    <a:pt x="36" y="228"/>
                  </a:lnTo>
                  <a:lnTo>
                    <a:pt x="36" y="192"/>
                  </a:lnTo>
                  <a:lnTo>
                    <a:pt x="36" y="156"/>
                  </a:lnTo>
                  <a:lnTo>
                    <a:pt x="24" y="120"/>
                  </a:lnTo>
                  <a:lnTo>
                    <a:pt x="48" y="84"/>
                  </a:lnTo>
                  <a:lnTo>
                    <a:pt x="48" y="48"/>
                  </a:lnTo>
                  <a:lnTo>
                    <a:pt x="48" y="12"/>
                  </a:lnTo>
                  <a:lnTo>
                    <a:pt x="84" y="0"/>
                  </a:lnTo>
                  <a:lnTo>
                    <a:pt x="120" y="0"/>
                  </a:lnTo>
                  <a:lnTo>
                    <a:pt x="156" y="12"/>
                  </a:lnTo>
                  <a:lnTo>
                    <a:pt x="192" y="36"/>
                  </a:lnTo>
                  <a:lnTo>
                    <a:pt x="216" y="72"/>
                  </a:lnTo>
                  <a:lnTo>
                    <a:pt x="252" y="96"/>
                  </a:lnTo>
                  <a:lnTo>
                    <a:pt x="264" y="132"/>
                  </a:lnTo>
                  <a:lnTo>
                    <a:pt x="276" y="168"/>
                  </a:lnTo>
                  <a:lnTo>
                    <a:pt x="276" y="204"/>
                  </a:lnTo>
                  <a:lnTo>
                    <a:pt x="240" y="228"/>
                  </a:lnTo>
                  <a:lnTo>
                    <a:pt x="204" y="252"/>
                  </a:lnTo>
                  <a:lnTo>
                    <a:pt x="168" y="252"/>
                  </a:lnTo>
                  <a:lnTo>
                    <a:pt x="132" y="264"/>
                  </a:lnTo>
                  <a:lnTo>
                    <a:pt x="96" y="264"/>
                  </a:lnTo>
                  <a:lnTo>
                    <a:pt x="60" y="264"/>
                  </a:lnTo>
                  <a:lnTo>
                    <a:pt x="24" y="264"/>
                  </a:lnTo>
                  <a:lnTo>
                    <a:pt x="24" y="228"/>
                  </a:lnTo>
                  <a:lnTo>
                    <a:pt x="0" y="228"/>
                  </a:lnTo>
                </a:path>
              </a:pathLst>
            </a:custGeom>
            <a:solidFill>
              <a:schemeClr val="accent1"/>
            </a:solidFill>
            <a:ln w="381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12">
              <a:extLst>
                <a:ext uri="{FF2B5EF4-FFF2-40B4-BE49-F238E27FC236}">
                  <a16:creationId xmlns:a16="http://schemas.microsoft.com/office/drawing/2014/main" id="{499997E9-2C6F-4F7A-9B7C-77676B4EB365}"/>
                </a:ext>
              </a:extLst>
            </p:cNvPr>
            <p:cNvSpPr>
              <a:spLocks/>
            </p:cNvSpPr>
            <p:nvPr/>
          </p:nvSpPr>
          <p:spPr bwMode="auto">
            <a:xfrm>
              <a:off x="2976" y="2880"/>
              <a:ext cx="841" cy="301"/>
            </a:xfrm>
            <a:custGeom>
              <a:avLst/>
              <a:gdLst>
                <a:gd name="T0" fmla="*/ 0 w 841"/>
                <a:gd name="T1" fmla="*/ 0 h 301"/>
                <a:gd name="T2" fmla="*/ 24 w 841"/>
                <a:gd name="T3" fmla="*/ 36 h 301"/>
                <a:gd name="T4" fmla="*/ 60 w 841"/>
                <a:gd name="T5" fmla="*/ 36 h 301"/>
                <a:gd name="T6" fmla="*/ 96 w 841"/>
                <a:gd name="T7" fmla="*/ 36 h 301"/>
                <a:gd name="T8" fmla="*/ 132 w 841"/>
                <a:gd name="T9" fmla="*/ 48 h 301"/>
                <a:gd name="T10" fmla="*/ 156 w 841"/>
                <a:gd name="T11" fmla="*/ 84 h 301"/>
                <a:gd name="T12" fmla="*/ 192 w 841"/>
                <a:gd name="T13" fmla="*/ 120 h 301"/>
                <a:gd name="T14" fmla="*/ 228 w 841"/>
                <a:gd name="T15" fmla="*/ 132 h 301"/>
                <a:gd name="T16" fmla="*/ 324 w 841"/>
                <a:gd name="T17" fmla="*/ 132 h 301"/>
                <a:gd name="T18" fmla="*/ 396 w 841"/>
                <a:gd name="T19" fmla="*/ 144 h 301"/>
                <a:gd name="T20" fmla="*/ 468 w 841"/>
                <a:gd name="T21" fmla="*/ 144 h 301"/>
                <a:gd name="T22" fmla="*/ 504 w 841"/>
                <a:gd name="T23" fmla="*/ 156 h 301"/>
                <a:gd name="T24" fmla="*/ 576 w 841"/>
                <a:gd name="T25" fmla="*/ 156 h 301"/>
                <a:gd name="T26" fmla="*/ 624 w 841"/>
                <a:gd name="T27" fmla="*/ 180 h 301"/>
                <a:gd name="T28" fmla="*/ 660 w 841"/>
                <a:gd name="T29" fmla="*/ 216 h 301"/>
                <a:gd name="T30" fmla="*/ 696 w 841"/>
                <a:gd name="T31" fmla="*/ 228 h 301"/>
                <a:gd name="T32" fmla="*/ 732 w 841"/>
                <a:gd name="T33" fmla="*/ 252 h 301"/>
                <a:gd name="T34" fmla="*/ 768 w 841"/>
                <a:gd name="T35" fmla="*/ 276 h 301"/>
                <a:gd name="T36" fmla="*/ 804 w 841"/>
                <a:gd name="T37" fmla="*/ 288 h 301"/>
                <a:gd name="T38" fmla="*/ 840 w 841"/>
                <a:gd name="T39" fmla="*/ 30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1" h="301">
                  <a:moveTo>
                    <a:pt x="0" y="0"/>
                  </a:moveTo>
                  <a:lnTo>
                    <a:pt x="24" y="36"/>
                  </a:lnTo>
                  <a:lnTo>
                    <a:pt x="60" y="36"/>
                  </a:lnTo>
                  <a:lnTo>
                    <a:pt x="96" y="36"/>
                  </a:lnTo>
                  <a:lnTo>
                    <a:pt x="132" y="48"/>
                  </a:lnTo>
                  <a:lnTo>
                    <a:pt x="156" y="84"/>
                  </a:lnTo>
                  <a:lnTo>
                    <a:pt x="192" y="120"/>
                  </a:lnTo>
                  <a:lnTo>
                    <a:pt x="228" y="132"/>
                  </a:lnTo>
                  <a:lnTo>
                    <a:pt x="324" y="132"/>
                  </a:lnTo>
                  <a:lnTo>
                    <a:pt x="396" y="144"/>
                  </a:lnTo>
                  <a:lnTo>
                    <a:pt x="468" y="144"/>
                  </a:lnTo>
                  <a:lnTo>
                    <a:pt x="504" y="156"/>
                  </a:lnTo>
                  <a:lnTo>
                    <a:pt x="576" y="156"/>
                  </a:lnTo>
                  <a:lnTo>
                    <a:pt x="624" y="180"/>
                  </a:lnTo>
                  <a:lnTo>
                    <a:pt x="660" y="216"/>
                  </a:lnTo>
                  <a:lnTo>
                    <a:pt x="696" y="228"/>
                  </a:lnTo>
                  <a:lnTo>
                    <a:pt x="732" y="252"/>
                  </a:lnTo>
                  <a:lnTo>
                    <a:pt x="768" y="276"/>
                  </a:lnTo>
                  <a:lnTo>
                    <a:pt x="804" y="288"/>
                  </a:lnTo>
                  <a:lnTo>
                    <a:pt x="840" y="300"/>
                  </a:lnTo>
                </a:path>
              </a:pathLst>
            </a:custGeom>
            <a:noFill/>
            <a:ln w="28575"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Oval 13">
              <a:extLst>
                <a:ext uri="{FF2B5EF4-FFF2-40B4-BE49-F238E27FC236}">
                  <a16:creationId xmlns:a16="http://schemas.microsoft.com/office/drawing/2014/main" id="{CEC986A5-73A3-4184-B297-6EC1862DCF76}"/>
                </a:ext>
              </a:extLst>
            </p:cNvPr>
            <p:cNvSpPr>
              <a:spLocks noChangeArrowheads="1"/>
            </p:cNvSpPr>
            <p:nvPr/>
          </p:nvSpPr>
          <p:spPr bwMode="auto">
            <a:xfrm>
              <a:off x="2212" y="2596"/>
              <a:ext cx="184" cy="136"/>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2" name="Freeform 14">
              <a:extLst>
                <a:ext uri="{FF2B5EF4-FFF2-40B4-BE49-F238E27FC236}">
                  <a16:creationId xmlns:a16="http://schemas.microsoft.com/office/drawing/2014/main" id="{23DBC80F-3A4B-4C39-AFA3-DEFF0FB61E6F}"/>
                </a:ext>
              </a:extLst>
            </p:cNvPr>
            <p:cNvSpPr>
              <a:spLocks/>
            </p:cNvSpPr>
            <p:nvPr/>
          </p:nvSpPr>
          <p:spPr bwMode="auto">
            <a:xfrm>
              <a:off x="2112" y="2832"/>
              <a:ext cx="373" cy="193"/>
            </a:xfrm>
            <a:custGeom>
              <a:avLst/>
              <a:gdLst>
                <a:gd name="T0" fmla="*/ 0 w 373"/>
                <a:gd name="T1" fmla="*/ 192 h 193"/>
                <a:gd name="T2" fmla="*/ 36 w 373"/>
                <a:gd name="T3" fmla="*/ 168 h 193"/>
                <a:gd name="T4" fmla="*/ 72 w 373"/>
                <a:gd name="T5" fmla="*/ 168 h 193"/>
                <a:gd name="T6" fmla="*/ 108 w 373"/>
                <a:gd name="T7" fmla="*/ 168 h 193"/>
                <a:gd name="T8" fmla="*/ 144 w 373"/>
                <a:gd name="T9" fmla="*/ 168 h 193"/>
                <a:gd name="T10" fmla="*/ 180 w 373"/>
                <a:gd name="T11" fmla="*/ 168 h 193"/>
                <a:gd name="T12" fmla="*/ 216 w 373"/>
                <a:gd name="T13" fmla="*/ 168 h 193"/>
                <a:gd name="T14" fmla="*/ 252 w 373"/>
                <a:gd name="T15" fmla="*/ 168 h 193"/>
                <a:gd name="T16" fmla="*/ 288 w 373"/>
                <a:gd name="T17" fmla="*/ 144 h 193"/>
                <a:gd name="T18" fmla="*/ 312 w 373"/>
                <a:gd name="T19" fmla="*/ 108 h 193"/>
                <a:gd name="T20" fmla="*/ 336 w 373"/>
                <a:gd name="T21" fmla="*/ 72 h 193"/>
                <a:gd name="T22" fmla="*/ 348 w 373"/>
                <a:gd name="T23" fmla="*/ 36 h 193"/>
                <a:gd name="T24" fmla="*/ 372 w 373"/>
                <a:gd name="T25"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3" h="193">
                  <a:moveTo>
                    <a:pt x="0" y="192"/>
                  </a:moveTo>
                  <a:lnTo>
                    <a:pt x="36" y="168"/>
                  </a:lnTo>
                  <a:lnTo>
                    <a:pt x="72" y="168"/>
                  </a:lnTo>
                  <a:lnTo>
                    <a:pt x="108" y="168"/>
                  </a:lnTo>
                  <a:lnTo>
                    <a:pt x="144" y="168"/>
                  </a:lnTo>
                  <a:lnTo>
                    <a:pt x="180" y="168"/>
                  </a:lnTo>
                  <a:lnTo>
                    <a:pt x="216" y="168"/>
                  </a:lnTo>
                  <a:lnTo>
                    <a:pt x="252" y="168"/>
                  </a:lnTo>
                  <a:lnTo>
                    <a:pt x="288" y="144"/>
                  </a:lnTo>
                  <a:lnTo>
                    <a:pt x="312" y="108"/>
                  </a:lnTo>
                  <a:lnTo>
                    <a:pt x="336" y="72"/>
                  </a:lnTo>
                  <a:lnTo>
                    <a:pt x="348" y="36"/>
                  </a:lnTo>
                  <a:lnTo>
                    <a:pt x="372" y="0"/>
                  </a:lnTo>
                </a:path>
              </a:pathLst>
            </a:custGeom>
            <a:noFill/>
            <a:ln w="28575"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Oval 15">
              <a:extLst>
                <a:ext uri="{FF2B5EF4-FFF2-40B4-BE49-F238E27FC236}">
                  <a16:creationId xmlns:a16="http://schemas.microsoft.com/office/drawing/2014/main" id="{6F04F7FB-4081-496C-8638-D090B1E29D10}"/>
                </a:ext>
              </a:extLst>
            </p:cNvPr>
            <p:cNvSpPr>
              <a:spLocks noChangeArrowheads="1"/>
            </p:cNvSpPr>
            <p:nvPr/>
          </p:nvSpPr>
          <p:spPr bwMode="auto">
            <a:xfrm>
              <a:off x="2260" y="2644"/>
              <a:ext cx="40" cy="40"/>
            </a:xfrm>
            <a:prstGeom prst="ellipse">
              <a:avLst/>
            </a:prstGeom>
            <a:solidFill>
              <a:schemeClr val="tx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84" name="Group 16">
            <a:extLst>
              <a:ext uri="{FF2B5EF4-FFF2-40B4-BE49-F238E27FC236}">
                <a16:creationId xmlns:a16="http://schemas.microsoft.com/office/drawing/2014/main" id="{5D6FC4EA-33CE-439D-B6CD-C765F2D476BF}"/>
              </a:ext>
            </a:extLst>
          </p:cNvPr>
          <p:cNvGrpSpPr>
            <a:grpSpLocks/>
          </p:cNvGrpSpPr>
          <p:nvPr/>
        </p:nvGrpSpPr>
        <p:grpSpPr bwMode="auto">
          <a:xfrm>
            <a:off x="1447800" y="4425950"/>
            <a:ext cx="7537450" cy="2349500"/>
            <a:chOff x="912" y="2788"/>
            <a:chExt cx="4748" cy="1480"/>
          </a:xfrm>
        </p:grpSpPr>
        <p:sp>
          <p:nvSpPr>
            <p:cNvPr id="7185" name="Oval 17">
              <a:extLst>
                <a:ext uri="{FF2B5EF4-FFF2-40B4-BE49-F238E27FC236}">
                  <a16:creationId xmlns:a16="http://schemas.microsoft.com/office/drawing/2014/main" id="{4C1F891D-068B-480B-AA53-5C6F5759904D}"/>
                </a:ext>
              </a:extLst>
            </p:cNvPr>
            <p:cNvSpPr>
              <a:spLocks noChangeArrowheads="1"/>
            </p:cNvSpPr>
            <p:nvPr/>
          </p:nvSpPr>
          <p:spPr bwMode="auto">
            <a:xfrm>
              <a:off x="4132" y="2788"/>
              <a:ext cx="1528" cy="148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86" name="Rectangle 18">
              <a:extLst>
                <a:ext uri="{FF2B5EF4-FFF2-40B4-BE49-F238E27FC236}">
                  <a16:creationId xmlns:a16="http://schemas.microsoft.com/office/drawing/2014/main" id="{ED45D71B-2766-4950-9459-7E66E2C48635}"/>
                </a:ext>
              </a:extLst>
            </p:cNvPr>
            <p:cNvSpPr>
              <a:spLocks noChangeArrowheads="1"/>
            </p:cNvSpPr>
            <p:nvPr/>
          </p:nvSpPr>
          <p:spPr bwMode="auto">
            <a:xfrm>
              <a:off x="4455" y="3102"/>
              <a:ext cx="923"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3200" b="1"/>
                <a:t> 2n=46</a:t>
              </a:r>
            </a:p>
            <a:p>
              <a:pPr eaLnBrk="0" hangingPunct="0"/>
              <a:r>
                <a:rPr lang="en-US" altLang="en-US" sz="3200" b="1"/>
                <a:t>zygote</a:t>
              </a:r>
            </a:p>
          </p:txBody>
        </p:sp>
        <p:sp>
          <p:nvSpPr>
            <p:cNvPr id="7187" name="Freeform 19">
              <a:extLst>
                <a:ext uri="{FF2B5EF4-FFF2-40B4-BE49-F238E27FC236}">
                  <a16:creationId xmlns:a16="http://schemas.microsoft.com/office/drawing/2014/main" id="{6CFA29D2-4E03-43B7-84F1-64CAA3281315}"/>
                </a:ext>
              </a:extLst>
            </p:cNvPr>
            <p:cNvSpPr>
              <a:spLocks/>
            </p:cNvSpPr>
            <p:nvPr/>
          </p:nvSpPr>
          <p:spPr bwMode="auto">
            <a:xfrm>
              <a:off x="912" y="3552"/>
              <a:ext cx="2976" cy="456"/>
            </a:xfrm>
            <a:custGeom>
              <a:avLst/>
              <a:gdLst>
                <a:gd name="T0" fmla="*/ 256 w 2368"/>
                <a:gd name="T1" fmla="*/ 0 h 648"/>
                <a:gd name="T2" fmla="*/ 352 w 2368"/>
                <a:gd name="T3" fmla="*/ 576 h 648"/>
                <a:gd name="T4" fmla="*/ 2368 w 2368"/>
                <a:gd name="T5" fmla="*/ 432 h 648"/>
              </a:gdLst>
              <a:ahLst/>
              <a:cxnLst>
                <a:cxn ang="0">
                  <a:pos x="T0" y="T1"/>
                </a:cxn>
                <a:cxn ang="0">
                  <a:pos x="T2" y="T3"/>
                </a:cxn>
                <a:cxn ang="0">
                  <a:pos x="T4" y="T5"/>
                </a:cxn>
              </a:cxnLst>
              <a:rect l="0" t="0" r="r" b="b"/>
              <a:pathLst>
                <a:path w="2368" h="648">
                  <a:moveTo>
                    <a:pt x="256" y="0"/>
                  </a:moveTo>
                  <a:cubicBezTo>
                    <a:pt x="128" y="252"/>
                    <a:pt x="0" y="504"/>
                    <a:pt x="352" y="576"/>
                  </a:cubicBezTo>
                  <a:cubicBezTo>
                    <a:pt x="704" y="648"/>
                    <a:pt x="2032" y="456"/>
                    <a:pt x="2368" y="432"/>
                  </a:cubicBezTo>
                </a:path>
              </a:pathLst>
            </a:custGeom>
            <a:noFill/>
            <a:ln w="38100"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left)">
                                      <p:cBhvr>
                                        <p:cTn id="7" dur="500"/>
                                        <p:tgtEl>
                                          <p:spTgt spid="71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7172"/>
                                        </p:tgtEl>
                                        <p:attrNameLst>
                                          <p:attrName>style.visibility</p:attrName>
                                        </p:attrNameLst>
                                      </p:cBhvr>
                                      <p:to>
                                        <p:strVal val="visible"/>
                                      </p:to>
                                    </p:set>
                                    <p:anim calcmode="lin" valueType="num">
                                      <p:cBhvr additive="base">
                                        <p:cTn id="22" dur="500" fill="hold"/>
                                        <p:tgtEl>
                                          <p:spTgt spid="7172"/>
                                        </p:tgtEl>
                                        <p:attrNameLst>
                                          <p:attrName>ppt_x</p:attrName>
                                        </p:attrNameLst>
                                      </p:cBhvr>
                                      <p:tavLst>
                                        <p:tav tm="0">
                                          <p:val>
                                            <p:strVal val="0-#ppt_w/2"/>
                                          </p:val>
                                        </p:tav>
                                        <p:tav tm="100000">
                                          <p:val>
                                            <p:strVal val="#ppt_x"/>
                                          </p:val>
                                        </p:tav>
                                      </p:tavLst>
                                    </p:anim>
                                    <p:anim calcmode="lin" valueType="num">
                                      <p:cBhvr additive="base">
                                        <p:cTn id="23" dur="500" fill="hold"/>
                                        <p:tgtEl>
                                          <p:spTgt spid="7172"/>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nodeType="clickEffect">
                                  <p:stCondLst>
                                    <p:cond delay="0"/>
                                  </p:stCondLst>
                                  <p:childTnLst>
                                    <p:set>
                                      <p:cBhvr>
                                        <p:cTn id="27" dur="1" fill="hold">
                                          <p:stCondLst>
                                            <p:cond delay="0"/>
                                          </p:stCondLst>
                                        </p:cTn>
                                        <p:tgtEl>
                                          <p:spTgt spid="7176"/>
                                        </p:tgtEl>
                                        <p:attrNameLst>
                                          <p:attrName>style.visibility</p:attrName>
                                        </p:attrNameLst>
                                      </p:cBhvr>
                                      <p:to>
                                        <p:strVal val="visible"/>
                                      </p:to>
                                    </p:set>
                                    <p:anim calcmode="lin" valueType="num">
                                      <p:cBhvr additive="base">
                                        <p:cTn id="28" dur="500" fill="hold"/>
                                        <p:tgtEl>
                                          <p:spTgt spid="7176"/>
                                        </p:tgtEl>
                                        <p:attrNameLst>
                                          <p:attrName>ppt_x</p:attrName>
                                        </p:attrNameLst>
                                      </p:cBhvr>
                                      <p:tavLst>
                                        <p:tav tm="0">
                                          <p:val>
                                            <p:strVal val="1+#ppt_w/2"/>
                                          </p:val>
                                        </p:tav>
                                        <p:tav tm="100000">
                                          <p:val>
                                            <p:strVal val="#ppt_x"/>
                                          </p:val>
                                        </p:tav>
                                      </p:tavLst>
                                    </p:anim>
                                    <p:anim calcmode="lin" valueType="num">
                                      <p:cBhvr additive="base">
                                        <p:cTn id="29" dur="500" fill="hold"/>
                                        <p:tgtEl>
                                          <p:spTgt spid="7176"/>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nodeType="clickEffect">
                                  <p:stCondLst>
                                    <p:cond delay="0"/>
                                  </p:stCondLst>
                                  <p:childTnLst>
                                    <p:set>
                                      <p:cBhvr>
                                        <p:cTn id="33" dur="1" fill="hold">
                                          <p:stCondLst>
                                            <p:cond delay="0"/>
                                          </p:stCondLst>
                                        </p:cTn>
                                        <p:tgtEl>
                                          <p:spTgt spid="7184"/>
                                        </p:tgtEl>
                                        <p:attrNameLst>
                                          <p:attrName>style.visibility</p:attrName>
                                        </p:attrNameLst>
                                      </p:cBhvr>
                                      <p:to>
                                        <p:strVal val="visible"/>
                                      </p:to>
                                    </p:set>
                                    <p:animEffect transition="in" filter="wipe(left)">
                                      <p:cBhvr>
                                        <p:cTn id="34" dur="500"/>
                                        <p:tgtEl>
                                          <p:spTgt spid="71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3ECD414-F241-4FA0-A343-AE94F449EF7D}"/>
              </a:ext>
            </a:extLst>
          </p:cNvPr>
          <p:cNvSpPr>
            <a:spLocks noGrp="1" noChangeArrowheads="1"/>
          </p:cNvSpPr>
          <p:nvPr>
            <p:ph type="title"/>
          </p:nvPr>
        </p:nvSpPr>
        <p:spPr/>
        <p:txBody>
          <a:bodyPr/>
          <a:lstStyle/>
          <a:p>
            <a:r>
              <a:rPr lang="en-US" altLang="en-US" b="1"/>
              <a:t>Chromosomes</a:t>
            </a:r>
          </a:p>
        </p:txBody>
      </p:sp>
      <p:sp>
        <p:nvSpPr>
          <p:cNvPr id="8195" name="Rectangle 3">
            <a:extLst>
              <a:ext uri="{FF2B5EF4-FFF2-40B4-BE49-F238E27FC236}">
                <a16:creationId xmlns:a16="http://schemas.microsoft.com/office/drawing/2014/main" id="{EC5CBD32-7FAB-469B-BFB2-727753715E3C}"/>
              </a:ext>
            </a:extLst>
          </p:cNvPr>
          <p:cNvSpPr>
            <a:spLocks noGrp="1" noChangeArrowheads="1"/>
          </p:cNvSpPr>
          <p:nvPr>
            <p:ph type="body" idx="1"/>
          </p:nvPr>
        </p:nvSpPr>
        <p:spPr>
          <a:xfrm>
            <a:off x="152400" y="1600200"/>
            <a:ext cx="8991600" cy="4525963"/>
          </a:xfrm>
        </p:spPr>
        <p:txBody>
          <a:bodyPr/>
          <a:lstStyle/>
          <a:p>
            <a:pPr algn="ctr"/>
            <a:r>
              <a:rPr lang="en-US" altLang="en-US" sz="2800" b="1"/>
              <a:t>If an organism has the Diploid number (2n) it has two matching homologues per set. One of the homologues comes from the mother (and has the mother’s DNA).… the other homologue comes from the father (and has the father’s DNA). </a:t>
            </a:r>
          </a:p>
          <a:p>
            <a:pPr algn="ctr"/>
            <a:r>
              <a:rPr lang="en-US" altLang="en-US" sz="2800" b="1"/>
              <a:t>Most organisms are diploid. Humans have 23 sets of chromosomes… therefore humans have 46 total chromosomes….. The diploid number for humans is 46 (46 chromosomes per cell).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E5DABCE-3458-496D-AC4D-33CB12E630FD}"/>
              </a:ext>
            </a:extLst>
          </p:cNvPr>
          <p:cNvSpPr>
            <a:spLocks noGrp="1" noChangeArrowheads="1"/>
          </p:cNvSpPr>
          <p:nvPr>
            <p:ph type="title"/>
          </p:nvPr>
        </p:nvSpPr>
        <p:spPr>
          <a:xfrm>
            <a:off x="685800" y="30480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Homologous Chromosomes</a:t>
            </a:r>
          </a:p>
        </p:txBody>
      </p:sp>
      <p:sp>
        <p:nvSpPr>
          <p:cNvPr id="9219" name="Rectangle 3">
            <a:extLst>
              <a:ext uri="{FF2B5EF4-FFF2-40B4-BE49-F238E27FC236}">
                <a16:creationId xmlns:a16="http://schemas.microsoft.com/office/drawing/2014/main" id="{51240AB1-862A-493D-9E60-05CE0E33DDA9}"/>
              </a:ext>
            </a:extLst>
          </p:cNvPr>
          <p:cNvSpPr>
            <a:spLocks noGrp="1" noChangeArrowheads="1"/>
          </p:cNvSpPr>
          <p:nvPr>
            <p:ph type="body" idx="1"/>
          </p:nvPr>
        </p:nvSpPr>
        <p:spPr>
          <a:xfrm>
            <a:off x="381000" y="1600200"/>
            <a:ext cx="83820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gn="ctr"/>
            <a:r>
              <a:rPr lang="en-US" altLang="en-US" sz="2400" b="1"/>
              <a:t>Pair of </a:t>
            </a:r>
            <a:r>
              <a:rPr lang="en-US" altLang="en-US" sz="2400" b="1">
                <a:solidFill>
                  <a:srgbClr val="0000CC"/>
                </a:solidFill>
                <a:effectLst>
                  <a:outerShdw blurRad="38100" dist="38100" dir="2700000" algn="tl">
                    <a:srgbClr val="C0C0C0"/>
                  </a:outerShdw>
                </a:effectLst>
              </a:rPr>
              <a:t>chromosomes</a:t>
            </a:r>
            <a:r>
              <a:rPr lang="en-US" altLang="en-US" sz="2400" b="1"/>
              <a:t> (</a:t>
            </a:r>
            <a:r>
              <a:rPr lang="en-US" altLang="en-US" sz="2400" b="1">
                <a:solidFill>
                  <a:schemeClr val="accent2"/>
                </a:solidFill>
                <a:effectLst>
                  <a:outerShdw blurRad="38100" dist="38100" dir="2700000" algn="tl">
                    <a:srgbClr val="C0C0C0"/>
                  </a:outerShdw>
                </a:effectLst>
              </a:rPr>
              <a:t>maternal</a:t>
            </a:r>
            <a:r>
              <a:rPr lang="en-US" altLang="en-US" sz="2400" b="1"/>
              <a:t> and </a:t>
            </a:r>
            <a:r>
              <a:rPr lang="en-US" altLang="en-US" sz="2400" b="1">
                <a:solidFill>
                  <a:schemeClr val="accent2"/>
                </a:solidFill>
                <a:effectLst>
                  <a:outerShdw blurRad="38100" dist="38100" dir="2700000" algn="tl">
                    <a:srgbClr val="C0C0C0"/>
                  </a:outerShdw>
                </a:effectLst>
              </a:rPr>
              <a:t>paternal</a:t>
            </a:r>
            <a:r>
              <a:rPr lang="en-US" altLang="en-US" sz="2400" b="1"/>
              <a:t>) that are similar in shape and size.</a:t>
            </a:r>
          </a:p>
          <a:p>
            <a:pPr algn="ctr">
              <a:buFontTx/>
              <a:buNone/>
            </a:pPr>
            <a:endParaRPr lang="en-US" altLang="en-US" sz="800" b="1"/>
          </a:p>
          <a:p>
            <a:pPr algn="ctr"/>
            <a:r>
              <a:rPr lang="en-US" altLang="en-US" sz="2400" b="1"/>
              <a:t>Homologous pairs </a:t>
            </a:r>
            <a:r>
              <a:rPr lang="en-US" altLang="en-US" sz="2400" b="1">
                <a:solidFill>
                  <a:srgbClr val="B50069"/>
                </a:solidFill>
                <a:effectLst>
                  <a:outerShdw blurRad="38100" dist="38100" dir="2700000" algn="tl">
                    <a:srgbClr val="C0C0C0"/>
                  </a:outerShdw>
                </a:effectLst>
              </a:rPr>
              <a:t>(tetrads) </a:t>
            </a:r>
            <a:r>
              <a:rPr lang="en-US" altLang="en-US" sz="2400" b="1"/>
              <a:t>carry genes controlling the same inherited traits.</a:t>
            </a:r>
          </a:p>
          <a:p>
            <a:pPr algn="ctr">
              <a:buFontTx/>
              <a:buNone/>
            </a:pPr>
            <a:endParaRPr lang="en-US" altLang="en-US" sz="800" b="1"/>
          </a:p>
          <a:p>
            <a:pPr algn="ctr"/>
            <a:r>
              <a:rPr lang="en-US" altLang="en-US" sz="2400" b="1"/>
              <a:t>Each </a:t>
            </a:r>
            <a:r>
              <a:rPr lang="en-US" altLang="en-US" sz="2400" b="1">
                <a:solidFill>
                  <a:srgbClr val="9234DB"/>
                </a:solidFill>
                <a:effectLst>
                  <a:outerShdw blurRad="38100" dist="38100" dir="2700000" algn="tl">
                    <a:srgbClr val="C0C0C0"/>
                  </a:outerShdw>
                </a:effectLst>
              </a:rPr>
              <a:t>locus</a:t>
            </a:r>
            <a:r>
              <a:rPr lang="en-US" altLang="en-US" sz="2400" b="1"/>
              <a:t> </a:t>
            </a:r>
            <a:r>
              <a:rPr lang="en-US" altLang="en-US" sz="2400" b="1">
                <a:solidFill>
                  <a:schemeClr val="hlink"/>
                </a:solidFill>
                <a:effectLst>
                  <a:outerShdw blurRad="38100" dist="38100" dir="2700000" algn="tl">
                    <a:srgbClr val="C0C0C0"/>
                  </a:outerShdw>
                </a:effectLst>
              </a:rPr>
              <a:t>(position of a gene) </a:t>
            </a:r>
            <a:r>
              <a:rPr lang="en-US" altLang="en-US" sz="2400" b="1"/>
              <a:t>is in the same position on homologues.</a:t>
            </a:r>
          </a:p>
          <a:p>
            <a:pPr>
              <a:buFontTx/>
              <a:buNone/>
            </a:pPr>
            <a:endParaRPr lang="en-US" altLang="en-US" sz="800" b="1"/>
          </a:p>
          <a:p>
            <a:r>
              <a:rPr lang="en-US" altLang="en-US" sz="2400" b="1"/>
              <a:t>Humans have 23 pairs of </a:t>
            </a:r>
            <a:r>
              <a:rPr lang="en-US" altLang="en-US" sz="2400" b="1">
                <a:solidFill>
                  <a:srgbClr val="FF3300"/>
                </a:solidFill>
                <a:effectLst>
                  <a:outerShdw blurRad="38100" dist="38100" dir="2700000" algn="tl">
                    <a:srgbClr val="C0C0C0"/>
                  </a:outerShdw>
                </a:effectLst>
              </a:rPr>
              <a:t>homologous chromosomes.</a:t>
            </a:r>
          </a:p>
          <a:p>
            <a:pPr>
              <a:buFontTx/>
              <a:buNone/>
            </a:pPr>
            <a:endParaRPr lang="en-US" altLang="en-US" sz="1400" b="1"/>
          </a:p>
          <a:p>
            <a:pPr>
              <a:buFontTx/>
              <a:buNone/>
            </a:pPr>
            <a:r>
              <a:rPr lang="en-US" altLang="en-US" sz="2400" b="1"/>
              <a:t>	                         22 pairs of </a:t>
            </a:r>
            <a:r>
              <a:rPr lang="en-US" altLang="en-US" sz="2400" b="1">
                <a:solidFill>
                  <a:schemeClr val="hlink"/>
                </a:solidFill>
                <a:effectLst>
                  <a:outerShdw blurRad="38100" dist="38100" dir="2700000" algn="tl">
                    <a:srgbClr val="C0C0C0"/>
                  </a:outerShdw>
                </a:effectLst>
              </a:rPr>
              <a:t>autosomes</a:t>
            </a:r>
            <a:endParaRPr lang="en-US" altLang="en-US" sz="2400" b="1"/>
          </a:p>
          <a:p>
            <a:pPr>
              <a:buFontTx/>
              <a:buNone/>
            </a:pPr>
            <a:r>
              <a:rPr lang="en-US" altLang="en-US" sz="2400" b="1"/>
              <a:t>                             1 pair of </a:t>
            </a:r>
            <a:r>
              <a:rPr lang="en-US" altLang="en-US" sz="2400" b="1">
                <a:solidFill>
                  <a:srgbClr val="7B00E4"/>
                </a:solidFill>
                <a:effectLst>
                  <a:outerShdw blurRad="38100" dist="38100" dir="2700000" algn="tl">
                    <a:srgbClr val="C0C0C0"/>
                  </a:outerShdw>
                </a:effectLst>
              </a:rPr>
              <a:t>sex chromosomes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ipe(left)">
                                      <p:cBhvr>
                                        <p:cTn id="7" dur="500"/>
                                        <p:tgtEl>
                                          <p:spTgt spid="921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wipe(left)">
                                      <p:cBhvr>
                                        <p:cTn id="12" dur="5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wipe(left)">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9">
                                            <p:txEl>
                                              <p:pRg st="4" end="4"/>
                                            </p:txEl>
                                          </p:spTgt>
                                        </p:tgtEl>
                                        <p:attrNameLst>
                                          <p:attrName>style.visibility</p:attrName>
                                        </p:attrNameLst>
                                      </p:cBhvr>
                                      <p:to>
                                        <p:strVal val="visible"/>
                                      </p:to>
                                    </p:set>
                                    <p:animEffect transition="in" filter="wipe(left)">
                                      <p:cBhvr>
                                        <p:cTn id="22" dur="500"/>
                                        <p:tgtEl>
                                          <p:spTgt spid="921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Effect transition="in" filter="wipe(left)">
                                      <p:cBhvr>
                                        <p:cTn id="27" dur="500"/>
                                        <p:tgtEl>
                                          <p:spTgt spid="921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19">
                                            <p:txEl>
                                              <p:pRg st="8" end="8"/>
                                            </p:txEl>
                                          </p:spTgt>
                                        </p:tgtEl>
                                        <p:attrNameLst>
                                          <p:attrName>style.visibility</p:attrName>
                                        </p:attrNameLst>
                                      </p:cBhvr>
                                      <p:to>
                                        <p:strVal val="visible"/>
                                      </p:to>
                                    </p:set>
                                    <p:animEffect transition="in" filter="wipe(left)">
                                      <p:cBhvr>
                                        <p:cTn id="32" dur="500"/>
                                        <p:tgtEl>
                                          <p:spTgt spid="9219">
                                            <p:txEl>
                                              <p:pRg st="8" end="8"/>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219">
                                            <p:txEl>
                                              <p:pRg st="9" end="9"/>
                                            </p:txEl>
                                          </p:spTgt>
                                        </p:tgtEl>
                                        <p:attrNameLst>
                                          <p:attrName>style.visibility</p:attrName>
                                        </p:attrNameLst>
                                      </p:cBhvr>
                                      <p:to>
                                        <p:strVal val="visible"/>
                                      </p:to>
                                    </p:set>
                                    <p:animEffect transition="in" filter="wipe(left)">
                                      <p:cBhvr>
                                        <p:cTn id="37" dur="500"/>
                                        <p:tgtEl>
                                          <p:spTgt spid="92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utoUpdateAnimBg="0"/>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1A5261C-D26A-439A-A4FF-0E9B7D0B6022}"/>
              </a:ext>
            </a:extLst>
          </p:cNvPr>
          <p:cNvSpPr>
            <a:spLocks noGrp="1" noChangeArrowheads="1"/>
          </p:cNvSpPr>
          <p:nvPr>
            <p:ph type="title"/>
          </p:nvPr>
        </p:nvSpPr>
        <p:spPr>
          <a:xfrm>
            <a:off x="0" y="274638"/>
            <a:ext cx="91440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rgbClr val="0000CC"/>
                </a:solidFill>
                <a:effectLst>
                  <a:outerShdw blurRad="38100" dist="38100" dir="2700000" algn="tl">
                    <a:srgbClr val="C0C0C0"/>
                  </a:outerShdw>
                </a:effectLst>
              </a:rPr>
              <a:t>Homologous Chromosomes</a:t>
            </a:r>
            <a:br>
              <a:rPr lang="en-US" altLang="en-US" b="1">
                <a:solidFill>
                  <a:srgbClr val="0000CC"/>
                </a:solidFill>
                <a:effectLst>
                  <a:outerShdw blurRad="38100" dist="38100" dir="2700000" algn="tl">
                    <a:srgbClr val="C0C0C0"/>
                  </a:outerShdw>
                </a:effectLst>
              </a:rPr>
            </a:br>
            <a:r>
              <a:rPr lang="en-US" altLang="en-US" sz="1400" b="1">
                <a:solidFill>
                  <a:schemeClr val="tx1"/>
                </a:solidFill>
                <a:effectLst>
                  <a:outerShdw blurRad="38100" dist="38100" dir="2700000" algn="tl">
                    <a:srgbClr val="C0C0C0"/>
                  </a:outerShdw>
                </a:effectLst>
              </a:rPr>
              <a:t>(</a:t>
            </a:r>
            <a:r>
              <a:rPr lang="en-US" altLang="en-US" sz="1800" b="1">
                <a:solidFill>
                  <a:schemeClr val="tx1"/>
                </a:solidFill>
                <a:effectLst>
                  <a:outerShdw blurRad="38100" dist="38100" dir="2700000" algn="tl">
                    <a:srgbClr val="C0C0C0"/>
                  </a:outerShdw>
                </a:effectLst>
              </a:rPr>
              <a:t>because a homologous pair consists of 4 chromatids it is called a “Tetrad”)</a:t>
            </a:r>
          </a:p>
        </p:txBody>
      </p:sp>
      <p:sp>
        <p:nvSpPr>
          <p:cNvPr id="10243" name="Rectangle 3">
            <a:extLst>
              <a:ext uri="{FF2B5EF4-FFF2-40B4-BE49-F238E27FC236}">
                <a16:creationId xmlns:a16="http://schemas.microsoft.com/office/drawing/2014/main" id="{795A5FEB-24F2-48BF-9E14-487968CC591C}"/>
              </a:ext>
            </a:extLst>
          </p:cNvPr>
          <p:cNvSpPr>
            <a:spLocks noGrp="1" noChangeArrowheads="1"/>
          </p:cNvSpPr>
          <p:nvPr>
            <p:ph type="body" idx="1"/>
          </p:nvPr>
        </p:nvSpPr>
        <p:spPr>
          <a:xfrm>
            <a:off x="838200" y="21336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None/>
            </a:pPr>
            <a:r>
              <a:rPr lang="en-US" altLang="en-US"/>
              <a:t> </a:t>
            </a:r>
          </a:p>
        </p:txBody>
      </p:sp>
      <p:grpSp>
        <p:nvGrpSpPr>
          <p:cNvPr id="10244" name="Group 4">
            <a:extLst>
              <a:ext uri="{FF2B5EF4-FFF2-40B4-BE49-F238E27FC236}">
                <a16:creationId xmlns:a16="http://schemas.microsoft.com/office/drawing/2014/main" id="{20E11DB2-6A31-46C0-A19D-6B05172164ED}"/>
              </a:ext>
            </a:extLst>
          </p:cNvPr>
          <p:cNvGrpSpPr>
            <a:grpSpLocks/>
          </p:cNvGrpSpPr>
          <p:nvPr/>
        </p:nvGrpSpPr>
        <p:grpSpPr bwMode="auto">
          <a:xfrm>
            <a:off x="2957513" y="6005513"/>
            <a:ext cx="3035300" cy="454025"/>
            <a:chOff x="1863" y="3783"/>
            <a:chExt cx="1912" cy="286"/>
          </a:xfrm>
        </p:grpSpPr>
        <p:sp>
          <p:nvSpPr>
            <p:cNvPr id="10245" name="Rectangle 5">
              <a:extLst>
                <a:ext uri="{FF2B5EF4-FFF2-40B4-BE49-F238E27FC236}">
                  <a16:creationId xmlns:a16="http://schemas.microsoft.com/office/drawing/2014/main" id="{5E976315-2AB4-4ECD-AE45-B87B3E86E72A}"/>
                </a:ext>
              </a:extLst>
            </p:cNvPr>
            <p:cNvSpPr>
              <a:spLocks noChangeArrowheads="1"/>
            </p:cNvSpPr>
            <p:nvPr/>
          </p:nvSpPr>
          <p:spPr bwMode="auto">
            <a:xfrm>
              <a:off x="1863" y="3783"/>
              <a:ext cx="87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Paternal</a:t>
              </a:r>
            </a:p>
          </p:txBody>
        </p:sp>
        <p:sp>
          <p:nvSpPr>
            <p:cNvPr id="10246" name="Rectangle 6">
              <a:extLst>
                <a:ext uri="{FF2B5EF4-FFF2-40B4-BE49-F238E27FC236}">
                  <a16:creationId xmlns:a16="http://schemas.microsoft.com/office/drawing/2014/main" id="{397DD801-3CE9-43A5-A99B-DA90DCDC6D9C}"/>
                </a:ext>
              </a:extLst>
            </p:cNvPr>
            <p:cNvSpPr>
              <a:spLocks noChangeArrowheads="1"/>
            </p:cNvSpPr>
            <p:nvPr/>
          </p:nvSpPr>
          <p:spPr bwMode="auto">
            <a:xfrm>
              <a:off x="2871" y="3783"/>
              <a:ext cx="904"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400" b="1"/>
                <a:t>Maternal</a:t>
              </a:r>
            </a:p>
          </p:txBody>
        </p:sp>
      </p:grpSp>
      <p:grpSp>
        <p:nvGrpSpPr>
          <p:cNvPr id="10247" name="Group 7">
            <a:extLst>
              <a:ext uri="{FF2B5EF4-FFF2-40B4-BE49-F238E27FC236}">
                <a16:creationId xmlns:a16="http://schemas.microsoft.com/office/drawing/2014/main" id="{2CDC1B72-922C-411B-94EE-74C9A61FDED1}"/>
              </a:ext>
            </a:extLst>
          </p:cNvPr>
          <p:cNvGrpSpPr>
            <a:grpSpLocks/>
          </p:cNvGrpSpPr>
          <p:nvPr/>
        </p:nvGrpSpPr>
        <p:grpSpPr bwMode="auto">
          <a:xfrm>
            <a:off x="304800" y="2146300"/>
            <a:ext cx="8574088" cy="3663950"/>
            <a:chOff x="192" y="1352"/>
            <a:chExt cx="5401" cy="2308"/>
          </a:xfrm>
        </p:grpSpPr>
        <p:sp>
          <p:nvSpPr>
            <p:cNvPr id="10248" name="Freeform 8">
              <a:extLst>
                <a:ext uri="{FF2B5EF4-FFF2-40B4-BE49-F238E27FC236}">
                  <a16:creationId xmlns:a16="http://schemas.microsoft.com/office/drawing/2014/main" id="{0052A7FA-C038-4DD3-8EC8-58DB47F943B5}"/>
                </a:ext>
              </a:extLst>
            </p:cNvPr>
            <p:cNvSpPr>
              <a:spLocks/>
            </p:cNvSpPr>
            <p:nvPr/>
          </p:nvSpPr>
          <p:spPr bwMode="auto">
            <a:xfrm>
              <a:off x="2413"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9" name="Freeform 9">
              <a:extLst>
                <a:ext uri="{FF2B5EF4-FFF2-40B4-BE49-F238E27FC236}">
                  <a16:creationId xmlns:a16="http://schemas.microsoft.com/office/drawing/2014/main" id="{E0FC2B04-250C-4C08-A7A1-15C024D17AFB}"/>
                </a:ext>
              </a:extLst>
            </p:cNvPr>
            <p:cNvSpPr>
              <a:spLocks/>
            </p:cNvSpPr>
            <p:nvPr/>
          </p:nvSpPr>
          <p:spPr bwMode="auto">
            <a:xfrm>
              <a:off x="2101"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Oval 10">
              <a:extLst>
                <a:ext uri="{FF2B5EF4-FFF2-40B4-BE49-F238E27FC236}">
                  <a16:creationId xmlns:a16="http://schemas.microsoft.com/office/drawing/2014/main" id="{F1E67355-DF46-4723-9564-4B712683FBAC}"/>
                </a:ext>
              </a:extLst>
            </p:cNvPr>
            <p:cNvSpPr>
              <a:spLocks noChangeArrowheads="1"/>
            </p:cNvSpPr>
            <p:nvPr/>
          </p:nvSpPr>
          <p:spPr bwMode="auto">
            <a:xfrm rot="60000">
              <a:off x="2312"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Freeform 11">
              <a:extLst>
                <a:ext uri="{FF2B5EF4-FFF2-40B4-BE49-F238E27FC236}">
                  <a16:creationId xmlns:a16="http://schemas.microsoft.com/office/drawing/2014/main" id="{C26C81F0-3C7B-4B9B-866A-D96A88227371}"/>
                </a:ext>
              </a:extLst>
            </p:cNvPr>
            <p:cNvSpPr>
              <a:spLocks/>
            </p:cNvSpPr>
            <p:nvPr/>
          </p:nvSpPr>
          <p:spPr bwMode="auto">
            <a:xfrm>
              <a:off x="3085" y="1352"/>
              <a:ext cx="379" cy="2296"/>
            </a:xfrm>
            <a:custGeom>
              <a:avLst/>
              <a:gdLst>
                <a:gd name="T0" fmla="*/ 93 w 379"/>
                <a:gd name="T1" fmla="*/ 1176 h 2296"/>
                <a:gd name="T2" fmla="*/ 93 w 379"/>
                <a:gd name="T3" fmla="*/ 1248 h 2296"/>
                <a:gd name="T4" fmla="*/ 69 w 379"/>
                <a:gd name="T5" fmla="*/ 1320 h 2296"/>
                <a:gd name="T6" fmla="*/ 46 w 379"/>
                <a:gd name="T7" fmla="*/ 1391 h 2296"/>
                <a:gd name="T8" fmla="*/ 31 w 379"/>
                <a:gd name="T9" fmla="*/ 1463 h 2296"/>
                <a:gd name="T10" fmla="*/ 21 w 379"/>
                <a:gd name="T11" fmla="*/ 1547 h 2296"/>
                <a:gd name="T12" fmla="*/ 7 w 379"/>
                <a:gd name="T13" fmla="*/ 1643 h 2296"/>
                <a:gd name="T14" fmla="*/ 6 w 379"/>
                <a:gd name="T15" fmla="*/ 1727 h 2296"/>
                <a:gd name="T16" fmla="*/ 4 w 379"/>
                <a:gd name="T17" fmla="*/ 1811 h 2296"/>
                <a:gd name="T18" fmla="*/ 25 w 379"/>
                <a:gd name="T19" fmla="*/ 1931 h 2296"/>
                <a:gd name="T20" fmla="*/ 36 w 379"/>
                <a:gd name="T21" fmla="*/ 2004 h 2296"/>
                <a:gd name="T22" fmla="*/ 58 w 379"/>
                <a:gd name="T23" fmla="*/ 2088 h 2296"/>
                <a:gd name="T24" fmla="*/ 89 w 379"/>
                <a:gd name="T25" fmla="*/ 2173 h 2296"/>
                <a:gd name="T26" fmla="*/ 123 w 379"/>
                <a:gd name="T27" fmla="*/ 2245 h 2296"/>
                <a:gd name="T28" fmla="*/ 188 w 379"/>
                <a:gd name="T29" fmla="*/ 2294 h 2296"/>
                <a:gd name="T30" fmla="*/ 257 w 379"/>
                <a:gd name="T31" fmla="*/ 2272 h 2296"/>
                <a:gd name="T32" fmla="*/ 303 w 379"/>
                <a:gd name="T33" fmla="*/ 2212 h 2296"/>
                <a:gd name="T34" fmla="*/ 350 w 379"/>
                <a:gd name="T35" fmla="*/ 2129 h 2296"/>
                <a:gd name="T36" fmla="*/ 374 w 379"/>
                <a:gd name="T37" fmla="*/ 2046 h 2296"/>
                <a:gd name="T38" fmla="*/ 375 w 379"/>
                <a:gd name="T39" fmla="*/ 1950 h 2296"/>
                <a:gd name="T40" fmla="*/ 377 w 379"/>
                <a:gd name="T41" fmla="*/ 1830 h 2296"/>
                <a:gd name="T42" fmla="*/ 368 w 379"/>
                <a:gd name="T43" fmla="*/ 1733 h 2296"/>
                <a:gd name="T44" fmla="*/ 346 w 379"/>
                <a:gd name="T45" fmla="*/ 1649 h 2296"/>
                <a:gd name="T46" fmla="*/ 326 w 379"/>
                <a:gd name="T47" fmla="*/ 1577 h 2296"/>
                <a:gd name="T48" fmla="*/ 282 w 379"/>
                <a:gd name="T49" fmla="*/ 1504 h 2296"/>
                <a:gd name="T50" fmla="*/ 237 w 379"/>
                <a:gd name="T51" fmla="*/ 1431 h 2296"/>
                <a:gd name="T52" fmla="*/ 204 w 379"/>
                <a:gd name="T53" fmla="*/ 1358 h 2296"/>
                <a:gd name="T54" fmla="*/ 183 w 379"/>
                <a:gd name="T55" fmla="*/ 1286 h 2296"/>
                <a:gd name="T56" fmla="*/ 161 w 379"/>
                <a:gd name="T57" fmla="*/ 1213 h 2296"/>
                <a:gd name="T58" fmla="*/ 152 w 379"/>
                <a:gd name="T59" fmla="*/ 1141 h 2296"/>
                <a:gd name="T60" fmla="*/ 175 w 379"/>
                <a:gd name="T61" fmla="*/ 1070 h 2296"/>
                <a:gd name="T62" fmla="*/ 210 w 379"/>
                <a:gd name="T63" fmla="*/ 998 h 2296"/>
                <a:gd name="T64" fmla="*/ 245 w 379"/>
                <a:gd name="T65" fmla="*/ 927 h 2296"/>
                <a:gd name="T66" fmla="*/ 282 w 379"/>
                <a:gd name="T67" fmla="*/ 783 h 2296"/>
                <a:gd name="T68" fmla="*/ 318 w 379"/>
                <a:gd name="T69" fmla="*/ 592 h 2296"/>
                <a:gd name="T70" fmla="*/ 344 w 379"/>
                <a:gd name="T71" fmla="*/ 400 h 2296"/>
                <a:gd name="T72" fmla="*/ 358 w 379"/>
                <a:gd name="T73" fmla="*/ 317 h 2296"/>
                <a:gd name="T74" fmla="*/ 370 w 379"/>
                <a:gd name="T75" fmla="*/ 245 h 2296"/>
                <a:gd name="T76" fmla="*/ 371 w 379"/>
                <a:gd name="T77" fmla="*/ 173 h 2296"/>
                <a:gd name="T78" fmla="*/ 349 w 379"/>
                <a:gd name="T79" fmla="*/ 100 h 2296"/>
                <a:gd name="T80" fmla="*/ 305 w 379"/>
                <a:gd name="T81" fmla="*/ 40 h 2296"/>
                <a:gd name="T82" fmla="*/ 238 w 379"/>
                <a:gd name="T83" fmla="*/ 2 h 2296"/>
                <a:gd name="T84" fmla="*/ 171 w 379"/>
                <a:gd name="T85" fmla="*/ 0 h 2296"/>
                <a:gd name="T86" fmla="*/ 113 w 379"/>
                <a:gd name="T87" fmla="*/ 83 h 2296"/>
                <a:gd name="T88" fmla="*/ 76 w 379"/>
                <a:gd name="T89" fmla="*/ 228 h 2296"/>
                <a:gd name="T90" fmla="*/ 41 w 379"/>
                <a:gd name="T91" fmla="*/ 322 h 2296"/>
                <a:gd name="T92" fmla="*/ 28 w 379"/>
                <a:gd name="T93" fmla="*/ 407 h 2296"/>
                <a:gd name="T94" fmla="*/ 15 w 379"/>
                <a:gd name="T95" fmla="*/ 515 h 2296"/>
                <a:gd name="T96" fmla="*/ 12 w 379"/>
                <a:gd name="T97" fmla="*/ 659 h 2296"/>
                <a:gd name="T98" fmla="*/ 0 w 379"/>
                <a:gd name="T99" fmla="*/ 742 h 2296"/>
                <a:gd name="T100" fmla="*/ 22 w 379"/>
                <a:gd name="T101" fmla="*/ 815 h 2296"/>
                <a:gd name="T102" fmla="*/ 19 w 379"/>
                <a:gd name="T103" fmla="*/ 887 h 2296"/>
                <a:gd name="T104" fmla="*/ 42 w 379"/>
                <a:gd name="T105" fmla="*/ 958 h 2296"/>
                <a:gd name="T106" fmla="*/ 63 w 379"/>
                <a:gd name="T107" fmla="*/ 1032 h 2296"/>
                <a:gd name="T108" fmla="*/ 96 w 379"/>
                <a:gd name="T109" fmla="*/ 1104 h 2296"/>
                <a:gd name="T110" fmla="*/ 84 w 379"/>
                <a:gd name="T111" fmla="*/ 1140 h 2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79" h="2296">
                  <a:moveTo>
                    <a:pt x="84" y="1140"/>
                  </a:moveTo>
                  <a:lnTo>
                    <a:pt x="93" y="1176"/>
                  </a:lnTo>
                  <a:lnTo>
                    <a:pt x="94" y="1212"/>
                  </a:lnTo>
                  <a:lnTo>
                    <a:pt x="93" y="1248"/>
                  </a:lnTo>
                  <a:lnTo>
                    <a:pt x="82" y="1284"/>
                  </a:lnTo>
                  <a:lnTo>
                    <a:pt x="69" y="1320"/>
                  </a:lnTo>
                  <a:lnTo>
                    <a:pt x="58" y="1356"/>
                  </a:lnTo>
                  <a:lnTo>
                    <a:pt x="46" y="1391"/>
                  </a:lnTo>
                  <a:lnTo>
                    <a:pt x="45" y="1427"/>
                  </a:lnTo>
                  <a:lnTo>
                    <a:pt x="31" y="1463"/>
                  </a:lnTo>
                  <a:lnTo>
                    <a:pt x="32" y="1499"/>
                  </a:lnTo>
                  <a:lnTo>
                    <a:pt x="21" y="1547"/>
                  </a:lnTo>
                  <a:lnTo>
                    <a:pt x="8" y="1595"/>
                  </a:lnTo>
                  <a:lnTo>
                    <a:pt x="7" y="1643"/>
                  </a:lnTo>
                  <a:lnTo>
                    <a:pt x="7" y="1679"/>
                  </a:lnTo>
                  <a:lnTo>
                    <a:pt x="6" y="1727"/>
                  </a:lnTo>
                  <a:lnTo>
                    <a:pt x="5" y="1775"/>
                  </a:lnTo>
                  <a:lnTo>
                    <a:pt x="4" y="1811"/>
                  </a:lnTo>
                  <a:lnTo>
                    <a:pt x="27" y="1859"/>
                  </a:lnTo>
                  <a:lnTo>
                    <a:pt x="25" y="1931"/>
                  </a:lnTo>
                  <a:lnTo>
                    <a:pt x="25" y="1967"/>
                  </a:lnTo>
                  <a:lnTo>
                    <a:pt x="36" y="2004"/>
                  </a:lnTo>
                  <a:lnTo>
                    <a:pt x="46" y="2052"/>
                  </a:lnTo>
                  <a:lnTo>
                    <a:pt x="58" y="2088"/>
                  </a:lnTo>
                  <a:lnTo>
                    <a:pt x="68" y="2124"/>
                  </a:lnTo>
                  <a:lnTo>
                    <a:pt x="89" y="2173"/>
                  </a:lnTo>
                  <a:lnTo>
                    <a:pt x="98" y="2209"/>
                  </a:lnTo>
                  <a:lnTo>
                    <a:pt x="123" y="2245"/>
                  </a:lnTo>
                  <a:lnTo>
                    <a:pt x="155" y="2271"/>
                  </a:lnTo>
                  <a:lnTo>
                    <a:pt x="188" y="2294"/>
                  </a:lnTo>
                  <a:lnTo>
                    <a:pt x="223" y="2295"/>
                  </a:lnTo>
                  <a:lnTo>
                    <a:pt x="257" y="2272"/>
                  </a:lnTo>
                  <a:lnTo>
                    <a:pt x="291" y="2248"/>
                  </a:lnTo>
                  <a:lnTo>
                    <a:pt x="303" y="2212"/>
                  </a:lnTo>
                  <a:lnTo>
                    <a:pt x="337" y="2166"/>
                  </a:lnTo>
                  <a:lnTo>
                    <a:pt x="350" y="2129"/>
                  </a:lnTo>
                  <a:lnTo>
                    <a:pt x="362" y="2081"/>
                  </a:lnTo>
                  <a:lnTo>
                    <a:pt x="374" y="2046"/>
                  </a:lnTo>
                  <a:lnTo>
                    <a:pt x="374" y="1998"/>
                  </a:lnTo>
                  <a:lnTo>
                    <a:pt x="375" y="1950"/>
                  </a:lnTo>
                  <a:lnTo>
                    <a:pt x="376" y="1878"/>
                  </a:lnTo>
                  <a:lnTo>
                    <a:pt x="377" y="1830"/>
                  </a:lnTo>
                  <a:lnTo>
                    <a:pt x="378" y="1782"/>
                  </a:lnTo>
                  <a:lnTo>
                    <a:pt x="368" y="1733"/>
                  </a:lnTo>
                  <a:lnTo>
                    <a:pt x="357" y="1685"/>
                  </a:lnTo>
                  <a:lnTo>
                    <a:pt x="346" y="1649"/>
                  </a:lnTo>
                  <a:lnTo>
                    <a:pt x="336" y="1614"/>
                  </a:lnTo>
                  <a:lnTo>
                    <a:pt x="326" y="1577"/>
                  </a:lnTo>
                  <a:lnTo>
                    <a:pt x="303" y="1540"/>
                  </a:lnTo>
                  <a:lnTo>
                    <a:pt x="282" y="1504"/>
                  </a:lnTo>
                  <a:lnTo>
                    <a:pt x="259" y="1467"/>
                  </a:lnTo>
                  <a:lnTo>
                    <a:pt x="237" y="1431"/>
                  </a:lnTo>
                  <a:lnTo>
                    <a:pt x="216" y="1395"/>
                  </a:lnTo>
                  <a:lnTo>
                    <a:pt x="204" y="1358"/>
                  </a:lnTo>
                  <a:lnTo>
                    <a:pt x="194" y="1322"/>
                  </a:lnTo>
                  <a:lnTo>
                    <a:pt x="183" y="1286"/>
                  </a:lnTo>
                  <a:lnTo>
                    <a:pt x="172" y="1250"/>
                  </a:lnTo>
                  <a:lnTo>
                    <a:pt x="161" y="1213"/>
                  </a:lnTo>
                  <a:lnTo>
                    <a:pt x="151" y="1177"/>
                  </a:lnTo>
                  <a:lnTo>
                    <a:pt x="152" y="1141"/>
                  </a:lnTo>
                  <a:lnTo>
                    <a:pt x="152" y="1105"/>
                  </a:lnTo>
                  <a:lnTo>
                    <a:pt x="175" y="1070"/>
                  </a:lnTo>
                  <a:lnTo>
                    <a:pt x="198" y="1034"/>
                  </a:lnTo>
                  <a:lnTo>
                    <a:pt x="210" y="998"/>
                  </a:lnTo>
                  <a:lnTo>
                    <a:pt x="234" y="963"/>
                  </a:lnTo>
                  <a:lnTo>
                    <a:pt x="245" y="927"/>
                  </a:lnTo>
                  <a:lnTo>
                    <a:pt x="269" y="879"/>
                  </a:lnTo>
                  <a:lnTo>
                    <a:pt x="282" y="783"/>
                  </a:lnTo>
                  <a:lnTo>
                    <a:pt x="294" y="688"/>
                  </a:lnTo>
                  <a:lnTo>
                    <a:pt x="318" y="592"/>
                  </a:lnTo>
                  <a:lnTo>
                    <a:pt x="331" y="496"/>
                  </a:lnTo>
                  <a:lnTo>
                    <a:pt x="344" y="400"/>
                  </a:lnTo>
                  <a:lnTo>
                    <a:pt x="356" y="352"/>
                  </a:lnTo>
                  <a:lnTo>
                    <a:pt x="358" y="317"/>
                  </a:lnTo>
                  <a:lnTo>
                    <a:pt x="369" y="281"/>
                  </a:lnTo>
                  <a:lnTo>
                    <a:pt x="370" y="245"/>
                  </a:lnTo>
                  <a:lnTo>
                    <a:pt x="370" y="209"/>
                  </a:lnTo>
                  <a:lnTo>
                    <a:pt x="371" y="173"/>
                  </a:lnTo>
                  <a:lnTo>
                    <a:pt x="360" y="136"/>
                  </a:lnTo>
                  <a:lnTo>
                    <a:pt x="349" y="100"/>
                  </a:lnTo>
                  <a:lnTo>
                    <a:pt x="338" y="64"/>
                  </a:lnTo>
                  <a:lnTo>
                    <a:pt x="305" y="40"/>
                  </a:lnTo>
                  <a:lnTo>
                    <a:pt x="272" y="15"/>
                  </a:lnTo>
                  <a:lnTo>
                    <a:pt x="238" y="2"/>
                  </a:lnTo>
                  <a:lnTo>
                    <a:pt x="204" y="2"/>
                  </a:lnTo>
                  <a:lnTo>
                    <a:pt x="171" y="0"/>
                  </a:lnTo>
                  <a:lnTo>
                    <a:pt x="135" y="37"/>
                  </a:lnTo>
                  <a:lnTo>
                    <a:pt x="113" y="83"/>
                  </a:lnTo>
                  <a:lnTo>
                    <a:pt x="89" y="132"/>
                  </a:lnTo>
                  <a:lnTo>
                    <a:pt x="76" y="228"/>
                  </a:lnTo>
                  <a:lnTo>
                    <a:pt x="52" y="274"/>
                  </a:lnTo>
                  <a:lnTo>
                    <a:pt x="41" y="322"/>
                  </a:lnTo>
                  <a:lnTo>
                    <a:pt x="27" y="371"/>
                  </a:lnTo>
                  <a:lnTo>
                    <a:pt x="28" y="407"/>
                  </a:lnTo>
                  <a:lnTo>
                    <a:pt x="27" y="443"/>
                  </a:lnTo>
                  <a:lnTo>
                    <a:pt x="15" y="515"/>
                  </a:lnTo>
                  <a:lnTo>
                    <a:pt x="14" y="563"/>
                  </a:lnTo>
                  <a:lnTo>
                    <a:pt x="12" y="659"/>
                  </a:lnTo>
                  <a:lnTo>
                    <a:pt x="1" y="694"/>
                  </a:lnTo>
                  <a:lnTo>
                    <a:pt x="0" y="742"/>
                  </a:lnTo>
                  <a:lnTo>
                    <a:pt x="10" y="779"/>
                  </a:lnTo>
                  <a:lnTo>
                    <a:pt x="22" y="815"/>
                  </a:lnTo>
                  <a:lnTo>
                    <a:pt x="21" y="851"/>
                  </a:lnTo>
                  <a:lnTo>
                    <a:pt x="19" y="887"/>
                  </a:lnTo>
                  <a:lnTo>
                    <a:pt x="31" y="923"/>
                  </a:lnTo>
                  <a:lnTo>
                    <a:pt x="42" y="958"/>
                  </a:lnTo>
                  <a:lnTo>
                    <a:pt x="52" y="995"/>
                  </a:lnTo>
                  <a:lnTo>
                    <a:pt x="63" y="1032"/>
                  </a:lnTo>
                  <a:lnTo>
                    <a:pt x="85" y="1068"/>
                  </a:lnTo>
                  <a:lnTo>
                    <a:pt x="96" y="1104"/>
                  </a:lnTo>
                  <a:lnTo>
                    <a:pt x="95" y="1140"/>
                  </a:lnTo>
                  <a:lnTo>
                    <a:pt x="84" y="1140"/>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2" name="Freeform 12">
              <a:extLst>
                <a:ext uri="{FF2B5EF4-FFF2-40B4-BE49-F238E27FC236}">
                  <a16:creationId xmlns:a16="http://schemas.microsoft.com/office/drawing/2014/main" id="{1B7409C6-733B-4C5B-A992-F9495021254C}"/>
                </a:ext>
              </a:extLst>
            </p:cNvPr>
            <p:cNvSpPr>
              <a:spLocks/>
            </p:cNvSpPr>
            <p:nvPr/>
          </p:nvSpPr>
          <p:spPr bwMode="auto">
            <a:xfrm>
              <a:off x="2773" y="1388"/>
              <a:ext cx="325" cy="2272"/>
            </a:xfrm>
            <a:custGeom>
              <a:avLst/>
              <a:gdLst>
                <a:gd name="T0" fmla="*/ 308 w 325"/>
                <a:gd name="T1" fmla="*/ 1268 h 2272"/>
                <a:gd name="T2" fmla="*/ 305 w 325"/>
                <a:gd name="T3" fmla="*/ 1376 h 2272"/>
                <a:gd name="T4" fmla="*/ 301 w 325"/>
                <a:gd name="T5" fmla="*/ 1485 h 2272"/>
                <a:gd name="T6" fmla="*/ 296 w 325"/>
                <a:gd name="T7" fmla="*/ 1592 h 2272"/>
                <a:gd name="T8" fmla="*/ 292 w 325"/>
                <a:gd name="T9" fmla="*/ 1700 h 2272"/>
                <a:gd name="T10" fmla="*/ 289 w 325"/>
                <a:gd name="T11" fmla="*/ 1808 h 2272"/>
                <a:gd name="T12" fmla="*/ 295 w 325"/>
                <a:gd name="T13" fmla="*/ 1929 h 2272"/>
                <a:gd name="T14" fmla="*/ 281 w 325"/>
                <a:gd name="T15" fmla="*/ 2035 h 2272"/>
                <a:gd name="T16" fmla="*/ 245 w 325"/>
                <a:gd name="T17" fmla="*/ 2142 h 2272"/>
                <a:gd name="T18" fmla="*/ 194 w 325"/>
                <a:gd name="T19" fmla="*/ 2249 h 2272"/>
                <a:gd name="T20" fmla="*/ 93 w 325"/>
                <a:gd name="T21" fmla="*/ 2256 h 2272"/>
                <a:gd name="T22" fmla="*/ 40 w 325"/>
                <a:gd name="T23" fmla="*/ 2146 h 2272"/>
                <a:gd name="T24" fmla="*/ 9 w 325"/>
                <a:gd name="T25" fmla="*/ 2038 h 2272"/>
                <a:gd name="T26" fmla="*/ 2 w 325"/>
                <a:gd name="T27" fmla="*/ 1930 h 2272"/>
                <a:gd name="T28" fmla="*/ 6 w 325"/>
                <a:gd name="T29" fmla="*/ 1822 h 2272"/>
                <a:gd name="T30" fmla="*/ 10 w 325"/>
                <a:gd name="T31" fmla="*/ 1714 h 2272"/>
                <a:gd name="T32" fmla="*/ 37 w 325"/>
                <a:gd name="T33" fmla="*/ 1595 h 2272"/>
                <a:gd name="T34" fmla="*/ 63 w 325"/>
                <a:gd name="T35" fmla="*/ 1488 h 2272"/>
                <a:gd name="T36" fmla="*/ 89 w 325"/>
                <a:gd name="T37" fmla="*/ 1380 h 2272"/>
                <a:gd name="T38" fmla="*/ 161 w 325"/>
                <a:gd name="T39" fmla="*/ 1275 h 2272"/>
                <a:gd name="T40" fmla="*/ 221 w 325"/>
                <a:gd name="T41" fmla="*/ 1169 h 2272"/>
                <a:gd name="T42" fmla="*/ 226 w 325"/>
                <a:gd name="T43" fmla="*/ 1061 h 2272"/>
                <a:gd name="T44" fmla="*/ 150 w 325"/>
                <a:gd name="T45" fmla="*/ 949 h 2272"/>
                <a:gd name="T46" fmla="*/ 110 w 325"/>
                <a:gd name="T47" fmla="*/ 829 h 2272"/>
                <a:gd name="T48" fmla="*/ 79 w 325"/>
                <a:gd name="T49" fmla="*/ 719 h 2272"/>
                <a:gd name="T50" fmla="*/ 60 w 325"/>
                <a:gd name="T51" fmla="*/ 611 h 2272"/>
                <a:gd name="T52" fmla="*/ 42 w 325"/>
                <a:gd name="T53" fmla="*/ 501 h 2272"/>
                <a:gd name="T54" fmla="*/ 45 w 325"/>
                <a:gd name="T55" fmla="*/ 393 h 2272"/>
                <a:gd name="T56" fmla="*/ 49 w 325"/>
                <a:gd name="T57" fmla="*/ 274 h 2272"/>
                <a:gd name="T58" fmla="*/ 54 w 325"/>
                <a:gd name="T59" fmla="*/ 166 h 2272"/>
                <a:gd name="T60" fmla="*/ 70 w 325"/>
                <a:gd name="T61" fmla="*/ 58 h 2272"/>
                <a:gd name="T62" fmla="*/ 162 w 325"/>
                <a:gd name="T63" fmla="*/ 2 h 2272"/>
                <a:gd name="T64" fmla="*/ 249 w 325"/>
                <a:gd name="T65" fmla="*/ 41 h 2272"/>
                <a:gd name="T66" fmla="*/ 291 w 325"/>
                <a:gd name="T67" fmla="*/ 150 h 2272"/>
                <a:gd name="T68" fmla="*/ 310 w 325"/>
                <a:gd name="T69" fmla="*/ 259 h 2272"/>
                <a:gd name="T70" fmla="*/ 307 w 325"/>
                <a:gd name="T71" fmla="*/ 366 h 2272"/>
                <a:gd name="T72" fmla="*/ 303 w 325"/>
                <a:gd name="T73" fmla="*/ 474 h 2272"/>
                <a:gd name="T74" fmla="*/ 287 w 325"/>
                <a:gd name="T75" fmla="*/ 583 h 2272"/>
                <a:gd name="T76" fmla="*/ 283 w 325"/>
                <a:gd name="T77" fmla="*/ 690 h 2272"/>
                <a:gd name="T78" fmla="*/ 279 w 325"/>
                <a:gd name="T79" fmla="*/ 798 h 2272"/>
                <a:gd name="T80" fmla="*/ 276 w 325"/>
                <a:gd name="T81" fmla="*/ 906 h 2272"/>
                <a:gd name="T82" fmla="*/ 272 w 325"/>
                <a:gd name="T83" fmla="*/ 1014 h 2272"/>
                <a:gd name="T84" fmla="*/ 314 w 325"/>
                <a:gd name="T85" fmla="*/ 1112 h 2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2272">
                  <a:moveTo>
                    <a:pt x="322" y="1196"/>
                  </a:moveTo>
                  <a:lnTo>
                    <a:pt x="309" y="1232"/>
                  </a:lnTo>
                  <a:lnTo>
                    <a:pt x="308" y="1268"/>
                  </a:lnTo>
                  <a:lnTo>
                    <a:pt x="307" y="1304"/>
                  </a:lnTo>
                  <a:lnTo>
                    <a:pt x="307" y="1340"/>
                  </a:lnTo>
                  <a:lnTo>
                    <a:pt x="305" y="1376"/>
                  </a:lnTo>
                  <a:lnTo>
                    <a:pt x="303" y="1413"/>
                  </a:lnTo>
                  <a:lnTo>
                    <a:pt x="303" y="1449"/>
                  </a:lnTo>
                  <a:lnTo>
                    <a:pt x="301" y="1485"/>
                  </a:lnTo>
                  <a:lnTo>
                    <a:pt x="299" y="1521"/>
                  </a:lnTo>
                  <a:lnTo>
                    <a:pt x="297" y="1557"/>
                  </a:lnTo>
                  <a:lnTo>
                    <a:pt x="296" y="1592"/>
                  </a:lnTo>
                  <a:lnTo>
                    <a:pt x="296" y="1628"/>
                  </a:lnTo>
                  <a:lnTo>
                    <a:pt x="294" y="1664"/>
                  </a:lnTo>
                  <a:lnTo>
                    <a:pt x="292" y="1700"/>
                  </a:lnTo>
                  <a:lnTo>
                    <a:pt x="292" y="1736"/>
                  </a:lnTo>
                  <a:lnTo>
                    <a:pt x="290" y="1772"/>
                  </a:lnTo>
                  <a:lnTo>
                    <a:pt x="289" y="1808"/>
                  </a:lnTo>
                  <a:lnTo>
                    <a:pt x="288" y="1856"/>
                  </a:lnTo>
                  <a:lnTo>
                    <a:pt x="287" y="1892"/>
                  </a:lnTo>
                  <a:lnTo>
                    <a:pt x="295" y="1929"/>
                  </a:lnTo>
                  <a:lnTo>
                    <a:pt x="294" y="1964"/>
                  </a:lnTo>
                  <a:lnTo>
                    <a:pt x="294" y="2000"/>
                  </a:lnTo>
                  <a:lnTo>
                    <a:pt x="281" y="2035"/>
                  </a:lnTo>
                  <a:lnTo>
                    <a:pt x="268" y="2070"/>
                  </a:lnTo>
                  <a:lnTo>
                    <a:pt x="255" y="2106"/>
                  </a:lnTo>
                  <a:lnTo>
                    <a:pt x="245" y="2142"/>
                  </a:lnTo>
                  <a:lnTo>
                    <a:pt x="231" y="2178"/>
                  </a:lnTo>
                  <a:lnTo>
                    <a:pt x="217" y="2213"/>
                  </a:lnTo>
                  <a:lnTo>
                    <a:pt x="194" y="2249"/>
                  </a:lnTo>
                  <a:lnTo>
                    <a:pt x="159" y="2271"/>
                  </a:lnTo>
                  <a:lnTo>
                    <a:pt x="125" y="2270"/>
                  </a:lnTo>
                  <a:lnTo>
                    <a:pt x="93" y="2256"/>
                  </a:lnTo>
                  <a:lnTo>
                    <a:pt x="71" y="2220"/>
                  </a:lnTo>
                  <a:lnTo>
                    <a:pt x="61" y="2184"/>
                  </a:lnTo>
                  <a:lnTo>
                    <a:pt x="40" y="2146"/>
                  </a:lnTo>
                  <a:lnTo>
                    <a:pt x="19" y="2111"/>
                  </a:lnTo>
                  <a:lnTo>
                    <a:pt x="8" y="2074"/>
                  </a:lnTo>
                  <a:lnTo>
                    <a:pt x="9" y="2038"/>
                  </a:lnTo>
                  <a:lnTo>
                    <a:pt x="0" y="2001"/>
                  </a:lnTo>
                  <a:lnTo>
                    <a:pt x="0" y="1965"/>
                  </a:lnTo>
                  <a:lnTo>
                    <a:pt x="2" y="1930"/>
                  </a:lnTo>
                  <a:lnTo>
                    <a:pt x="4" y="1894"/>
                  </a:lnTo>
                  <a:lnTo>
                    <a:pt x="5" y="1858"/>
                  </a:lnTo>
                  <a:lnTo>
                    <a:pt x="6" y="1822"/>
                  </a:lnTo>
                  <a:lnTo>
                    <a:pt x="8" y="1786"/>
                  </a:lnTo>
                  <a:lnTo>
                    <a:pt x="10" y="1750"/>
                  </a:lnTo>
                  <a:lnTo>
                    <a:pt x="10" y="1714"/>
                  </a:lnTo>
                  <a:lnTo>
                    <a:pt x="21" y="1679"/>
                  </a:lnTo>
                  <a:lnTo>
                    <a:pt x="23" y="1642"/>
                  </a:lnTo>
                  <a:lnTo>
                    <a:pt x="37" y="1595"/>
                  </a:lnTo>
                  <a:lnTo>
                    <a:pt x="38" y="1559"/>
                  </a:lnTo>
                  <a:lnTo>
                    <a:pt x="51" y="1523"/>
                  </a:lnTo>
                  <a:lnTo>
                    <a:pt x="63" y="1488"/>
                  </a:lnTo>
                  <a:lnTo>
                    <a:pt x="75" y="1451"/>
                  </a:lnTo>
                  <a:lnTo>
                    <a:pt x="77" y="1415"/>
                  </a:lnTo>
                  <a:lnTo>
                    <a:pt x="89" y="1380"/>
                  </a:lnTo>
                  <a:lnTo>
                    <a:pt x="113" y="1345"/>
                  </a:lnTo>
                  <a:lnTo>
                    <a:pt x="138" y="1309"/>
                  </a:lnTo>
                  <a:lnTo>
                    <a:pt x="161" y="1275"/>
                  </a:lnTo>
                  <a:lnTo>
                    <a:pt x="185" y="1240"/>
                  </a:lnTo>
                  <a:lnTo>
                    <a:pt x="209" y="1204"/>
                  </a:lnTo>
                  <a:lnTo>
                    <a:pt x="221" y="1169"/>
                  </a:lnTo>
                  <a:lnTo>
                    <a:pt x="234" y="1133"/>
                  </a:lnTo>
                  <a:lnTo>
                    <a:pt x="235" y="1097"/>
                  </a:lnTo>
                  <a:lnTo>
                    <a:pt x="226" y="1061"/>
                  </a:lnTo>
                  <a:lnTo>
                    <a:pt x="192" y="1023"/>
                  </a:lnTo>
                  <a:lnTo>
                    <a:pt x="160" y="987"/>
                  </a:lnTo>
                  <a:lnTo>
                    <a:pt x="150" y="949"/>
                  </a:lnTo>
                  <a:lnTo>
                    <a:pt x="128" y="900"/>
                  </a:lnTo>
                  <a:lnTo>
                    <a:pt x="119" y="865"/>
                  </a:lnTo>
                  <a:lnTo>
                    <a:pt x="110" y="829"/>
                  </a:lnTo>
                  <a:lnTo>
                    <a:pt x="99" y="791"/>
                  </a:lnTo>
                  <a:lnTo>
                    <a:pt x="89" y="755"/>
                  </a:lnTo>
                  <a:lnTo>
                    <a:pt x="79" y="719"/>
                  </a:lnTo>
                  <a:lnTo>
                    <a:pt x="69" y="682"/>
                  </a:lnTo>
                  <a:lnTo>
                    <a:pt x="58" y="647"/>
                  </a:lnTo>
                  <a:lnTo>
                    <a:pt x="60" y="611"/>
                  </a:lnTo>
                  <a:lnTo>
                    <a:pt x="50" y="574"/>
                  </a:lnTo>
                  <a:lnTo>
                    <a:pt x="51" y="538"/>
                  </a:lnTo>
                  <a:lnTo>
                    <a:pt x="42" y="501"/>
                  </a:lnTo>
                  <a:lnTo>
                    <a:pt x="42" y="465"/>
                  </a:lnTo>
                  <a:lnTo>
                    <a:pt x="44" y="429"/>
                  </a:lnTo>
                  <a:lnTo>
                    <a:pt x="45" y="393"/>
                  </a:lnTo>
                  <a:lnTo>
                    <a:pt x="45" y="357"/>
                  </a:lnTo>
                  <a:lnTo>
                    <a:pt x="48" y="310"/>
                  </a:lnTo>
                  <a:lnTo>
                    <a:pt x="49" y="274"/>
                  </a:lnTo>
                  <a:lnTo>
                    <a:pt x="51" y="238"/>
                  </a:lnTo>
                  <a:lnTo>
                    <a:pt x="53" y="202"/>
                  </a:lnTo>
                  <a:lnTo>
                    <a:pt x="54" y="166"/>
                  </a:lnTo>
                  <a:lnTo>
                    <a:pt x="54" y="130"/>
                  </a:lnTo>
                  <a:lnTo>
                    <a:pt x="67" y="94"/>
                  </a:lnTo>
                  <a:lnTo>
                    <a:pt x="70" y="58"/>
                  </a:lnTo>
                  <a:lnTo>
                    <a:pt x="93" y="24"/>
                  </a:lnTo>
                  <a:lnTo>
                    <a:pt x="127" y="0"/>
                  </a:lnTo>
                  <a:lnTo>
                    <a:pt x="162" y="2"/>
                  </a:lnTo>
                  <a:lnTo>
                    <a:pt x="195" y="3"/>
                  </a:lnTo>
                  <a:lnTo>
                    <a:pt x="230" y="3"/>
                  </a:lnTo>
                  <a:lnTo>
                    <a:pt x="249" y="41"/>
                  </a:lnTo>
                  <a:lnTo>
                    <a:pt x="272" y="78"/>
                  </a:lnTo>
                  <a:lnTo>
                    <a:pt x="282" y="113"/>
                  </a:lnTo>
                  <a:lnTo>
                    <a:pt x="291" y="150"/>
                  </a:lnTo>
                  <a:lnTo>
                    <a:pt x="302" y="187"/>
                  </a:lnTo>
                  <a:lnTo>
                    <a:pt x="311" y="223"/>
                  </a:lnTo>
                  <a:lnTo>
                    <a:pt x="310" y="259"/>
                  </a:lnTo>
                  <a:lnTo>
                    <a:pt x="308" y="295"/>
                  </a:lnTo>
                  <a:lnTo>
                    <a:pt x="307" y="330"/>
                  </a:lnTo>
                  <a:lnTo>
                    <a:pt x="307" y="366"/>
                  </a:lnTo>
                  <a:lnTo>
                    <a:pt x="306" y="402"/>
                  </a:lnTo>
                  <a:lnTo>
                    <a:pt x="303" y="438"/>
                  </a:lnTo>
                  <a:lnTo>
                    <a:pt x="303" y="474"/>
                  </a:lnTo>
                  <a:lnTo>
                    <a:pt x="301" y="510"/>
                  </a:lnTo>
                  <a:lnTo>
                    <a:pt x="289" y="547"/>
                  </a:lnTo>
                  <a:lnTo>
                    <a:pt x="287" y="583"/>
                  </a:lnTo>
                  <a:lnTo>
                    <a:pt x="286" y="619"/>
                  </a:lnTo>
                  <a:lnTo>
                    <a:pt x="284" y="654"/>
                  </a:lnTo>
                  <a:lnTo>
                    <a:pt x="283" y="690"/>
                  </a:lnTo>
                  <a:lnTo>
                    <a:pt x="281" y="726"/>
                  </a:lnTo>
                  <a:lnTo>
                    <a:pt x="281" y="762"/>
                  </a:lnTo>
                  <a:lnTo>
                    <a:pt x="279" y="798"/>
                  </a:lnTo>
                  <a:lnTo>
                    <a:pt x="279" y="834"/>
                  </a:lnTo>
                  <a:lnTo>
                    <a:pt x="277" y="870"/>
                  </a:lnTo>
                  <a:lnTo>
                    <a:pt x="276" y="906"/>
                  </a:lnTo>
                  <a:lnTo>
                    <a:pt x="275" y="942"/>
                  </a:lnTo>
                  <a:lnTo>
                    <a:pt x="274" y="978"/>
                  </a:lnTo>
                  <a:lnTo>
                    <a:pt x="272" y="1014"/>
                  </a:lnTo>
                  <a:lnTo>
                    <a:pt x="272" y="1050"/>
                  </a:lnTo>
                  <a:lnTo>
                    <a:pt x="303" y="1074"/>
                  </a:lnTo>
                  <a:lnTo>
                    <a:pt x="314" y="1112"/>
                  </a:lnTo>
                  <a:lnTo>
                    <a:pt x="324" y="1148"/>
                  </a:lnTo>
                  <a:lnTo>
                    <a:pt x="322" y="1196"/>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3" name="Oval 13">
              <a:extLst>
                <a:ext uri="{FF2B5EF4-FFF2-40B4-BE49-F238E27FC236}">
                  <a16:creationId xmlns:a16="http://schemas.microsoft.com/office/drawing/2014/main" id="{E8EB4A68-DB58-470D-854F-80C52EBF0073}"/>
                </a:ext>
              </a:extLst>
            </p:cNvPr>
            <p:cNvSpPr>
              <a:spLocks noChangeArrowheads="1"/>
            </p:cNvSpPr>
            <p:nvPr/>
          </p:nvSpPr>
          <p:spPr bwMode="auto">
            <a:xfrm rot="60000">
              <a:off x="2984" y="2359"/>
              <a:ext cx="286" cy="336"/>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Line 14">
              <a:extLst>
                <a:ext uri="{FF2B5EF4-FFF2-40B4-BE49-F238E27FC236}">
                  <a16:creationId xmlns:a16="http://schemas.microsoft.com/office/drawing/2014/main" id="{CA7B872B-7396-49F8-B9DB-1A1C522DE1B2}"/>
                </a:ext>
              </a:extLst>
            </p:cNvPr>
            <p:cNvSpPr>
              <a:spLocks noChangeShapeType="1"/>
            </p:cNvSpPr>
            <p:nvPr/>
          </p:nvSpPr>
          <p:spPr bwMode="auto">
            <a:xfrm>
              <a:off x="2176" y="1680"/>
              <a:ext cx="208"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Line 15">
              <a:extLst>
                <a:ext uri="{FF2B5EF4-FFF2-40B4-BE49-F238E27FC236}">
                  <a16:creationId xmlns:a16="http://schemas.microsoft.com/office/drawing/2014/main" id="{A7E10B0D-1C22-4D0B-85EA-3C67998CF03E}"/>
                </a:ext>
              </a:extLst>
            </p:cNvPr>
            <p:cNvSpPr>
              <a:spLocks noChangeShapeType="1"/>
            </p:cNvSpPr>
            <p:nvPr/>
          </p:nvSpPr>
          <p:spPr bwMode="auto">
            <a:xfrm>
              <a:off x="3136" y="1680"/>
              <a:ext cx="30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Rectangle 16">
              <a:extLst>
                <a:ext uri="{FF2B5EF4-FFF2-40B4-BE49-F238E27FC236}">
                  <a16:creationId xmlns:a16="http://schemas.microsoft.com/office/drawing/2014/main" id="{0220C580-C3CF-4356-AB19-14CBC99A947A}"/>
                </a:ext>
              </a:extLst>
            </p:cNvPr>
            <p:cNvSpPr>
              <a:spLocks noChangeArrowheads="1"/>
            </p:cNvSpPr>
            <p:nvPr/>
          </p:nvSpPr>
          <p:spPr bwMode="auto">
            <a:xfrm>
              <a:off x="3831" y="1556"/>
              <a:ext cx="816"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eye color</a:t>
              </a:r>
            </a:p>
            <a:p>
              <a:pPr eaLnBrk="0" hangingPunct="0"/>
              <a:r>
                <a:rPr lang="en-US" altLang="en-US" sz="2000" b="1"/>
                <a:t>   locus</a:t>
              </a:r>
            </a:p>
          </p:txBody>
        </p:sp>
        <p:sp>
          <p:nvSpPr>
            <p:cNvPr id="10257" name="Line 17">
              <a:extLst>
                <a:ext uri="{FF2B5EF4-FFF2-40B4-BE49-F238E27FC236}">
                  <a16:creationId xmlns:a16="http://schemas.microsoft.com/office/drawing/2014/main" id="{8B249E47-CD79-4E15-8361-A1CC405A30D7}"/>
                </a:ext>
              </a:extLst>
            </p:cNvPr>
            <p:cNvSpPr>
              <a:spLocks noChangeShapeType="1"/>
            </p:cNvSpPr>
            <p:nvPr/>
          </p:nvSpPr>
          <p:spPr bwMode="auto">
            <a:xfrm>
              <a:off x="3512" y="1680"/>
              <a:ext cx="27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8" name="Line 18">
              <a:extLst>
                <a:ext uri="{FF2B5EF4-FFF2-40B4-BE49-F238E27FC236}">
                  <a16:creationId xmlns:a16="http://schemas.microsoft.com/office/drawing/2014/main" id="{C4F2067D-B355-4B73-B7AF-C5FD76472B99}"/>
                </a:ext>
              </a:extLst>
            </p:cNvPr>
            <p:cNvSpPr>
              <a:spLocks noChangeShapeType="1"/>
            </p:cNvSpPr>
            <p:nvPr/>
          </p:nvSpPr>
          <p:spPr bwMode="auto">
            <a:xfrm>
              <a:off x="1736" y="1680"/>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Rectangle 19">
              <a:extLst>
                <a:ext uri="{FF2B5EF4-FFF2-40B4-BE49-F238E27FC236}">
                  <a16:creationId xmlns:a16="http://schemas.microsoft.com/office/drawing/2014/main" id="{6EC8241E-91F2-4A6F-A784-C847F339CE4C}"/>
                </a:ext>
              </a:extLst>
            </p:cNvPr>
            <p:cNvSpPr>
              <a:spLocks noChangeArrowheads="1"/>
            </p:cNvSpPr>
            <p:nvPr/>
          </p:nvSpPr>
          <p:spPr bwMode="auto">
            <a:xfrm>
              <a:off x="903" y="1556"/>
              <a:ext cx="816"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eye color</a:t>
              </a:r>
            </a:p>
            <a:p>
              <a:pPr eaLnBrk="0" hangingPunct="0"/>
              <a:r>
                <a:rPr lang="en-US" altLang="en-US" sz="2000" b="1"/>
                <a:t>   locus</a:t>
              </a:r>
            </a:p>
          </p:txBody>
        </p:sp>
        <p:sp>
          <p:nvSpPr>
            <p:cNvPr id="10260" name="Freeform 20">
              <a:extLst>
                <a:ext uri="{FF2B5EF4-FFF2-40B4-BE49-F238E27FC236}">
                  <a16:creationId xmlns:a16="http://schemas.microsoft.com/office/drawing/2014/main" id="{143766B3-A1CC-44A6-ACA6-7F0EFC83C2F4}"/>
                </a:ext>
              </a:extLst>
            </p:cNvPr>
            <p:cNvSpPr>
              <a:spLocks/>
            </p:cNvSpPr>
            <p:nvPr/>
          </p:nvSpPr>
          <p:spPr bwMode="auto">
            <a:xfrm>
              <a:off x="4692" y="1788"/>
              <a:ext cx="241" cy="1429"/>
            </a:xfrm>
            <a:custGeom>
              <a:avLst/>
              <a:gdLst>
                <a:gd name="T0" fmla="*/ 84 w 241"/>
                <a:gd name="T1" fmla="*/ 672 h 1429"/>
                <a:gd name="T2" fmla="*/ 60 w 241"/>
                <a:gd name="T3" fmla="*/ 600 h 1429"/>
                <a:gd name="T4" fmla="*/ 48 w 241"/>
                <a:gd name="T5" fmla="*/ 528 h 1429"/>
                <a:gd name="T6" fmla="*/ 36 w 241"/>
                <a:gd name="T7" fmla="*/ 456 h 1429"/>
                <a:gd name="T8" fmla="*/ 24 w 241"/>
                <a:gd name="T9" fmla="*/ 360 h 1429"/>
                <a:gd name="T10" fmla="*/ 0 w 241"/>
                <a:gd name="T11" fmla="*/ 276 h 1429"/>
                <a:gd name="T12" fmla="*/ 0 w 241"/>
                <a:gd name="T13" fmla="*/ 192 h 1429"/>
                <a:gd name="T14" fmla="*/ 0 w 241"/>
                <a:gd name="T15" fmla="*/ 108 h 1429"/>
                <a:gd name="T16" fmla="*/ 24 w 241"/>
                <a:gd name="T17" fmla="*/ 36 h 1429"/>
                <a:gd name="T18" fmla="*/ 108 w 241"/>
                <a:gd name="T19" fmla="*/ 0 h 1429"/>
                <a:gd name="T20" fmla="*/ 156 w 241"/>
                <a:gd name="T21" fmla="*/ 60 h 1429"/>
                <a:gd name="T22" fmla="*/ 180 w 241"/>
                <a:gd name="T23" fmla="*/ 132 h 1429"/>
                <a:gd name="T24" fmla="*/ 180 w 241"/>
                <a:gd name="T25" fmla="*/ 204 h 1429"/>
                <a:gd name="T26" fmla="*/ 180 w 241"/>
                <a:gd name="T27" fmla="*/ 288 h 1429"/>
                <a:gd name="T28" fmla="*/ 180 w 241"/>
                <a:gd name="T29" fmla="*/ 384 h 1429"/>
                <a:gd name="T30" fmla="*/ 180 w 241"/>
                <a:gd name="T31" fmla="*/ 456 h 1429"/>
                <a:gd name="T32" fmla="*/ 180 w 241"/>
                <a:gd name="T33" fmla="*/ 528 h 1429"/>
                <a:gd name="T34" fmla="*/ 180 w 241"/>
                <a:gd name="T35" fmla="*/ 600 h 1429"/>
                <a:gd name="T36" fmla="*/ 180 w 241"/>
                <a:gd name="T37" fmla="*/ 672 h 1429"/>
                <a:gd name="T38" fmla="*/ 180 w 241"/>
                <a:gd name="T39" fmla="*/ 744 h 1429"/>
                <a:gd name="T40" fmla="*/ 180 w 241"/>
                <a:gd name="T41" fmla="*/ 816 h 1429"/>
                <a:gd name="T42" fmla="*/ 180 w 241"/>
                <a:gd name="T43" fmla="*/ 888 h 1429"/>
                <a:gd name="T44" fmla="*/ 192 w 241"/>
                <a:gd name="T45" fmla="*/ 960 h 1429"/>
                <a:gd name="T46" fmla="*/ 216 w 241"/>
                <a:gd name="T47" fmla="*/ 1032 h 1429"/>
                <a:gd name="T48" fmla="*/ 228 w 241"/>
                <a:gd name="T49" fmla="*/ 1104 h 1429"/>
                <a:gd name="T50" fmla="*/ 240 w 241"/>
                <a:gd name="T51" fmla="*/ 1176 h 1429"/>
                <a:gd name="T52" fmla="*/ 240 w 241"/>
                <a:gd name="T53" fmla="*/ 1248 h 1429"/>
                <a:gd name="T54" fmla="*/ 216 w 241"/>
                <a:gd name="T55" fmla="*/ 1320 h 1429"/>
                <a:gd name="T56" fmla="*/ 180 w 241"/>
                <a:gd name="T57" fmla="*/ 1392 h 1429"/>
                <a:gd name="T58" fmla="*/ 120 w 241"/>
                <a:gd name="T59" fmla="*/ 1416 h 1429"/>
                <a:gd name="T60" fmla="*/ 96 w 241"/>
                <a:gd name="T61" fmla="*/ 1344 h 1429"/>
                <a:gd name="T62" fmla="*/ 96 w 241"/>
                <a:gd name="T63" fmla="*/ 1272 h 1429"/>
                <a:gd name="T64" fmla="*/ 72 w 241"/>
                <a:gd name="T65" fmla="*/ 1200 h 1429"/>
                <a:gd name="T66" fmla="*/ 72 w 241"/>
                <a:gd name="T67" fmla="*/ 1128 h 1429"/>
                <a:gd name="T68" fmla="*/ 72 w 241"/>
                <a:gd name="T69" fmla="*/ 1044 h 1429"/>
                <a:gd name="T70" fmla="*/ 72 w 241"/>
                <a:gd name="T71" fmla="*/ 972 h 1429"/>
                <a:gd name="T72" fmla="*/ 96 w 241"/>
                <a:gd name="T73" fmla="*/ 900 h 1429"/>
                <a:gd name="T74" fmla="*/ 120 w 241"/>
                <a:gd name="T75" fmla="*/ 828 h 1429"/>
                <a:gd name="T76" fmla="*/ 132 w 241"/>
                <a:gd name="T77" fmla="*/ 756 h 1429"/>
                <a:gd name="T78" fmla="*/ 108 w 241"/>
                <a:gd name="T79" fmla="*/ 708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1" h="1429">
                  <a:moveTo>
                    <a:pt x="108" y="708"/>
                  </a:moveTo>
                  <a:lnTo>
                    <a:pt x="84" y="672"/>
                  </a:lnTo>
                  <a:lnTo>
                    <a:pt x="72" y="636"/>
                  </a:lnTo>
                  <a:lnTo>
                    <a:pt x="60" y="600"/>
                  </a:lnTo>
                  <a:lnTo>
                    <a:pt x="48" y="564"/>
                  </a:lnTo>
                  <a:lnTo>
                    <a:pt x="48" y="528"/>
                  </a:lnTo>
                  <a:lnTo>
                    <a:pt x="36" y="492"/>
                  </a:lnTo>
                  <a:lnTo>
                    <a:pt x="36" y="456"/>
                  </a:lnTo>
                  <a:lnTo>
                    <a:pt x="24" y="408"/>
                  </a:lnTo>
                  <a:lnTo>
                    <a:pt x="24" y="360"/>
                  </a:lnTo>
                  <a:lnTo>
                    <a:pt x="12" y="312"/>
                  </a:lnTo>
                  <a:lnTo>
                    <a:pt x="0" y="276"/>
                  </a:lnTo>
                  <a:lnTo>
                    <a:pt x="0" y="240"/>
                  </a:lnTo>
                  <a:lnTo>
                    <a:pt x="0" y="192"/>
                  </a:lnTo>
                  <a:lnTo>
                    <a:pt x="0" y="144"/>
                  </a:lnTo>
                  <a:lnTo>
                    <a:pt x="0" y="108"/>
                  </a:lnTo>
                  <a:lnTo>
                    <a:pt x="12" y="72"/>
                  </a:lnTo>
                  <a:lnTo>
                    <a:pt x="24" y="36"/>
                  </a:lnTo>
                  <a:lnTo>
                    <a:pt x="72" y="12"/>
                  </a:lnTo>
                  <a:lnTo>
                    <a:pt x="108" y="0"/>
                  </a:lnTo>
                  <a:lnTo>
                    <a:pt x="144" y="24"/>
                  </a:lnTo>
                  <a:lnTo>
                    <a:pt x="156" y="60"/>
                  </a:lnTo>
                  <a:lnTo>
                    <a:pt x="168" y="96"/>
                  </a:lnTo>
                  <a:lnTo>
                    <a:pt x="180" y="132"/>
                  </a:lnTo>
                  <a:lnTo>
                    <a:pt x="180" y="168"/>
                  </a:lnTo>
                  <a:lnTo>
                    <a:pt x="180" y="204"/>
                  </a:lnTo>
                  <a:lnTo>
                    <a:pt x="180" y="240"/>
                  </a:lnTo>
                  <a:lnTo>
                    <a:pt x="180" y="288"/>
                  </a:lnTo>
                  <a:lnTo>
                    <a:pt x="180" y="336"/>
                  </a:lnTo>
                  <a:lnTo>
                    <a:pt x="180" y="384"/>
                  </a:lnTo>
                  <a:lnTo>
                    <a:pt x="180" y="420"/>
                  </a:lnTo>
                  <a:lnTo>
                    <a:pt x="180" y="456"/>
                  </a:lnTo>
                  <a:lnTo>
                    <a:pt x="180" y="492"/>
                  </a:lnTo>
                  <a:lnTo>
                    <a:pt x="180" y="528"/>
                  </a:lnTo>
                  <a:lnTo>
                    <a:pt x="180" y="564"/>
                  </a:lnTo>
                  <a:lnTo>
                    <a:pt x="180" y="600"/>
                  </a:lnTo>
                  <a:lnTo>
                    <a:pt x="180" y="636"/>
                  </a:lnTo>
                  <a:lnTo>
                    <a:pt x="180" y="672"/>
                  </a:lnTo>
                  <a:lnTo>
                    <a:pt x="180" y="708"/>
                  </a:lnTo>
                  <a:lnTo>
                    <a:pt x="180" y="744"/>
                  </a:lnTo>
                  <a:lnTo>
                    <a:pt x="180" y="780"/>
                  </a:lnTo>
                  <a:lnTo>
                    <a:pt x="180" y="816"/>
                  </a:lnTo>
                  <a:lnTo>
                    <a:pt x="180" y="852"/>
                  </a:lnTo>
                  <a:lnTo>
                    <a:pt x="180" y="888"/>
                  </a:lnTo>
                  <a:lnTo>
                    <a:pt x="192" y="924"/>
                  </a:lnTo>
                  <a:lnTo>
                    <a:pt x="192" y="960"/>
                  </a:lnTo>
                  <a:lnTo>
                    <a:pt x="204" y="996"/>
                  </a:lnTo>
                  <a:lnTo>
                    <a:pt x="216" y="1032"/>
                  </a:lnTo>
                  <a:lnTo>
                    <a:pt x="228" y="1068"/>
                  </a:lnTo>
                  <a:lnTo>
                    <a:pt x="228" y="1104"/>
                  </a:lnTo>
                  <a:lnTo>
                    <a:pt x="228" y="1140"/>
                  </a:lnTo>
                  <a:lnTo>
                    <a:pt x="240" y="1176"/>
                  </a:lnTo>
                  <a:lnTo>
                    <a:pt x="240" y="1212"/>
                  </a:lnTo>
                  <a:lnTo>
                    <a:pt x="240" y="1248"/>
                  </a:lnTo>
                  <a:lnTo>
                    <a:pt x="240" y="1284"/>
                  </a:lnTo>
                  <a:lnTo>
                    <a:pt x="216" y="1320"/>
                  </a:lnTo>
                  <a:lnTo>
                    <a:pt x="204" y="1356"/>
                  </a:lnTo>
                  <a:lnTo>
                    <a:pt x="180" y="1392"/>
                  </a:lnTo>
                  <a:lnTo>
                    <a:pt x="156" y="1428"/>
                  </a:lnTo>
                  <a:lnTo>
                    <a:pt x="120" y="1416"/>
                  </a:lnTo>
                  <a:lnTo>
                    <a:pt x="96" y="1380"/>
                  </a:lnTo>
                  <a:lnTo>
                    <a:pt x="96" y="1344"/>
                  </a:lnTo>
                  <a:lnTo>
                    <a:pt x="96" y="1308"/>
                  </a:lnTo>
                  <a:lnTo>
                    <a:pt x="96" y="1272"/>
                  </a:lnTo>
                  <a:lnTo>
                    <a:pt x="84" y="1236"/>
                  </a:lnTo>
                  <a:lnTo>
                    <a:pt x="72" y="1200"/>
                  </a:lnTo>
                  <a:lnTo>
                    <a:pt x="72" y="1164"/>
                  </a:lnTo>
                  <a:lnTo>
                    <a:pt x="72" y="1128"/>
                  </a:lnTo>
                  <a:lnTo>
                    <a:pt x="72" y="1092"/>
                  </a:lnTo>
                  <a:lnTo>
                    <a:pt x="72" y="1044"/>
                  </a:lnTo>
                  <a:lnTo>
                    <a:pt x="72" y="1008"/>
                  </a:lnTo>
                  <a:lnTo>
                    <a:pt x="72" y="972"/>
                  </a:lnTo>
                  <a:lnTo>
                    <a:pt x="84" y="936"/>
                  </a:lnTo>
                  <a:lnTo>
                    <a:pt x="96" y="900"/>
                  </a:lnTo>
                  <a:lnTo>
                    <a:pt x="108" y="864"/>
                  </a:lnTo>
                  <a:lnTo>
                    <a:pt x="120" y="828"/>
                  </a:lnTo>
                  <a:lnTo>
                    <a:pt x="132" y="792"/>
                  </a:lnTo>
                  <a:lnTo>
                    <a:pt x="132" y="756"/>
                  </a:lnTo>
                  <a:lnTo>
                    <a:pt x="132" y="720"/>
                  </a:lnTo>
                  <a:lnTo>
                    <a:pt x="108" y="708"/>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1" name="Freeform 21">
              <a:extLst>
                <a:ext uri="{FF2B5EF4-FFF2-40B4-BE49-F238E27FC236}">
                  <a16:creationId xmlns:a16="http://schemas.microsoft.com/office/drawing/2014/main" id="{B34BAF9A-AB06-46B7-A6A3-D0BB8E524C49}"/>
                </a:ext>
              </a:extLst>
            </p:cNvPr>
            <p:cNvSpPr>
              <a:spLocks/>
            </p:cNvSpPr>
            <p:nvPr/>
          </p:nvSpPr>
          <p:spPr bwMode="auto">
            <a:xfrm>
              <a:off x="4896" y="1776"/>
              <a:ext cx="265" cy="1393"/>
            </a:xfrm>
            <a:custGeom>
              <a:avLst/>
              <a:gdLst>
                <a:gd name="T0" fmla="*/ 24 w 265"/>
                <a:gd name="T1" fmla="*/ 732 h 1393"/>
                <a:gd name="T2" fmla="*/ 24 w 265"/>
                <a:gd name="T3" fmla="*/ 660 h 1393"/>
                <a:gd name="T4" fmla="*/ 12 w 265"/>
                <a:gd name="T5" fmla="*/ 588 h 1393"/>
                <a:gd name="T6" fmla="*/ 0 w 265"/>
                <a:gd name="T7" fmla="*/ 516 h 1393"/>
                <a:gd name="T8" fmla="*/ 0 w 265"/>
                <a:gd name="T9" fmla="*/ 444 h 1393"/>
                <a:gd name="T10" fmla="*/ 12 w 265"/>
                <a:gd name="T11" fmla="*/ 372 h 1393"/>
                <a:gd name="T12" fmla="*/ 12 w 265"/>
                <a:gd name="T13" fmla="*/ 300 h 1393"/>
                <a:gd name="T14" fmla="*/ 0 w 265"/>
                <a:gd name="T15" fmla="*/ 228 h 1393"/>
                <a:gd name="T16" fmla="*/ 0 w 265"/>
                <a:gd name="T17" fmla="*/ 156 h 1393"/>
                <a:gd name="T18" fmla="*/ 12 w 265"/>
                <a:gd name="T19" fmla="*/ 84 h 1393"/>
                <a:gd name="T20" fmla="*/ 60 w 265"/>
                <a:gd name="T21" fmla="*/ 12 h 1393"/>
                <a:gd name="T22" fmla="*/ 132 w 265"/>
                <a:gd name="T23" fmla="*/ 0 h 1393"/>
                <a:gd name="T24" fmla="*/ 192 w 265"/>
                <a:gd name="T25" fmla="*/ 48 h 1393"/>
                <a:gd name="T26" fmla="*/ 228 w 265"/>
                <a:gd name="T27" fmla="*/ 120 h 1393"/>
                <a:gd name="T28" fmla="*/ 228 w 265"/>
                <a:gd name="T29" fmla="*/ 192 h 1393"/>
                <a:gd name="T30" fmla="*/ 216 w 265"/>
                <a:gd name="T31" fmla="*/ 264 h 1393"/>
                <a:gd name="T32" fmla="*/ 204 w 265"/>
                <a:gd name="T33" fmla="*/ 348 h 1393"/>
                <a:gd name="T34" fmla="*/ 192 w 265"/>
                <a:gd name="T35" fmla="*/ 420 h 1393"/>
                <a:gd name="T36" fmla="*/ 168 w 265"/>
                <a:gd name="T37" fmla="*/ 492 h 1393"/>
                <a:gd name="T38" fmla="*/ 156 w 265"/>
                <a:gd name="T39" fmla="*/ 564 h 1393"/>
                <a:gd name="T40" fmla="*/ 144 w 265"/>
                <a:gd name="T41" fmla="*/ 636 h 1393"/>
                <a:gd name="T42" fmla="*/ 144 w 265"/>
                <a:gd name="T43" fmla="*/ 708 h 1393"/>
                <a:gd name="T44" fmla="*/ 144 w 265"/>
                <a:gd name="T45" fmla="*/ 780 h 1393"/>
                <a:gd name="T46" fmla="*/ 192 w 265"/>
                <a:gd name="T47" fmla="*/ 852 h 1393"/>
                <a:gd name="T48" fmla="*/ 228 w 265"/>
                <a:gd name="T49" fmla="*/ 924 h 1393"/>
                <a:gd name="T50" fmla="*/ 252 w 265"/>
                <a:gd name="T51" fmla="*/ 996 h 1393"/>
                <a:gd name="T52" fmla="*/ 264 w 265"/>
                <a:gd name="T53" fmla="*/ 1068 h 1393"/>
                <a:gd name="T54" fmla="*/ 264 w 265"/>
                <a:gd name="T55" fmla="*/ 1140 h 1393"/>
                <a:gd name="T56" fmla="*/ 264 w 265"/>
                <a:gd name="T57" fmla="*/ 1212 h 1393"/>
                <a:gd name="T58" fmla="*/ 240 w 265"/>
                <a:gd name="T59" fmla="*/ 1284 h 1393"/>
                <a:gd name="T60" fmla="*/ 192 w 265"/>
                <a:gd name="T61" fmla="*/ 1356 h 1393"/>
                <a:gd name="T62" fmla="*/ 120 w 265"/>
                <a:gd name="T63" fmla="*/ 1392 h 1393"/>
                <a:gd name="T64" fmla="*/ 84 w 265"/>
                <a:gd name="T65" fmla="*/ 1320 h 1393"/>
                <a:gd name="T66" fmla="*/ 60 w 265"/>
                <a:gd name="T67" fmla="*/ 1248 h 1393"/>
                <a:gd name="T68" fmla="*/ 60 w 265"/>
                <a:gd name="T69" fmla="*/ 1176 h 1393"/>
                <a:gd name="T70" fmla="*/ 60 w 265"/>
                <a:gd name="T71" fmla="*/ 1104 h 1393"/>
                <a:gd name="T72" fmla="*/ 60 w 265"/>
                <a:gd name="T73" fmla="*/ 1032 h 1393"/>
                <a:gd name="T74" fmla="*/ 60 w 265"/>
                <a:gd name="T75" fmla="*/ 960 h 1393"/>
                <a:gd name="T76" fmla="*/ 60 w 265"/>
                <a:gd name="T77" fmla="*/ 888 h 1393"/>
                <a:gd name="T78" fmla="*/ 60 w 265"/>
                <a:gd name="T79" fmla="*/ 816 h 1393"/>
                <a:gd name="T80" fmla="*/ 48 w 265"/>
                <a:gd name="T81" fmla="*/ 768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1393">
                  <a:moveTo>
                    <a:pt x="48" y="768"/>
                  </a:moveTo>
                  <a:lnTo>
                    <a:pt x="24" y="732"/>
                  </a:lnTo>
                  <a:lnTo>
                    <a:pt x="24" y="696"/>
                  </a:lnTo>
                  <a:lnTo>
                    <a:pt x="24" y="660"/>
                  </a:lnTo>
                  <a:lnTo>
                    <a:pt x="24" y="624"/>
                  </a:lnTo>
                  <a:lnTo>
                    <a:pt x="12" y="588"/>
                  </a:lnTo>
                  <a:lnTo>
                    <a:pt x="0" y="552"/>
                  </a:lnTo>
                  <a:lnTo>
                    <a:pt x="0" y="516"/>
                  </a:lnTo>
                  <a:lnTo>
                    <a:pt x="0" y="480"/>
                  </a:lnTo>
                  <a:lnTo>
                    <a:pt x="0" y="444"/>
                  </a:lnTo>
                  <a:lnTo>
                    <a:pt x="12" y="408"/>
                  </a:lnTo>
                  <a:lnTo>
                    <a:pt x="12" y="372"/>
                  </a:lnTo>
                  <a:lnTo>
                    <a:pt x="12" y="336"/>
                  </a:lnTo>
                  <a:lnTo>
                    <a:pt x="12" y="300"/>
                  </a:lnTo>
                  <a:lnTo>
                    <a:pt x="12" y="264"/>
                  </a:lnTo>
                  <a:lnTo>
                    <a:pt x="0" y="228"/>
                  </a:lnTo>
                  <a:lnTo>
                    <a:pt x="0" y="192"/>
                  </a:lnTo>
                  <a:lnTo>
                    <a:pt x="0" y="156"/>
                  </a:lnTo>
                  <a:lnTo>
                    <a:pt x="12" y="120"/>
                  </a:lnTo>
                  <a:lnTo>
                    <a:pt x="12" y="84"/>
                  </a:lnTo>
                  <a:lnTo>
                    <a:pt x="24" y="48"/>
                  </a:lnTo>
                  <a:lnTo>
                    <a:pt x="60" y="12"/>
                  </a:lnTo>
                  <a:lnTo>
                    <a:pt x="96" y="0"/>
                  </a:lnTo>
                  <a:lnTo>
                    <a:pt x="132" y="0"/>
                  </a:lnTo>
                  <a:lnTo>
                    <a:pt x="168" y="12"/>
                  </a:lnTo>
                  <a:lnTo>
                    <a:pt x="192" y="48"/>
                  </a:lnTo>
                  <a:lnTo>
                    <a:pt x="216" y="84"/>
                  </a:lnTo>
                  <a:lnTo>
                    <a:pt x="228" y="120"/>
                  </a:lnTo>
                  <a:lnTo>
                    <a:pt x="228" y="156"/>
                  </a:lnTo>
                  <a:lnTo>
                    <a:pt x="228" y="192"/>
                  </a:lnTo>
                  <a:lnTo>
                    <a:pt x="228" y="228"/>
                  </a:lnTo>
                  <a:lnTo>
                    <a:pt x="216" y="264"/>
                  </a:lnTo>
                  <a:lnTo>
                    <a:pt x="204" y="312"/>
                  </a:lnTo>
                  <a:lnTo>
                    <a:pt x="204" y="348"/>
                  </a:lnTo>
                  <a:lnTo>
                    <a:pt x="192" y="384"/>
                  </a:lnTo>
                  <a:lnTo>
                    <a:pt x="192" y="420"/>
                  </a:lnTo>
                  <a:lnTo>
                    <a:pt x="180" y="456"/>
                  </a:lnTo>
                  <a:lnTo>
                    <a:pt x="168" y="492"/>
                  </a:lnTo>
                  <a:lnTo>
                    <a:pt x="168" y="528"/>
                  </a:lnTo>
                  <a:lnTo>
                    <a:pt x="156" y="564"/>
                  </a:lnTo>
                  <a:lnTo>
                    <a:pt x="144" y="600"/>
                  </a:lnTo>
                  <a:lnTo>
                    <a:pt x="144" y="636"/>
                  </a:lnTo>
                  <a:lnTo>
                    <a:pt x="144" y="672"/>
                  </a:lnTo>
                  <a:lnTo>
                    <a:pt x="144" y="708"/>
                  </a:lnTo>
                  <a:lnTo>
                    <a:pt x="144" y="744"/>
                  </a:lnTo>
                  <a:lnTo>
                    <a:pt x="144" y="780"/>
                  </a:lnTo>
                  <a:lnTo>
                    <a:pt x="168" y="816"/>
                  </a:lnTo>
                  <a:lnTo>
                    <a:pt x="192" y="852"/>
                  </a:lnTo>
                  <a:lnTo>
                    <a:pt x="216" y="888"/>
                  </a:lnTo>
                  <a:lnTo>
                    <a:pt x="228" y="924"/>
                  </a:lnTo>
                  <a:lnTo>
                    <a:pt x="240" y="960"/>
                  </a:lnTo>
                  <a:lnTo>
                    <a:pt x="252" y="996"/>
                  </a:lnTo>
                  <a:lnTo>
                    <a:pt x="264" y="1032"/>
                  </a:lnTo>
                  <a:lnTo>
                    <a:pt x="264" y="1068"/>
                  </a:lnTo>
                  <a:lnTo>
                    <a:pt x="264" y="1104"/>
                  </a:lnTo>
                  <a:lnTo>
                    <a:pt x="264" y="1140"/>
                  </a:lnTo>
                  <a:lnTo>
                    <a:pt x="264" y="1176"/>
                  </a:lnTo>
                  <a:lnTo>
                    <a:pt x="264" y="1212"/>
                  </a:lnTo>
                  <a:lnTo>
                    <a:pt x="240" y="1248"/>
                  </a:lnTo>
                  <a:lnTo>
                    <a:pt x="240" y="1284"/>
                  </a:lnTo>
                  <a:lnTo>
                    <a:pt x="216" y="1320"/>
                  </a:lnTo>
                  <a:lnTo>
                    <a:pt x="192" y="1356"/>
                  </a:lnTo>
                  <a:lnTo>
                    <a:pt x="156" y="1380"/>
                  </a:lnTo>
                  <a:lnTo>
                    <a:pt x="120" y="1392"/>
                  </a:lnTo>
                  <a:lnTo>
                    <a:pt x="108" y="1356"/>
                  </a:lnTo>
                  <a:lnTo>
                    <a:pt x="84" y="1320"/>
                  </a:lnTo>
                  <a:lnTo>
                    <a:pt x="72" y="1284"/>
                  </a:lnTo>
                  <a:lnTo>
                    <a:pt x="60" y="1248"/>
                  </a:lnTo>
                  <a:lnTo>
                    <a:pt x="60" y="1212"/>
                  </a:lnTo>
                  <a:lnTo>
                    <a:pt x="60" y="1176"/>
                  </a:lnTo>
                  <a:lnTo>
                    <a:pt x="60" y="1140"/>
                  </a:lnTo>
                  <a:lnTo>
                    <a:pt x="60" y="1104"/>
                  </a:lnTo>
                  <a:lnTo>
                    <a:pt x="60" y="1068"/>
                  </a:lnTo>
                  <a:lnTo>
                    <a:pt x="60" y="1032"/>
                  </a:lnTo>
                  <a:lnTo>
                    <a:pt x="60" y="996"/>
                  </a:lnTo>
                  <a:lnTo>
                    <a:pt x="60" y="960"/>
                  </a:lnTo>
                  <a:lnTo>
                    <a:pt x="60" y="924"/>
                  </a:lnTo>
                  <a:lnTo>
                    <a:pt x="60" y="888"/>
                  </a:lnTo>
                  <a:lnTo>
                    <a:pt x="60" y="852"/>
                  </a:lnTo>
                  <a:lnTo>
                    <a:pt x="60" y="816"/>
                  </a:lnTo>
                  <a:lnTo>
                    <a:pt x="60" y="780"/>
                  </a:lnTo>
                  <a:lnTo>
                    <a:pt x="48" y="768"/>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Oval 22">
              <a:extLst>
                <a:ext uri="{FF2B5EF4-FFF2-40B4-BE49-F238E27FC236}">
                  <a16:creationId xmlns:a16="http://schemas.microsoft.com/office/drawing/2014/main" id="{BCBE61E7-9E5C-4DD9-9F6F-50B0D312F9E6}"/>
                </a:ext>
              </a:extLst>
            </p:cNvPr>
            <p:cNvSpPr>
              <a:spLocks noChangeArrowheads="1"/>
            </p:cNvSpPr>
            <p:nvPr/>
          </p:nvSpPr>
          <p:spPr bwMode="auto">
            <a:xfrm>
              <a:off x="4760" y="2360"/>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Freeform 23">
              <a:extLst>
                <a:ext uri="{FF2B5EF4-FFF2-40B4-BE49-F238E27FC236}">
                  <a16:creationId xmlns:a16="http://schemas.microsoft.com/office/drawing/2014/main" id="{7B495F46-FE09-4FCF-9EF0-D8038FAE28D6}"/>
                </a:ext>
              </a:extLst>
            </p:cNvPr>
            <p:cNvSpPr>
              <a:spLocks/>
            </p:cNvSpPr>
            <p:nvPr/>
          </p:nvSpPr>
          <p:spPr bwMode="auto">
            <a:xfrm>
              <a:off x="5124" y="1740"/>
              <a:ext cx="241" cy="1429"/>
            </a:xfrm>
            <a:custGeom>
              <a:avLst/>
              <a:gdLst>
                <a:gd name="T0" fmla="*/ 84 w 241"/>
                <a:gd name="T1" fmla="*/ 672 h 1429"/>
                <a:gd name="T2" fmla="*/ 60 w 241"/>
                <a:gd name="T3" fmla="*/ 600 h 1429"/>
                <a:gd name="T4" fmla="*/ 48 w 241"/>
                <a:gd name="T5" fmla="*/ 528 h 1429"/>
                <a:gd name="T6" fmla="*/ 36 w 241"/>
                <a:gd name="T7" fmla="*/ 456 h 1429"/>
                <a:gd name="T8" fmla="*/ 24 w 241"/>
                <a:gd name="T9" fmla="*/ 360 h 1429"/>
                <a:gd name="T10" fmla="*/ 0 w 241"/>
                <a:gd name="T11" fmla="*/ 276 h 1429"/>
                <a:gd name="T12" fmla="*/ 0 w 241"/>
                <a:gd name="T13" fmla="*/ 192 h 1429"/>
                <a:gd name="T14" fmla="*/ 0 w 241"/>
                <a:gd name="T15" fmla="*/ 108 h 1429"/>
                <a:gd name="T16" fmla="*/ 24 w 241"/>
                <a:gd name="T17" fmla="*/ 36 h 1429"/>
                <a:gd name="T18" fmla="*/ 108 w 241"/>
                <a:gd name="T19" fmla="*/ 0 h 1429"/>
                <a:gd name="T20" fmla="*/ 156 w 241"/>
                <a:gd name="T21" fmla="*/ 60 h 1429"/>
                <a:gd name="T22" fmla="*/ 180 w 241"/>
                <a:gd name="T23" fmla="*/ 132 h 1429"/>
                <a:gd name="T24" fmla="*/ 180 w 241"/>
                <a:gd name="T25" fmla="*/ 204 h 1429"/>
                <a:gd name="T26" fmla="*/ 180 w 241"/>
                <a:gd name="T27" fmla="*/ 288 h 1429"/>
                <a:gd name="T28" fmla="*/ 180 w 241"/>
                <a:gd name="T29" fmla="*/ 384 h 1429"/>
                <a:gd name="T30" fmla="*/ 180 w 241"/>
                <a:gd name="T31" fmla="*/ 456 h 1429"/>
                <a:gd name="T32" fmla="*/ 180 w 241"/>
                <a:gd name="T33" fmla="*/ 528 h 1429"/>
                <a:gd name="T34" fmla="*/ 180 w 241"/>
                <a:gd name="T35" fmla="*/ 600 h 1429"/>
                <a:gd name="T36" fmla="*/ 180 w 241"/>
                <a:gd name="T37" fmla="*/ 672 h 1429"/>
                <a:gd name="T38" fmla="*/ 180 w 241"/>
                <a:gd name="T39" fmla="*/ 744 h 1429"/>
                <a:gd name="T40" fmla="*/ 180 w 241"/>
                <a:gd name="T41" fmla="*/ 816 h 1429"/>
                <a:gd name="T42" fmla="*/ 180 w 241"/>
                <a:gd name="T43" fmla="*/ 888 h 1429"/>
                <a:gd name="T44" fmla="*/ 192 w 241"/>
                <a:gd name="T45" fmla="*/ 960 h 1429"/>
                <a:gd name="T46" fmla="*/ 216 w 241"/>
                <a:gd name="T47" fmla="*/ 1032 h 1429"/>
                <a:gd name="T48" fmla="*/ 228 w 241"/>
                <a:gd name="T49" fmla="*/ 1104 h 1429"/>
                <a:gd name="T50" fmla="*/ 240 w 241"/>
                <a:gd name="T51" fmla="*/ 1176 h 1429"/>
                <a:gd name="T52" fmla="*/ 240 w 241"/>
                <a:gd name="T53" fmla="*/ 1248 h 1429"/>
                <a:gd name="T54" fmla="*/ 216 w 241"/>
                <a:gd name="T55" fmla="*/ 1320 h 1429"/>
                <a:gd name="T56" fmla="*/ 180 w 241"/>
                <a:gd name="T57" fmla="*/ 1392 h 1429"/>
                <a:gd name="T58" fmla="*/ 120 w 241"/>
                <a:gd name="T59" fmla="*/ 1416 h 1429"/>
                <a:gd name="T60" fmla="*/ 96 w 241"/>
                <a:gd name="T61" fmla="*/ 1344 h 1429"/>
                <a:gd name="T62" fmla="*/ 96 w 241"/>
                <a:gd name="T63" fmla="*/ 1272 h 1429"/>
                <a:gd name="T64" fmla="*/ 72 w 241"/>
                <a:gd name="T65" fmla="*/ 1200 h 1429"/>
                <a:gd name="T66" fmla="*/ 72 w 241"/>
                <a:gd name="T67" fmla="*/ 1128 h 1429"/>
                <a:gd name="T68" fmla="*/ 72 w 241"/>
                <a:gd name="T69" fmla="*/ 1044 h 1429"/>
                <a:gd name="T70" fmla="*/ 72 w 241"/>
                <a:gd name="T71" fmla="*/ 972 h 1429"/>
                <a:gd name="T72" fmla="*/ 96 w 241"/>
                <a:gd name="T73" fmla="*/ 900 h 1429"/>
                <a:gd name="T74" fmla="*/ 120 w 241"/>
                <a:gd name="T75" fmla="*/ 828 h 1429"/>
                <a:gd name="T76" fmla="*/ 132 w 241"/>
                <a:gd name="T77" fmla="*/ 756 h 1429"/>
                <a:gd name="T78" fmla="*/ 108 w 241"/>
                <a:gd name="T79" fmla="*/ 708 h 1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1" h="1429">
                  <a:moveTo>
                    <a:pt x="108" y="708"/>
                  </a:moveTo>
                  <a:lnTo>
                    <a:pt x="84" y="672"/>
                  </a:lnTo>
                  <a:lnTo>
                    <a:pt x="72" y="636"/>
                  </a:lnTo>
                  <a:lnTo>
                    <a:pt x="60" y="600"/>
                  </a:lnTo>
                  <a:lnTo>
                    <a:pt x="48" y="564"/>
                  </a:lnTo>
                  <a:lnTo>
                    <a:pt x="48" y="528"/>
                  </a:lnTo>
                  <a:lnTo>
                    <a:pt x="36" y="492"/>
                  </a:lnTo>
                  <a:lnTo>
                    <a:pt x="36" y="456"/>
                  </a:lnTo>
                  <a:lnTo>
                    <a:pt x="24" y="408"/>
                  </a:lnTo>
                  <a:lnTo>
                    <a:pt x="24" y="360"/>
                  </a:lnTo>
                  <a:lnTo>
                    <a:pt x="12" y="312"/>
                  </a:lnTo>
                  <a:lnTo>
                    <a:pt x="0" y="276"/>
                  </a:lnTo>
                  <a:lnTo>
                    <a:pt x="0" y="240"/>
                  </a:lnTo>
                  <a:lnTo>
                    <a:pt x="0" y="192"/>
                  </a:lnTo>
                  <a:lnTo>
                    <a:pt x="0" y="144"/>
                  </a:lnTo>
                  <a:lnTo>
                    <a:pt x="0" y="108"/>
                  </a:lnTo>
                  <a:lnTo>
                    <a:pt x="12" y="72"/>
                  </a:lnTo>
                  <a:lnTo>
                    <a:pt x="24" y="36"/>
                  </a:lnTo>
                  <a:lnTo>
                    <a:pt x="72" y="12"/>
                  </a:lnTo>
                  <a:lnTo>
                    <a:pt x="108" y="0"/>
                  </a:lnTo>
                  <a:lnTo>
                    <a:pt x="144" y="24"/>
                  </a:lnTo>
                  <a:lnTo>
                    <a:pt x="156" y="60"/>
                  </a:lnTo>
                  <a:lnTo>
                    <a:pt x="168" y="96"/>
                  </a:lnTo>
                  <a:lnTo>
                    <a:pt x="180" y="132"/>
                  </a:lnTo>
                  <a:lnTo>
                    <a:pt x="180" y="168"/>
                  </a:lnTo>
                  <a:lnTo>
                    <a:pt x="180" y="204"/>
                  </a:lnTo>
                  <a:lnTo>
                    <a:pt x="180" y="240"/>
                  </a:lnTo>
                  <a:lnTo>
                    <a:pt x="180" y="288"/>
                  </a:lnTo>
                  <a:lnTo>
                    <a:pt x="180" y="336"/>
                  </a:lnTo>
                  <a:lnTo>
                    <a:pt x="180" y="384"/>
                  </a:lnTo>
                  <a:lnTo>
                    <a:pt x="180" y="420"/>
                  </a:lnTo>
                  <a:lnTo>
                    <a:pt x="180" y="456"/>
                  </a:lnTo>
                  <a:lnTo>
                    <a:pt x="180" y="492"/>
                  </a:lnTo>
                  <a:lnTo>
                    <a:pt x="180" y="528"/>
                  </a:lnTo>
                  <a:lnTo>
                    <a:pt x="180" y="564"/>
                  </a:lnTo>
                  <a:lnTo>
                    <a:pt x="180" y="600"/>
                  </a:lnTo>
                  <a:lnTo>
                    <a:pt x="180" y="636"/>
                  </a:lnTo>
                  <a:lnTo>
                    <a:pt x="180" y="672"/>
                  </a:lnTo>
                  <a:lnTo>
                    <a:pt x="180" y="708"/>
                  </a:lnTo>
                  <a:lnTo>
                    <a:pt x="180" y="744"/>
                  </a:lnTo>
                  <a:lnTo>
                    <a:pt x="180" y="780"/>
                  </a:lnTo>
                  <a:lnTo>
                    <a:pt x="180" y="816"/>
                  </a:lnTo>
                  <a:lnTo>
                    <a:pt x="180" y="852"/>
                  </a:lnTo>
                  <a:lnTo>
                    <a:pt x="180" y="888"/>
                  </a:lnTo>
                  <a:lnTo>
                    <a:pt x="192" y="924"/>
                  </a:lnTo>
                  <a:lnTo>
                    <a:pt x="192" y="960"/>
                  </a:lnTo>
                  <a:lnTo>
                    <a:pt x="204" y="996"/>
                  </a:lnTo>
                  <a:lnTo>
                    <a:pt x="216" y="1032"/>
                  </a:lnTo>
                  <a:lnTo>
                    <a:pt x="228" y="1068"/>
                  </a:lnTo>
                  <a:lnTo>
                    <a:pt x="228" y="1104"/>
                  </a:lnTo>
                  <a:lnTo>
                    <a:pt x="228" y="1140"/>
                  </a:lnTo>
                  <a:lnTo>
                    <a:pt x="240" y="1176"/>
                  </a:lnTo>
                  <a:lnTo>
                    <a:pt x="240" y="1212"/>
                  </a:lnTo>
                  <a:lnTo>
                    <a:pt x="240" y="1248"/>
                  </a:lnTo>
                  <a:lnTo>
                    <a:pt x="240" y="1284"/>
                  </a:lnTo>
                  <a:lnTo>
                    <a:pt x="216" y="1320"/>
                  </a:lnTo>
                  <a:lnTo>
                    <a:pt x="204" y="1356"/>
                  </a:lnTo>
                  <a:lnTo>
                    <a:pt x="180" y="1392"/>
                  </a:lnTo>
                  <a:lnTo>
                    <a:pt x="156" y="1428"/>
                  </a:lnTo>
                  <a:lnTo>
                    <a:pt x="120" y="1416"/>
                  </a:lnTo>
                  <a:lnTo>
                    <a:pt x="96" y="1380"/>
                  </a:lnTo>
                  <a:lnTo>
                    <a:pt x="96" y="1344"/>
                  </a:lnTo>
                  <a:lnTo>
                    <a:pt x="96" y="1308"/>
                  </a:lnTo>
                  <a:lnTo>
                    <a:pt x="96" y="1272"/>
                  </a:lnTo>
                  <a:lnTo>
                    <a:pt x="84" y="1236"/>
                  </a:lnTo>
                  <a:lnTo>
                    <a:pt x="72" y="1200"/>
                  </a:lnTo>
                  <a:lnTo>
                    <a:pt x="72" y="1164"/>
                  </a:lnTo>
                  <a:lnTo>
                    <a:pt x="72" y="1128"/>
                  </a:lnTo>
                  <a:lnTo>
                    <a:pt x="72" y="1092"/>
                  </a:lnTo>
                  <a:lnTo>
                    <a:pt x="72" y="1044"/>
                  </a:lnTo>
                  <a:lnTo>
                    <a:pt x="72" y="1008"/>
                  </a:lnTo>
                  <a:lnTo>
                    <a:pt x="72" y="972"/>
                  </a:lnTo>
                  <a:lnTo>
                    <a:pt x="84" y="936"/>
                  </a:lnTo>
                  <a:lnTo>
                    <a:pt x="96" y="900"/>
                  </a:lnTo>
                  <a:lnTo>
                    <a:pt x="108" y="864"/>
                  </a:lnTo>
                  <a:lnTo>
                    <a:pt x="120" y="828"/>
                  </a:lnTo>
                  <a:lnTo>
                    <a:pt x="132" y="792"/>
                  </a:lnTo>
                  <a:lnTo>
                    <a:pt x="132" y="756"/>
                  </a:lnTo>
                  <a:lnTo>
                    <a:pt x="132" y="720"/>
                  </a:lnTo>
                  <a:lnTo>
                    <a:pt x="108" y="708"/>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4" name="Freeform 24">
              <a:extLst>
                <a:ext uri="{FF2B5EF4-FFF2-40B4-BE49-F238E27FC236}">
                  <a16:creationId xmlns:a16="http://schemas.microsoft.com/office/drawing/2014/main" id="{2BF3C8CE-7D09-455D-BBFD-FFE632A17988}"/>
                </a:ext>
              </a:extLst>
            </p:cNvPr>
            <p:cNvSpPr>
              <a:spLocks/>
            </p:cNvSpPr>
            <p:nvPr/>
          </p:nvSpPr>
          <p:spPr bwMode="auto">
            <a:xfrm>
              <a:off x="5328" y="1728"/>
              <a:ext cx="265" cy="1393"/>
            </a:xfrm>
            <a:custGeom>
              <a:avLst/>
              <a:gdLst>
                <a:gd name="T0" fmla="*/ 24 w 265"/>
                <a:gd name="T1" fmla="*/ 732 h 1393"/>
                <a:gd name="T2" fmla="*/ 24 w 265"/>
                <a:gd name="T3" fmla="*/ 660 h 1393"/>
                <a:gd name="T4" fmla="*/ 12 w 265"/>
                <a:gd name="T5" fmla="*/ 588 h 1393"/>
                <a:gd name="T6" fmla="*/ 0 w 265"/>
                <a:gd name="T7" fmla="*/ 516 h 1393"/>
                <a:gd name="T8" fmla="*/ 0 w 265"/>
                <a:gd name="T9" fmla="*/ 444 h 1393"/>
                <a:gd name="T10" fmla="*/ 12 w 265"/>
                <a:gd name="T11" fmla="*/ 372 h 1393"/>
                <a:gd name="T12" fmla="*/ 12 w 265"/>
                <a:gd name="T13" fmla="*/ 300 h 1393"/>
                <a:gd name="T14" fmla="*/ 0 w 265"/>
                <a:gd name="T15" fmla="*/ 228 h 1393"/>
                <a:gd name="T16" fmla="*/ 0 w 265"/>
                <a:gd name="T17" fmla="*/ 156 h 1393"/>
                <a:gd name="T18" fmla="*/ 12 w 265"/>
                <a:gd name="T19" fmla="*/ 84 h 1393"/>
                <a:gd name="T20" fmla="*/ 60 w 265"/>
                <a:gd name="T21" fmla="*/ 12 h 1393"/>
                <a:gd name="T22" fmla="*/ 132 w 265"/>
                <a:gd name="T23" fmla="*/ 0 h 1393"/>
                <a:gd name="T24" fmla="*/ 192 w 265"/>
                <a:gd name="T25" fmla="*/ 48 h 1393"/>
                <a:gd name="T26" fmla="*/ 228 w 265"/>
                <a:gd name="T27" fmla="*/ 120 h 1393"/>
                <a:gd name="T28" fmla="*/ 228 w 265"/>
                <a:gd name="T29" fmla="*/ 192 h 1393"/>
                <a:gd name="T30" fmla="*/ 216 w 265"/>
                <a:gd name="T31" fmla="*/ 264 h 1393"/>
                <a:gd name="T32" fmla="*/ 204 w 265"/>
                <a:gd name="T33" fmla="*/ 348 h 1393"/>
                <a:gd name="T34" fmla="*/ 192 w 265"/>
                <a:gd name="T35" fmla="*/ 420 h 1393"/>
                <a:gd name="T36" fmla="*/ 168 w 265"/>
                <a:gd name="T37" fmla="*/ 492 h 1393"/>
                <a:gd name="T38" fmla="*/ 156 w 265"/>
                <a:gd name="T39" fmla="*/ 564 h 1393"/>
                <a:gd name="T40" fmla="*/ 144 w 265"/>
                <a:gd name="T41" fmla="*/ 636 h 1393"/>
                <a:gd name="T42" fmla="*/ 144 w 265"/>
                <a:gd name="T43" fmla="*/ 708 h 1393"/>
                <a:gd name="T44" fmla="*/ 144 w 265"/>
                <a:gd name="T45" fmla="*/ 780 h 1393"/>
                <a:gd name="T46" fmla="*/ 192 w 265"/>
                <a:gd name="T47" fmla="*/ 852 h 1393"/>
                <a:gd name="T48" fmla="*/ 228 w 265"/>
                <a:gd name="T49" fmla="*/ 924 h 1393"/>
                <a:gd name="T50" fmla="*/ 252 w 265"/>
                <a:gd name="T51" fmla="*/ 996 h 1393"/>
                <a:gd name="T52" fmla="*/ 264 w 265"/>
                <a:gd name="T53" fmla="*/ 1068 h 1393"/>
                <a:gd name="T54" fmla="*/ 264 w 265"/>
                <a:gd name="T55" fmla="*/ 1140 h 1393"/>
                <a:gd name="T56" fmla="*/ 264 w 265"/>
                <a:gd name="T57" fmla="*/ 1212 h 1393"/>
                <a:gd name="T58" fmla="*/ 240 w 265"/>
                <a:gd name="T59" fmla="*/ 1284 h 1393"/>
                <a:gd name="T60" fmla="*/ 192 w 265"/>
                <a:gd name="T61" fmla="*/ 1356 h 1393"/>
                <a:gd name="T62" fmla="*/ 120 w 265"/>
                <a:gd name="T63" fmla="*/ 1392 h 1393"/>
                <a:gd name="T64" fmla="*/ 84 w 265"/>
                <a:gd name="T65" fmla="*/ 1320 h 1393"/>
                <a:gd name="T66" fmla="*/ 60 w 265"/>
                <a:gd name="T67" fmla="*/ 1248 h 1393"/>
                <a:gd name="T68" fmla="*/ 60 w 265"/>
                <a:gd name="T69" fmla="*/ 1176 h 1393"/>
                <a:gd name="T70" fmla="*/ 60 w 265"/>
                <a:gd name="T71" fmla="*/ 1104 h 1393"/>
                <a:gd name="T72" fmla="*/ 60 w 265"/>
                <a:gd name="T73" fmla="*/ 1032 h 1393"/>
                <a:gd name="T74" fmla="*/ 60 w 265"/>
                <a:gd name="T75" fmla="*/ 960 h 1393"/>
                <a:gd name="T76" fmla="*/ 60 w 265"/>
                <a:gd name="T77" fmla="*/ 888 h 1393"/>
                <a:gd name="T78" fmla="*/ 60 w 265"/>
                <a:gd name="T79" fmla="*/ 816 h 1393"/>
                <a:gd name="T80" fmla="*/ 48 w 265"/>
                <a:gd name="T81" fmla="*/ 768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5" h="1393">
                  <a:moveTo>
                    <a:pt x="48" y="768"/>
                  </a:moveTo>
                  <a:lnTo>
                    <a:pt x="24" y="732"/>
                  </a:lnTo>
                  <a:lnTo>
                    <a:pt x="24" y="696"/>
                  </a:lnTo>
                  <a:lnTo>
                    <a:pt x="24" y="660"/>
                  </a:lnTo>
                  <a:lnTo>
                    <a:pt x="24" y="624"/>
                  </a:lnTo>
                  <a:lnTo>
                    <a:pt x="12" y="588"/>
                  </a:lnTo>
                  <a:lnTo>
                    <a:pt x="0" y="552"/>
                  </a:lnTo>
                  <a:lnTo>
                    <a:pt x="0" y="516"/>
                  </a:lnTo>
                  <a:lnTo>
                    <a:pt x="0" y="480"/>
                  </a:lnTo>
                  <a:lnTo>
                    <a:pt x="0" y="444"/>
                  </a:lnTo>
                  <a:lnTo>
                    <a:pt x="12" y="408"/>
                  </a:lnTo>
                  <a:lnTo>
                    <a:pt x="12" y="372"/>
                  </a:lnTo>
                  <a:lnTo>
                    <a:pt x="12" y="336"/>
                  </a:lnTo>
                  <a:lnTo>
                    <a:pt x="12" y="300"/>
                  </a:lnTo>
                  <a:lnTo>
                    <a:pt x="12" y="264"/>
                  </a:lnTo>
                  <a:lnTo>
                    <a:pt x="0" y="228"/>
                  </a:lnTo>
                  <a:lnTo>
                    <a:pt x="0" y="192"/>
                  </a:lnTo>
                  <a:lnTo>
                    <a:pt x="0" y="156"/>
                  </a:lnTo>
                  <a:lnTo>
                    <a:pt x="12" y="120"/>
                  </a:lnTo>
                  <a:lnTo>
                    <a:pt x="12" y="84"/>
                  </a:lnTo>
                  <a:lnTo>
                    <a:pt x="24" y="48"/>
                  </a:lnTo>
                  <a:lnTo>
                    <a:pt x="60" y="12"/>
                  </a:lnTo>
                  <a:lnTo>
                    <a:pt x="96" y="0"/>
                  </a:lnTo>
                  <a:lnTo>
                    <a:pt x="132" y="0"/>
                  </a:lnTo>
                  <a:lnTo>
                    <a:pt x="168" y="12"/>
                  </a:lnTo>
                  <a:lnTo>
                    <a:pt x="192" y="48"/>
                  </a:lnTo>
                  <a:lnTo>
                    <a:pt x="216" y="84"/>
                  </a:lnTo>
                  <a:lnTo>
                    <a:pt x="228" y="120"/>
                  </a:lnTo>
                  <a:lnTo>
                    <a:pt x="228" y="156"/>
                  </a:lnTo>
                  <a:lnTo>
                    <a:pt x="228" y="192"/>
                  </a:lnTo>
                  <a:lnTo>
                    <a:pt x="228" y="228"/>
                  </a:lnTo>
                  <a:lnTo>
                    <a:pt x="216" y="264"/>
                  </a:lnTo>
                  <a:lnTo>
                    <a:pt x="204" y="312"/>
                  </a:lnTo>
                  <a:lnTo>
                    <a:pt x="204" y="348"/>
                  </a:lnTo>
                  <a:lnTo>
                    <a:pt x="192" y="384"/>
                  </a:lnTo>
                  <a:lnTo>
                    <a:pt x="192" y="420"/>
                  </a:lnTo>
                  <a:lnTo>
                    <a:pt x="180" y="456"/>
                  </a:lnTo>
                  <a:lnTo>
                    <a:pt x="168" y="492"/>
                  </a:lnTo>
                  <a:lnTo>
                    <a:pt x="168" y="528"/>
                  </a:lnTo>
                  <a:lnTo>
                    <a:pt x="156" y="564"/>
                  </a:lnTo>
                  <a:lnTo>
                    <a:pt x="144" y="600"/>
                  </a:lnTo>
                  <a:lnTo>
                    <a:pt x="144" y="636"/>
                  </a:lnTo>
                  <a:lnTo>
                    <a:pt x="144" y="672"/>
                  </a:lnTo>
                  <a:lnTo>
                    <a:pt x="144" y="708"/>
                  </a:lnTo>
                  <a:lnTo>
                    <a:pt x="144" y="744"/>
                  </a:lnTo>
                  <a:lnTo>
                    <a:pt x="144" y="780"/>
                  </a:lnTo>
                  <a:lnTo>
                    <a:pt x="168" y="816"/>
                  </a:lnTo>
                  <a:lnTo>
                    <a:pt x="192" y="852"/>
                  </a:lnTo>
                  <a:lnTo>
                    <a:pt x="216" y="888"/>
                  </a:lnTo>
                  <a:lnTo>
                    <a:pt x="228" y="924"/>
                  </a:lnTo>
                  <a:lnTo>
                    <a:pt x="240" y="960"/>
                  </a:lnTo>
                  <a:lnTo>
                    <a:pt x="252" y="996"/>
                  </a:lnTo>
                  <a:lnTo>
                    <a:pt x="264" y="1032"/>
                  </a:lnTo>
                  <a:lnTo>
                    <a:pt x="264" y="1068"/>
                  </a:lnTo>
                  <a:lnTo>
                    <a:pt x="264" y="1104"/>
                  </a:lnTo>
                  <a:lnTo>
                    <a:pt x="264" y="1140"/>
                  </a:lnTo>
                  <a:lnTo>
                    <a:pt x="264" y="1176"/>
                  </a:lnTo>
                  <a:lnTo>
                    <a:pt x="264" y="1212"/>
                  </a:lnTo>
                  <a:lnTo>
                    <a:pt x="240" y="1248"/>
                  </a:lnTo>
                  <a:lnTo>
                    <a:pt x="240" y="1284"/>
                  </a:lnTo>
                  <a:lnTo>
                    <a:pt x="216" y="1320"/>
                  </a:lnTo>
                  <a:lnTo>
                    <a:pt x="192" y="1356"/>
                  </a:lnTo>
                  <a:lnTo>
                    <a:pt x="156" y="1380"/>
                  </a:lnTo>
                  <a:lnTo>
                    <a:pt x="120" y="1392"/>
                  </a:lnTo>
                  <a:lnTo>
                    <a:pt x="108" y="1356"/>
                  </a:lnTo>
                  <a:lnTo>
                    <a:pt x="84" y="1320"/>
                  </a:lnTo>
                  <a:lnTo>
                    <a:pt x="72" y="1284"/>
                  </a:lnTo>
                  <a:lnTo>
                    <a:pt x="60" y="1248"/>
                  </a:lnTo>
                  <a:lnTo>
                    <a:pt x="60" y="1212"/>
                  </a:lnTo>
                  <a:lnTo>
                    <a:pt x="60" y="1176"/>
                  </a:lnTo>
                  <a:lnTo>
                    <a:pt x="60" y="1140"/>
                  </a:lnTo>
                  <a:lnTo>
                    <a:pt x="60" y="1104"/>
                  </a:lnTo>
                  <a:lnTo>
                    <a:pt x="60" y="1068"/>
                  </a:lnTo>
                  <a:lnTo>
                    <a:pt x="60" y="1032"/>
                  </a:lnTo>
                  <a:lnTo>
                    <a:pt x="60" y="996"/>
                  </a:lnTo>
                  <a:lnTo>
                    <a:pt x="60" y="960"/>
                  </a:lnTo>
                  <a:lnTo>
                    <a:pt x="60" y="924"/>
                  </a:lnTo>
                  <a:lnTo>
                    <a:pt x="60" y="888"/>
                  </a:lnTo>
                  <a:lnTo>
                    <a:pt x="60" y="852"/>
                  </a:lnTo>
                  <a:lnTo>
                    <a:pt x="60" y="816"/>
                  </a:lnTo>
                  <a:lnTo>
                    <a:pt x="60" y="780"/>
                  </a:lnTo>
                  <a:lnTo>
                    <a:pt x="48" y="768"/>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5" name="Oval 25">
              <a:extLst>
                <a:ext uri="{FF2B5EF4-FFF2-40B4-BE49-F238E27FC236}">
                  <a16:creationId xmlns:a16="http://schemas.microsoft.com/office/drawing/2014/main" id="{3F51FD8B-AEEF-4F60-A92E-50780B6EF815}"/>
                </a:ext>
              </a:extLst>
            </p:cNvPr>
            <p:cNvSpPr>
              <a:spLocks noChangeArrowheads="1"/>
            </p:cNvSpPr>
            <p:nvPr/>
          </p:nvSpPr>
          <p:spPr bwMode="auto">
            <a:xfrm>
              <a:off x="5192" y="2312"/>
              <a:ext cx="272" cy="320"/>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6" name="Freeform 26">
              <a:extLst>
                <a:ext uri="{FF2B5EF4-FFF2-40B4-BE49-F238E27FC236}">
                  <a16:creationId xmlns:a16="http://schemas.microsoft.com/office/drawing/2014/main" id="{01887C14-FC2B-499D-AF47-C227A241C3E5}"/>
                </a:ext>
              </a:extLst>
            </p:cNvPr>
            <p:cNvSpPr>
              <a:spLocks/>
            </p:cNvSpPr>
            <p:nvPr/>
          </p:nvSpPr>
          <p:spPr bwMode="auto">
            <a:xfrm>
              <a:off x="192" y="1992"/>
              <a:ext cx="145" cy="577"/>
            </a:xfrm>
            <a:custGeom>
              <a:avLst/>
              <a:gdLst>
                <a:gd name="T0" fmla="*/ 96 w 145"/>
                <a:gd name="T1" fmla="*/ 312 h 577"/>
                <a:gd name="T2" fmla="*/ 108 w 145"/>
                <a:gd name="T3" fmla="*/ 276 h 577"/>
                <a:gd name="T4" fmla="*/ 72 w 145"/>
                <a:gd name="T5" fmla="*/ 252 h 577"/>
                <a:gd name="T6" fmla="*/ 48 w 145"/>
                <a:gd name="T7" fmla="*/ 216 h 577"/>
                <a:gd name="T8" fmla="*/ 12 w 145"/>
                <a:gd name="T9" fmla="*/ 192 h 577"/>
                <a:gd name="T10" fmla="*/ 0 w 145"/>
                <a:gd name="T11" fmla="*/ 156 h 577"/>
                <a:gd name="T12" fmla="*/ 0 w 145"/>
                <a:gd name="T13" fmla="*/ 120 h 577"/>
                <a:gd name="T14" fmla="*/ 0 w 145"/>
                <a:gd name="T15" fmla="*/ 84 h 577"/>
                <a:gd name="T16" fmla="*/ 0 w 145"/>
                <a:gd name="T17" fmla="*/ 48 h 577"/>
                <a:gd name="T18" fmla="*/ 24 w 145"/>
                <a:gd name="T19" fmla="*/ 12 h 577"/>
                <a:gd name="T20" fmla="*/ 60 w 145"/>
                <a:gd name="T21" fmla="*/ 0 h 577"/>
                <a:gd name="T22" fmla="*/ 96 w 145"/>
                <a:gd name="T23" fmla="*/ 0 h 577"/>
                <a:gd name="T24" fmla="*/ 132 w 145"/>
                <a:gd name="T25" fmla="*/ 36 h 577"/>
                <a:gd name="T26" fmla="*/ 144 w 145"/>
                <a:gd name="T27" fmla="*/ 72 h 577"/>
                <a:gd name="T28" fmla="*/ 144 w 145"/>
                <a:gd name="T29" fmla="*/ 108 h 577"/>
                <a:gd name="T30" fmla="*/ 144 w 145"/>
                <a:gd name="T31" fmla="*/ 144 h 577"/>
                <a:gd name="T32" fmla="*/ 144 w 145"/>
                <a:gd name="T33" fmla="*/ 180 h 577"/>
                <a:gd name="T34" fmla="*/ 144 w 145"/>
                <a:gd name="T35" fmla="*/ 216 h 577"/>
                <a:gd name="T36" fmla="*/ 144 w 145"/>
                <a:gd name="T37" fmla="*/ 252 h 577"/>
                <a:gd name="T38" fmla="*/ 120 w 145"/>
                <a:gd name="T39" fmla="*/ 288 h 577"/>
                <a:gd name="T40" fmla="*/ 120 w 145"/>
                <a:gd name="T41" fmla="*/ 324 h 577"/>
                <a:gd name="T42" fmla="*/ 132 w 145"/>
                <a:gd name="T43" fmla="*/ 360 h 577"/>
                <a:gd name="T44" fmla="*/ 144 w 145"/>
                <a:gd name="T45" fmla="*/ 396 h 577"/>
                <a:gd name="T46" fmla="*/ 144 w 145"/>
                <a:gd name="T47" fmla="*/ 432 h 577"/>
                <a:gd name="T48" fmla="*/ 144 w 145"/>
                <a:gd name="T49" fmla="*/ 468 h 577"/>
                <a:gd name="T50" fmla="*/ 144 w 145"/>
                <a:gd name="T51" fmla="*/ 504 h 577"/>
                <a:gd name="T52" fmla="*/ 144 w 145"/>
                <a:gd name="T53" fmla="*/ 540 h 577"/>
                <a:gd name="T54" fmla="*/ 120 w 145"/>
                <a:gd name="T55" fmla="*/ 576 h 577"/>
                <a:gd name="T56" fmla="*/ 84 w 145"/>
                <a:gd name="T57" fmla="*/ 576 h 577"/>
                <a:gd name="T58" fmla="*/ 60 w 145"/>
                <a:gd name="T59" fmla="*/ 540 h 577"/>
                <a:gd name="T60" fmla="*/ 48 w 145"/>
                <a:gd name="T61" fmla="*/ 504 h 577"/>
                <a:gd name="T62" fmla="*/ 48 w 145"/>
                <a:gd name="T63" fmla="*/ 468 h 577"/>
                <a:gd name="T64" fmla="*/ 48 w 145"/>
                <a:gd name="T65" fmla="*/ 432 h 577"/>
                <a:gd name="T66" fmla="*/ 60 w 145"/>
                <a:gd name="T67" fmla="*/ 396 h 577"/>
                <a:gd name="T68" fmla="*/ 84 w 145"/>
                <a:gd name="T69" fmla="*/ 360 h 577"/>
                <a:gd name="T70" fmla="*/ 96 w 145"/>
                <a:gd name="T71" fmla="*/ 324 h 577"/>
                <a:gd name="T72" fmla="*/ 108 w 145"/>
                <a:gd name="T73" fmla="*/ 288 h 577"/>
                <a:gd name="T74" fmla="*/ 96 w 145"/>
                <a:gd name="T75" fmla="*/ 312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 h="577">
                  <a:moveTo>
                    <a:pt x="96" y="312"/>
                  </a:moveTo>
                  <a:lnTo>
                    <a:pt x="108" y="276"/>
                  </a:lnTo>
                  <a:lnTo>
                    <a:pt x="72" y="252"/>
                  </a:lnTo>
                  <a:lnTo>
                    <a:pt x="48" y="216"/>
                  </a:lnTo>
                  <a:lnTo>
                    <a:pt x="12" y="192"/>
                  </a:lnTo>
                  <a:lnTo>
                    <a:pt x="0" y="156"/>
                  </a:lnTo>
                  <a:lnTo>
                    <a:pt x="0" y="120"/>
                  </a:lnTo>
                  <a:lnTo>
                    <a:pt x="0" y="84"/>
                  </a:lnTo>
                  <a:lnTo>
                    <a:pt x="0" y="48"/>
                  </a:lnTo>
                  <a:lnTo>
                    <a:pt x="24" y="12"/>
                  </a:lnTo>
                  <a:lnTo>
                    <a:pt x="60" y="0"/>
                  </a:lnTo>
                  <a:lnTo>
                    <a:pt x="96" y="0"/>
                  </a:lnTo>
                  <a:lnTo>
                    <a:pt x="132" y="36"/>
                  </a:lnTo>
                  <a:lnTo>
                    <a:pt x="144" y="72"/>
                  </a:lnTo>
                  <a:lnTo>
                    <a:pt x="144" y="108"/>
                  </a:lnTo>
                  <a:lnTo>
                    <a:pt x="144" y="144"/>
                  </a:lnTo>
                  <a:lnTo>
                    <a:pt x="144" y="180"/>
                  </a:lnTo>
                  <a:lnTo>
                    <a:pt x="144" y="216"/>
                  </a:lnTo>
                  <a:lnTo>
                    <a:pt x="144" y="252"/>
                  </a:lnTo>
                  <a:lnTo>
                    <a:pt x="120" y="288"/>
                  </a:lnTo>
                  <a:lnTo>
                    <a:pt x="120" y="324"/>
                  </a:lnTo>
                  <a:lnTo>
                    <a:pt x="132" y="360"/>
                  </a:lnTo>
                  <a:lnTo>
                    <a:pt x="144" y="396"/>
                  </a:lnTo>
                  <a:lnTo>
                    <a:pt x="144" y="432"/>
                  </a:lnTo>
                  <a:lnTo>
                    <a:pt x="144" y="468"/>
                  </a:lnTo>
                  <a:lnTo>
                    <a:pt x="144" y="504"/>
                  </a:lnTo>
                  <a:lnTo>
                    <a:pt x="144" y="540"/>
                  </a:lnTo>
                  <a:lnTo>
                    <a:pt x="120" y="576"/>
                  </a:lnTo>
                  <a:lnTo>
                    <a:pt x="84" y="576"/>
                  </a:lnTo>
                  <a:lnTo>
                    <a:pt x="60" y="540"/>
                  </a:lnTo>
                  <a:lnTo>
                    <a:pt x="48" y="504"/>
                  </a:lnTo>
                  <a:lnTo>
                    <a:pt x="48" y="468"/>
                  </a:lnTo>
                  <a:lnTo>
                    <a:pt x="48" y="432"/>
                  </a:lnTo>
                  <a:lnTo>
                    <a:pt x="60" y="396"/>
                  </a:lnTo>
                  <a:lnTo>
                    <a:pt x="84" y="360"/>
                  </a:lnTo>
                  <a:lnTo>
                    <a:pt x="96" y="324"/>
                  </a:lnTo>
                  <a:lnTo>
                    <a:pt x="108" y="288"/>
                  </a:lnTo>
                  <a:lnTo>
                    <a:pt x="96" y="312"/>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7" name="Freeform 27">
              <a:extLst>
                <a:ext uri="{FF2B5EF4-FFF2-40B4-BE49-F238E27FC236}">
                  <a16:creationId xmlns:a16="http://schemas.microsoft.com/office/drawing/2014/main" id="{998BE20A-F9A5-462E-8992-896BF2673361}"/>
                </a:ext>
              </a:extLst>
            </p:cNvPr>
            <p:cNvSpPr>
              <a:spLocks/>
            </p:cNvSpPr>
            <p:nvPr/>
          </p:nvSpPr>
          <p:spPr bwMode="auto">
            <a:xfrm>
              <a:off x="336" y="1992"/>
              <a:ext cx="157" cy="577"/>
            </a:xfrm>
            <a:custGeom>
              <a:avLst/>
              <a:gdLst>
                <a:gd name="T0" fmla="*/ 48 w 157"/>
                <a:gd name="T1" fmla="*/ 264 h 577"/>
                <a:gd name="T2" fmla="*/ 12 w 157"/>
                <a:gd name="T3" fmla="*/ 252 h 577"/>
                <a:gd name="T4" fmla="*/ 0 w 157"/>
                <a:gd name="T5" fmla="*/ 216 h 577"/>
                <a:gd name="T6" fmla="*/ 0 w 157"/>
                <a:gd name="T7" fmla="*/ 180 h 577"/>
                <a:gd name="T8" fmla="*/ 0 w 157"/>
                <a:gd name="T9" fmla="*/ 144 h 577"/>
                <a:gd name="T10" fmla="*/ 0 w 157"/>
                <a:gd name="T11" fmla="*/ 108 h 577"/>
                <a:gd name="T12" fmla="*/ 0 w 157"/>
                <a:gd name="T13" fmla="*/ 72 h 577"/>
                <a:gd name="T14" fmla="*/ 0 w 157"/>
                <a:gd name="T15" fmla="*/ 36 h 577"/>
                <a:gd name="T16" fmla="*/ 36 w 157"/>
                <a:gd name="T17" fmla="*/ 12 h 577"/>
                <a:gd name="T18" fmla="*/ 72 w 157"/>
                <a:gd name="T19" fmla="*/ 0 h 577"/>
                <a:gd name="T20" fmla="*/ 108 w 157"/>
                <a:gd name="T21" fmla="*/ 0 h 577"/>
                <a:gd name="T22" fmla="*/ 132 w 157"/>
                <a:gd name="T23" fmla="*/ 36 h 577"/>
                <a:gd name="T24" fmla="*/ 156 w 157"/>
                <a:gd name="T25" fmla="*/ 72 h 577"/>
                <a:gd name="T26" fmla="*/ 156 w 157"/>
                <a:gd name="T27" fmla="*/ 108 h 577"/>
                <a:gd name="T28" fmla="*/ 156 w 157"/>
                <a:gd name="T29" fmla="*/ 144 h 577"/>
                <a:gd name="T30" fmla="*/ 144 w 157"/>
                <a:gd name="T31" fmla="*/ 180 h 577"/>
                <a:gd name="T32" fmla="*/ 108 w 157"/>
                <a:gd name="T33" fmla="*/ 204 h 577"/>
                <a:gd name="T34" fmla="*/ 96 w 157"/>
                <a:gd name="T35" fmla="*/ 240 h 577"/>
                <a:gd name="T36" fmla="*/ 84 w 157"/>
                <a:gd name="T37" fmla="*/ 276 h 577"/>
                <a:gd name="T38" fmla="*/ 84 w 157"/>
                <a:gd name="T39" fmla="*/ 312 h 577"/>
                <a:gd name="T40" fmla="*/ 84 w 157"/>
                <a:gd name="T41" fmla="*/ 348 h 577"/>
                <a:gd name="T42" fmla="*/ 96 w 157"/>
                <a:gd name="T43" fmla="*/ 384 h 577"/>
                <a:gd name="T44" fmla="*/ 120 w 157"/>
                <a:gd name="T45" fmla="*/ 420 h 577"/>
                <a:gd name="T46" fmla="*/ 132 w 157"/>
                <a:gd name="T47" fmla="*/ 456 h 577"/>
                <a:gd name="T48" fmla="*/ 144 w 157"/>
                <a:gd name="T49" fmla="*/ 492 h 577"/>
                <a:gd name="T50" fmla="*/ 144 w 157"/>
                <a:gd name="T51" fmla="*/ 528 h 577"/>
                <a:gd name="T52" fmla="*/ 144 w 157"/>
                <a:gd name="T53" fmla="*/ 564 h 577"/>
                <a:gd name="T54" fmla="*/ 108 w 157"/>
                <a:gd name="T55" fmla="*/ 564 h 577"/>
                <a:gd name="T56" fmla="*/ 72 w 157"/>
                <a:gd name="T57" fmla="*/ 576 h 577"/>
                <a:gd name="T58" fmla="*/ 36 w 157"/>
                <a:gd name="T59" fmla="*/ 564 h 577"/>
                <a:gd name="T60" fmla="*/ 12 w 157"/>
                <a:gd name="T61" fmla="*/ 528 h 577"/>
                <a:gd name="T62" fmla="*/ 12 w 157"/>
                <a:gd name="T63" fmla="*/ 492 h 577"/>
                <a:gd name="T64" fmla="*/ 12 w 157"/>
                <a:gd name="T65" fmla="*/ 456 h 577"/>
                <a:gd name="T66" fmla="*/ 12 w 157"/>
                <a:gd name="T67" fmla="*/ 420 h 577"/>
                <a:gd name="T68" fmla="*/ 12 w 157"/>
                <a:gd name="T69" fmla="*/ 384 h 577"/>
                <a:gd name="T70" fmla="*/ 24 w 157"/>
                <a:gd name="T71" fmla="*/ 348 h 577"/>
                <a:gd name="T72" fmla="*/ 36 w 157"/>
                <a:gd name="T73" fmla="*/ 312 h 577"/>
                <a:gd name="T74" fmla="*/ 36 w 157"/>
                <a:gd name="T75" fmla="*/ 276 h 577"/>
                <a:gd name="T76" fmla="*/ 48 w 157"/>
                <a:gd name="T77" fmla="*/ 264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7" h="577">
                  <a:moveTo>
                    <a:pt x="48" y="264"/>
                  </a:moveTo>
                  <a:lnTo>
                    <a:pt x="12" y="252"/>
                  </a:lnTo>
                  <a:lnTo>
                    <a:pt x="0" y="216"/>
                  </a:lnTo>
                  <a:lnTo>
                    <a:pt x="0" y="180"/>
                  </a:lnTo>
                  <a:lnTo>
                    <a:pt x="0" y="144"/>
                  </a:lnTo>
                  <a:lnTo>
                    <a:pt x="0" y="108"/>
                  </a:lnTo>
                  <a:lnTo>
                    <a:pt x="0" y="72"/>
                  </a:lnTo>
                  <a:lnTo>
                    <a:pt x="0" y="36"/>
                  </a:lnTo>
                  <a:lnTo>
                    <a:pt x="36" y="12"/>
                  </a:lnTo>
                  <a:lnTo>
                    <a:pt x="72" y="0"/>
                  </a:lnTo>
                  <a:lnTo>
                    <a:pt x="108" y="0"/>
                  </a:lnTo>
                  <a:lnTo>
                    <a:pt x="132" y="36"/>
                  </a:lnTo>
                  <a:lnTo>
                    <a:pt x="156" y="72"/>
                  </a:lnTo>
                  <a:lnTo>
                    <a:pt x="156" y="108"/>
                  </a:lnTo>
                  <a:lnTo>
                    <a:pt x="156" y="144"/>
                  </a:lnTo>
                  <a:lnTo>
                    <a:pt x="144" y="180"/>
                  </a:lnTo>
                  <a:lnTo>
                    <a:pt x="108" y="204"/>
                  </a:lnTo>
                  <a:lnTo>
                    <a:pt x="96" y="240"/>
                  </a:lnTo>
                  <a:lnTo>
                    <a:pt x="84" y="276"/>
                  </a:lnTo>
                  <a:lnTo>
                    <a:pt x="84" y="312"/>
                  </a:lnTo>
                  <a:lnTo>
                    <a:pt x="84" y="348"/>
                  </a:lnTo>
                  <a:lnTo>
                    <a:pt x="96" y="384"/>
                  </a:lnTo>
                  <a:lnTo>
                    <a:pt x="120" y="420"/>
                  </a:lnTo>
                  <a:lnTo>
                    <a:pt x="132" y="456"/>
                  </a:lnTo>
                  <a:lnTo>
                    <a:pt x="144" y="492"/>
                  </a:lnTo>
                  <a:lnTo>
                    <a:pt x="144" y="528"/>
                  </a:lnTo>
                  <a:lnTo>
                    <a:pt x="144" y="564"/>
                  </a:lnTo>
                  <a:lnTo>
                    <a:pt x="108" y="564"/>
                  </a:lnTo>
                  <a:lnTo>
                    <a:pt x="72" y="576"/>
                  </a:lnTo>
                  <a:lnTo>
                    <a:pt x="36" y="564"/>
                  </a:lnTo>
                  <a:lnTo>
                    <a:pt x="12" y="528"/>
                  </a:lnTo>
                  <a:lnTo>
                    <a:pt x="12" y="492"/>
                  </a:lnTo>
                  <a:lnTo>
                    <a:pt x="12" y="456"/>
                  </a:lnTo>
                  <a:lnTo>
                    <a:pt x="12" y="420"/>
                  </a:lnTo>
                  <a:lnTo>
                    <a:pt x="12" y="384"/>
                  </a:lnTo>
                  <a:lnTo>
                    <a:pt x="24" y="348"/>
                  </a:lnTo>
                  <a:lnTo>
                    <a:pt x="36" y="312"/>
                  </a:lnTo>
                  <a:lnTo>
                    <a:pt x="36" y="276"/>
                  </a:lnTo>
                  <a:lnTo>
                    <a:pt x="48" y="264"/>
                  </a:lnTo>
                </a:path>
              </a:pathLst>
            </a:custGeom>
            <a:solidFill>
              <a:schemeClr val="accent1"/>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8" name="Oval 28">
              <a:extLst>
                <a:ext uri="{FF2B5EF4-FFF2-40B4-BE49-F238E27FC236}">
                  <a16:creationId xmlns:a16="http://schemas.microsoft.com/office/drawing/2014/main" id="{4AB6424F-7D48-4AFA-9CC7-479F3E98A4D4}"/>
                </a:ext>
              </a:extLst>
            </p:cNvPr>
            <p:cNvSpPr>
              <a:spLocks noChangeArrowheads="1"/>
            </p:cNvSpPr>
            <p:nvPr/>
          </p:nvSpPr>
          <p:spPr bwMode="auto">
            <a:xfrm>
              <a:off x="248" y="2168"/>
              <a:ext cx="176" cy="224"/>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Freeform 29">
              <a:extLst>
                <a:ext uri="{FF2B5EF4-FFF2-40B4-BE49-F238E27FC236}">
                  <a16:creationId xmlns:a16="http://schemas.microsoft.com/office/drawing/2014/main" id="{D245E2B9-2272-4C85-A4E6-00ED42798858}"/>
                </a:ext>
              </a:extLst>
            </p:cNvPr>
            <p:cNvSpPr>
              <a:spLocks/>
            </p:cNvSpPr>
            <p:nvPr/>
          </p:nvSpPr>
          <p:spPr bwMode="auto">
            <a:xfrm>
              <a:off x="480" y="1992"/>
              <a:ext cx="145" cy="577"/>
            </a:xfrm>
            <a:custGeom>
              <a:avLst/>
              <a:gdLst>
                <a:gd name="T0" fmla="*/ 96 w 145"/>
                <a:gd name="T1" fmla="*/ 312 h 577"/>
                <a:gd name="T2" fmla="*/ 108 w 145"/>
                <a:gd name="T3" fmla="*/ 276 h 577"/>
                <a:gd name="T4" fmla="*/ 72 w 145"/>
                <a:gd name="T5" fmla="*/ 252 h 577"/>
                <a:gd name="T6" fmla="*/ 48 w 145"/>
                <a:gd name="T7" fmla="*/ 216 h 577"/>
                <a:gd name="T8" fmla="*/ 12 w 145"/>
                <a:gd name="T9" fmla="*/ 192 h 577"/>
                <a:gd name="T10" fmla="*/ 0 w 145"/>
                <a:gd name="T11" fmla="*/ 156 h 577"/>
                <a:gd name="T12" fmla="*/ 0 w 145"/>
                <a:gd name="T13" fmla="*/ 120 h 577"/>
                <a:gd name="T14" fmla="*/ 0 w 145"/>
                <a:gd name="T15" fmla="*/ 84 h 577"/>
                <a:gd name="T16" fmla="*/ 0 w 145"/>
                <a:gd name="T17" fmla="*/ 48 h 577"/>
                <a:gd name="T18" fmla="*/ 24 w 145"/>
                <a:gd name="T19" fmla="*/ 12 h 577"/>
                <a:gd name="T20" fmla="*/ 60 w 145"/>
                <a:gd name="T21" fmla="*/ 0 h 577"/>
                <a:gd name="T22" fmla="*/ 96 w 145"/>
                <a:gd name="T23" fmla="*/ 0 h 577"/>
                <a:gd name="T24" fmla="*/ 132 w 145"/>
                <a:gd name="T25" fmla="*/ 36 h 577"/>
                <a:gd name="T26" fmla="*/ 144 w 145"/>
                <a:gd name="T27" fmla="*/ 72 h 577"/>
                <a:gd name="T28" fmla="*/ 144 w 145"/>
                <a:gd name="T29" fmla="*/ 108 h 577"/>
                <a:gd name="T30" fmla="*/ 144 w 145"/>
                <a:gd name="T31" fmla="*/ 144 h 577"/>
                <a:gd name="T32" fmla="*/ 144 w 145"/>
                <a:gd name="T33" fmla="*/ 180 h 577"/>
                <a:gd name="T34" fmla="*/ 144 w 145"/>
                <a:gd name="T35" fmla="*/ 216 h 577"/>
                <a:gd name="T36" fmla="*/ 144 w 145"/>
                <a:gd name="T37" fmla="*/ 252 h 577"/>
                <a:gd name="T38" fmla="*/ 120 w 145"/>
                <a:gd name="T39" fmla="*/ 288 h 577"/>
                <a:gd name="T40" fmla="*/ 120 w 145"/>
                <a:gd name="T41" fmla="*/ 324 h 577"/>
                <a:gd name="T42" fmla="*/ 132 w 145"/>
                <a:gd name="T43" fmla="*/ 360 h 577"/>
                <a:gd name="T44" fmla="*/ 144 w 145"/>
                <a:gd name="T45" fmla="*/ 396 h 577"/>
                <a:gd name="T46" fmla="*/ 144 w 145"/>
                <a:gd name="T47" fmla="*/ 432 h 577"/>
                <a:gd name="T48" fmla="*/ 144 w 145"/>
                <a:gd name="T49" fmla="*/ 468 h 577"/>
                <a:gd name="T50" fmla="*/ 144 w 145"/>
                <a:gd name="T51" fmla="*/ 504 h 577"/>
                <a:gd name="T52" fmla="*/ 144 w 145"/>
                <a:gd name="T53" fmla="*/ 540 h 577"/>
                <a:gd name="T54" fmla="*/ 120 w 145"/>
                <a:gd name="T55" fmla="*/ 576 h 577"/>
                <a:gd name="T56" fmla="*/ 84 w 145"/>
                <a:gd name="T57" fmla="*/ 576 h 577"/>
                <a:gd name="T58" fmla="*/ 60 w 145"/>
                <a:gd name="T59" fmla="*/ 540 h 577"/>
                <a:gd name="T60" fmla="*/ 48 w 145"/>
                <a:gd name="T61" fmla="*/ 504 h 577"/>
                <a:gd name="T62" fmla="*/ 48 w 145"/>
                <a:gd name="T63" fmla="*/ 468 h 577"/>
                <a:gd name="T64" fmla="*/ 48 w 145"/>
                <a:gd name="T65" fmla="*/ 432 h 577"/>
                <a:gd name="T66" fmla="*/ 60 w 145"/>
                <a:gd name="T67" fmla="*/ 396 h 577"/>
                <a:gd name="T68" fmla="*/ 84 w 145"/>
                <a:gd name="T69" fmla="*/ 360 h 577"/>
                <a:gd name="T70" fmla="*/ 96 w 145"/>
                <a:gd name="T71" fmla="*/ 324 h 577"/>
                <a:gd name="T72" fmla="*/ 108 w 145"/>
                <a:gd name="T73" fmla="*/ 288 h 577"/>
                <a:gd name="T74" fmla="*/ 96 w 145"/>
                <a:gd name="T75" fmla="*/ 312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 h="577">
                  <a:moveTo>
                    <a:pt x="96" y="312"/>
                  </a:moveTo>
                  <a:lnTo>
                    <a:pt x="108" y="276"/>
                  </a:lnTo>
                  <a:lnTo>
                    <a:pt x="72" y="252"/>
                  </a:lnTo>
                  <a:lnTo>
                    <a:pt x="48" y="216"/>
                  </a:lnTo>
                  <a:lnTo>
                    <a:pt x="12" y="192"/>
                  </a:lnTo>
                  <a:lnTo>
                    <a:pt x="0" y="156"/>
                  </a:lnTo>
                  <a:lnTo>
                    <a:pt x="0" y="120"/>
                  </a:lnTo>
                  <a:lnTo>
                    <a:pt x="0" y="84"/>
                  </a:lnTo>
                  <a:lnTo>
                    <a:pt x="0" y="48"/>
                  </a:lnTo>
                  <a:lnTo>
                    <a:pt x="24" y="12"/>
                  </a:lnTo>
                  <a:lnTo>
                    <a:pt x="60" y="0"/>
                  </a:lnTo>
                  <a:lnTo>
                    <a:pt x="96" y="0"/>
                  </a:lnTo>
                  <a:lnTo>
                    <a:pt x="132" y="36"/>
                  </a:lnTo>
                  <a:lnTo>
                    <a:pt x="144" y="72"/>
                  </a:lnTo>
                  <a:lnTo>
                    <a:pt x="144" y="108"/>
                  </a:lnTo>
                  <a:lnTo>
                    <a:pt x="144" y="144"/>
                  </a:lnTo>
                  <a:lnTo>
                    <a:pt x="144" y="180"/>
                  </a:lnTo>
                  <a:lnTo>
                    <a:pt x="144" y="216"/>
                  </a:lnTo>
                  <a:lnTo>
                    <a:pt x="144" y="252"/>
                  </a:lnTo>
                  <a:lnTo>
                    <a:pt x="120" y="288"/>
                  </a:lnTo>
                  <a:lnTo>
                    <a:pt x="120" y="324"/>
                  </a:lnTo>
                  <a:lnTo>
                    <a:pt x="132" y="360"/>
                  </a:lnTo>
                  <a:lnTo>
                    <a:pt x="144" y="396"/>
                  </a:lnTo>
                  <a:lnTo>
                    <a:pt x="144" y="432"/>
                  </a:lnTo>
                  <a:lnTo>
                    <a:pt x="144" y="468"/>
                  </a:lnTo>
                  <a:lnTo>
                    <a:pt x="144" y="504"/>
                  </a:lnTo>
                  <a:lnTo>
                    <a:pt x="144" y="540"/>
                  </a:lnTo>
                  <a:lnTo>
                    <a:pt x="120" y="576"/>
                  </a:lnTo>
                  <a:lnTo>
                    <a:pt x="84" y="576"/>
                  </a:lnTo>
                  <a:lnTo>
                    <a:pt x="60" y="540"/>
                  </a:lnTo>
                  <a:lnTo>
                    <a:pt x="48" y="504"/>
                  </a:lnTo>
                  <a:lnTo>
                    <a:pt x="48" y="468"/>
                  </a:lnTo>
                  <a:lnTo>
                    <a:pt x="48" y="432"/>
                  </a:lnTo>
                  <a:lnTo>
                    <a:pt x="60" y="396"/>
                  </a:lnTo>
                  <a:lnTo>
                    <a:pt x="84" y="360"/>
                  </a:lnTo>
                  <a:lnTo>
                    <a:pt x="96" y="324"/>
                  </a:lnTo>
                  <a:lnTo>
                    <a:pt x="108" y="288"/>
                  </a:lnTo>
                  <a:lnTo>
                    <a:pt x="96" y="312"/>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0" name="Freeform 30">
              <a:extLst>
                <a:ext uri="{FF2B5EF4-FFF2-40B4-BE49-F238E27FC236}">
                  <a16:creationId xmlns:a16="http://schemas.microsoft.com/office/drawing/2014/main" id="{B43CCDD1-43F5-46CD-8830-9BA31DA0B755}"/>
                </a:ext>
              </a:extLst>
            </p:cNvPr>
            <p:cNvSpPr>
              <a:spLocks/>
            </p:cNvSpPr>
            <p:nvPr/>
          </p:nvSpPr>
          <p:spPr bwMode="auto">
            <a:xfrm>
              <a:off x="624" y="1992"/>
              <a:ext cx="157" cy="577"/>
            </a:xfrm>
            <a:custGeom>
              <a:avLst/>
              <a:gdLst>
                <a:gd name="T0" fmla="*/ 48 w 157"/>
                <a:gd name="T1" fmla="*/ 264 h 577"/>
                <a:gd name="T2" fmla="*/ 12 w 157"/>
                <a:gd name="T3" fmla="*/ 252 h 577"/>
                <a:gd name="T4" fmla="*/ 0 w 157"/>
                <a:gd name="T5" fmla="*/ 216 h 577"/>
                <a:gd name="T6" fmla="*/ 0 w 157"/>
                <a:gd name="T7" fmla="*/ 180 h 577"/>
                <a:gd name="T8" fmla="*/ 0 w 157"/>
                <a:gd name="T9" fmla="*/ 144 h 577"/>
                <a:gd name="T10" fmla="*/ 0 w 157"/>
                <a:gd name="T11" fmla="*/ 108 h 577"/>
                <a:gd name="T12" fmla="*/ 0 w 157"/>
                <a:gd name="T13" fmla="*/ 72 h 577"/>
                <a:gd name="T14" fmla="*/ 0 w 157"/>
                <a:gd name="T15" fmla="*/ 36 h 577"/>
                <a:gd name="T16" fmla="*/ 36 w 157"/>
                <a:gd name="T17" fmla="*/ 12 h 577"/>
                <a:gd name="T18" fmla="*/ 72 w 157"/>
                <a:gd name="T19" fmla="*/ 0 h 577"/>
                <a:gd name="T20" fmla="*/ 108 w 157"/>
                <a:gd name="T21" fmla="*/ 0 h 577"/>
                <a:gd name="T22" fmla="*/ 132 w 157"/>
                <a:gd name="T23" fmla="*/ 36 h 577"/>
                <a:gd name="T24" fmla="*/ 156 w 157"/>
                <a:gd name="T25" fmla="*/ 72 h 577"/>
                <a:gd name="T26" fmla="*/ 156 w 157"/>
                <a:gd name="T27" fmla="*/ 108 h 577"/>
                <a:gd name="T28" fmla="*/ 156 w 157"/>
                <a:gd name="T29" fmla="*/ 144 h 577"/>
                <a:gd name="T30" fmla="*/ 144 w 157"/>
                <a:gd name="T31" fmla="*/ 180 h 577"/>
                <a:gd name="T32" fmla="*/ 108 w 157"/>
                <a:gd name="T33" fmla="*/ 204 h 577"/>
                <a:gd name="T34" fmla="*/ 96 w 157"/>
                <a:gd name="T35" fmla="*/ 240 h 577"/>
                <a:gd name="T36" fmla="*/ 84 w 157"/>
                <a:gd name="T37" fmla="*/ 276 h 577"/>
                <a:gd name="T38" fmla="*/ 84 w 157"/>
                <a:gd name="T39" fmla="*/ 312 h 577"/>
                <a:gd name="T40" fmla="*/ 84 w 157"/>
                <a:gd name="T41" fmla="*/ 348 h 577"/>
                <a:gd name="T42" fmla="*/ 96 w 157"/>
                <a:gd name="T43" fmla="*/ 384 h 577"/>
                <a:gd name="T44" fmla="*/ 120 w 157"/>
                <a:gd name="T45" fmla="*/ 420 h 577"/>
                <a:gd name="T46" fmla="*/ 132 w 157"/>
                <a:gd name="T47" fmla="*/ 456 h 577"/>
                <a:gd name="T48" fmla="*/ 144 w 157"/>
                <a:gd name="T49" fmla="*/ 492 h 577"/>
                <a:gd name="T50" fmla="*/ 144 w 157"/>
                <a:gd name="T51" fmla="*/ 528 h 577"/>
                <a:gd name="T52" fmla="*/ 144 w 157"/>
                <a:gd name="T53" fmla="*/ 564 h 577"/>
                <a:gd name="T54" fmla="*/ 108 w 157"/>
                <a:gd name="T55" fmla="*/ 564 h 577"/>
                <a:gd name="T56" fmla="*/ 72 w 157"/>
                <a:gd name="T57" fmla="*/ 576 h 577"/>
                <a:gd name="T58" fmla="*/ 36 w 157"/>
                <a:gd name="T59" fmla="*/ 564 h 577"/>
                <a:gd name="T60" fmla="*/ 12 w 157"/>
                <a:gd name="T61" fmla="*/ 528 h 577"/>
                <a:gd name="T62" fmla="*/ 12 w 157"/>
                <a:gd name="T63" fmla="*/ 492 h 577"/>
                <a:gd name="T64" fmla="*/ 12 w 157"/>
                <a:gd name="T65" fmla="*/ 456 h 577"/>
                <a:gd name="T66" fmla="*/ 12 w 157"/>
                <a:gd name="T67" fmla="*/ 420 h 577"/>
                <a:gd name="T68" fmla="*/ 12 w 157"/>
                <a:gd name="T69" fmla="*/ 384 h 577"/>
                <a:gd name="T70" fmla="*/ 24 w 157"/>
                <a:gd name="T71" fmla="*/ 348 h 577"/>
                <a:gd name="T72" fmla="*/ 36 w 157"/>
                <a:gd name="T73" fmla="*/ 312 h 577"/>
                <a:gd name="T74" fmla="*/ 36 w 157"/>
                <a:gd name="T75" fmla="*/ 276 h 577"/>
                <a:gd name="T76" fmla="*/ 48 w 157"/>
                <a:gd name="T77" fmla="*/ 264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7" h="577">
                  <a:moveTo>
                    <a:pt x="48" y="264"/>
                  </a:moveTo>
                  <a:lnTo>
                    <a:pt x="12" y="252"/>
                  </a:lnTo>
                  <a:lnTo>
                    <a:pt x="0" y="216"/>
                  </a:lnTo>
                  <a:lnTo>
                    <a:pt x="0" y="180"/>
                  </a:lnTo>
                  <a:lnTo>
                    <a:pt x="0" y="144"/>
                  </a:lnTo>
                  <a:lnTo>
                    <a:pt x="0" y="108"/>
                  </a:lnTo>
                  <a:lnTo>
                    <a:pt x="0" y="72"/>
                  </a:lnTo>
                  <a:lnTo>
                    <a:pt x="0" y="36"/>
                  </a:lnTo>
                  <a:lnTo>
                    <a:pt x="36" y="12"/>
                  </a:lnTo>
                  <a:lnTo>
                    <a:pt x="72" y="0"/>
                  </a:lnTo>
                  <a:lnTo>
                    <a:pt x="108" y="0"/>
                  </a:lnTo>
                  <a:lnTo>
                    <a:pt x="132" y="36"/>
                  </a:lnTo>
                  <a:lnTo>
                    <a:pt x="156" y="72"/>
                  </a:lnTo>
                  <a:lnTo>
                    <a:pt x="156" y="108"/>
                  </a:lnTo>
                  <a:lnTo>
                    <a:pt x="156" y="144"/>
                  </a:lnTo>
                  <a:lnTo>
                    <a:pt x="144" y="180"/>
                  </a:lnTo>
                  <a:lnTo>
                    <a:pt x="108" y="204"/>
                  </a:lnTo>
                  <a:lnTo>
                    <a:pt x="96" y="240"/>
                  </a:lnTo>
                  <a:lnTo>
                    <a:pt x="84" y="276"/>
                  </a:lnTo>
                  <a:lnTo>
                    <a:pt x="84" y="312"/>
                  </a:lnTo>
                  <a:lnTo>
                    <a:pt x="84" y="348"/>
                  </a:lnTo>
                  <a:lnTo>
                    <a:pt x="96" y="384"/>
                  </a:lnTo>
                  <a:lnTo>
                    <a:pt x="120" y="420"/>
                  </a:lnTo>
                  <a:lnTo>
                    <a:pt x="132" y="456"/>
                  </a:lnTo>
                  <a:lnTo>
                    <a:pt x="144" y="492"/>
                  </a:lnTo>
                  <a:lnTo>
                    <a:pt x="144" y="528"/>
                  </a:lnTo>
                  <a:lnTo>
                    <a:pt x="144" y="564"/>
                  </a:lnTo>
                  <a:lnTo>
                    <a:pt x="108" y="564"/>
                  </a:lnTo>
                  <a:lnTo>
                    <a:pt x="72" y="576"/>
                  </a:lnTo>
                  <a:lnTo>
                    <a:pt x="36" y="564"/>
                  </a:lnTo>
                  <a:lnTo>
                    <a:pt x="12" y="528"/>
                  </a:lnTo>
                  <a:lnTo>
                    <a:pt x="12" y="492"/>
                  </a:lnTo>
                  <a:lnTo>
                    <a:pt x="12" y="456"/>
                  </a:lnTo>
                  <a:lnTo>
                    <a:pt x="12" y="420"/>
                  </a:lnTo>
                  <a:lnTo>
                    <a:pt x="12" y="384"/>
                  </a:lnTo>
                  <a:lnTo>
                    <a:pt x="24" y="348"/>
                  </a:lnTo>
                  <a:lnTo>
                    <a:pt x="36" y="312"/>
                  </a:lnTo>
                  <a:lnTo>
                    <a:pt x="36" y="276"/>
                  </a:lnTo>
                  <a:lnTo>
                    <a:pt x="48" y="264"/>
                  </a:lnTo>
                </a:path>
              </a:pathLst>
            </a:custGeom>
            <a:solidFill>
              <a:schemeClr val="hlink"/>
            </a:solidFill>
            <a:ln w="254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1" name="Oval 31">
              <a:extLst>
                <a:ext uri="{FF2B5EF4-FFF2-40B4-BE49-F238E27FC236}">
                  <a16:creationId xmlns:a16="http://schemas.microsoft.com/office/drawing/2014/main" id="{A887EDEA-8BAE-4E84-9D10-D07DC448F8B6}"/>
                </a:ext>
              </a:extLst>
            </p:cNvPr>
            <p:cNvSpPr>
              <a:spLocks noChangeArrowheads="1"/>
            </p:cNvSpPr>
            <p:nvPr/>
          </p:nvSpPr>
          <p:spPr bwMode="auto">
            <a:xfrm>
              <a:off x="536" y="2168"/>
              <a:ext cx="176" cy="224"/>
            </a:xfrm>
            <a:prstGeom prst="ellipse">
              <a:avLst/>
            </a:prstGeom>
            <a:solidFill>
              <a:srgbClr val="D93192"/>
            </a:solidFill>
            <a:ln w="254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2" name="Line 32">
              <a:extLst>
                <a:ext uri="{FF2B5EF4-FFF2-40B4-BE49-F238E27FC236}">
                  <a16:creationId xmlns:a16="http://schemas.microsoft.com/office/drawing/2014/main" id="{92E6F242-769C-463B-AFC1-9CF28D540088}"/>
                </a:ext>
              </a:extLst>
            </p:cNvPr>
            <p:cNvSpPr>
              <a:spLocks noChangeShapeType="1"/>
            </p:cNvSpPr>
            <p:nvPr/>
          </p:nvSpPr>
          <p:spPr bwMode="auto">
            <a:xfrm>
              <a:off x="2128" y="3264"/>
              <a:ext cx="256"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3" name="Line 33">
              <a:extLst>
                <a:ext uri="{FF2B5EF4-FFF2-40B4-BE49-F238E27FC236}">
                  <a16:creationId xmlns:a16="http://schemas.microsoft.com/office/drawing/2014/main" id="{8548DA04-69B1-4799-9B99-E5F574C39459}"/>
                </a:ext>
              </a:extLst>
            </p:cNvPr>
            <p:cNvSpPr>
              <a:spLocks noChangeShapeType="1"/>
            </p:cNvSpPr>
            <p:nvPr/>
          </p:nvSpPr>
          <p:spPr bwMode="auto">
            <a:xfrm>
              <a:off x="3136" y="3264"/>
              <a:ext cx="304"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4" name="Rectangle 34">
              <a:extLst>
                <a:ext uri="{FF2B5EF4-FFF2-40B4-BE49-F238E27FC236}">
                  <a16:creationId xmlns:a16="http://schemas.microsoft.com/office/drawing/2014/main" id="{EADA06A8-D807-488D-BF26-618E97A012FD}"/>
                </a:ext>
              </a:extLst>
            </p:cNvPr>
            <p:cNvSpPr>
              <a:spLocks noChangeArrowheads="1"/>
            </p:cNvSpPr>
            <p:nvPr/>
          </p:nvSpPr>
          <p:spPr bwMode="auto">
            <a:xfrm>
              <a:off x="903" y="3140"/>
              <a:ext cx="842"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hair color</a:t>
              </a:r>
            </a:p>
            <a:p>
              <a:pPr eaLnBrk="0" hangingPunct="0"/>
              <a:r>
                <a:rPr lang="en-US" altLang="en-US" sz="2000" b="1"/>
                <a:t>    locus</a:t>
              </a:r>
            </a:p>
          </p:txBody>
        </p:sp>
        <p:sp>
          <p:nvSpPr>
            <p:cNvPr id="10275" name="Line 35">
              <a:extLst>
                <a:ext uri="{FF2B5EF4-FFF2-40B4-BE49-F238E27FC236}">
                  <a16:creationId xmlns:a16="http://schemas.microsoft.com/office/drawing/2014/main" id="{19F17194-5F83-42BD-894C-24A91461CF28}"/>
                </a:ext>
              </a:extLst>
            </p:cNvPr>
            <p:cNvSpPr>
              <a:spLocks noChangeShapeType="1"/>
            </p:cNvSpPr>
            <p:nvPr/>
          </p:nvSpPr>
          <p:spPr bwMode="auto">
            <a:xfrm>
              <a:off x="1736" y="3264"/>
              <a:ext cx="272"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6" name="Rectangle 36">
              <a:extLst>
                <a:ext uri="{FF2B5EF4-FFF2-40B4-BE49-F238E27FC236}">
                  <a16:creationId xmlns:a16="http://schemas.microsoft.com/office/drawing/2014/main" id="{BCBE577F-030F-4958-A0B5-F42D854E9EA7}"/>
                </a:ext>
              </a:extLst>
            </p:cNvPr>
            <p:cNvSpPr>
              <a:spLocks noChangeArrowheads="1"/>
            </p:cNvSpPr>
            <p:nvPr/>
          </p:nvSpPr>
          <p:spPr bwMode="auto">
            <a:xfrm>
              <a:off x="3831" y="3164"/>
              <a:ext cx="842"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2000" b="1"/>
                <a:t>hair color</a:t>
              </a:r>
            </a:p>
            <a:p>
              <a:pPr eaLnBrk="0" hangingPunct="0"/>
              <a:r>
                <a:rPr lang="en-US" altLang="en-US" sz="2000" b="1"/>
                <a:t>   locus</a:t>
              </a:r>
            </a:p>
          </p:txBody>
        </p:sp>
        <p:sp>
          <p:nvSpPr>
            <p:cNvPr id="10277" name="Line 37">
              <a:extLst>
                <a:ext uri="{FF2B5EF4-FFF2-40B4-BE49-F238E27FC236}">
                  <a16:creationId xmlns:a16="http://schemas.microsoft.com/office/drawing/2014/main" id="{42F3FE65-8AEE-4ADC-BB1D-2B50D83D1B9F}"/>
                </a:ext>
              </a:extLst>
            </p:cNvPr>
            <p:cNvSpPr>
              <a:spLocks noChangeShapeType="1"/>
            </p:cNvSpPr>
            <p:nvPr/>
          </p:nvSpPr>
          <p:spPr bwMode="auto">
            <a:xfrm>
              <a:off x="3560" y="3264"/>
              <a:ext cx="272" cy="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wipe(left)">
                                      <p:cBhvr>
                                        <p:cTn id="12" dur="500"/>
                                        <p:tgtEl>
                                          <p:spTgt spid="102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additive="base">
                                        <p:cTn id="17" dur="500" fill="hold"/>
                                        <p:tgtEl>
                                          <p:spTgt spid="10244"/>
                                        </p:tgtEl>
                                        <p:attrNameLst>
                                          <p:attrName>ppt_x</p:attrName>
                                        </p:attrNameLst>
                                      </p:cBhvr>
                                      <p:tavLst>
                                        <p:tav tm="0">
                                          <p:val>
                                            <p:strVal val="#ppt_x"/>
                                          </p:val>
                                        </p:tav>
                                        <p:tav tm="100000">
                                          <p:val>
                                            <p:strVal val="#ppt_x"/>
                                          </p:val>
                                        </p:tav>
                                      </p:tavLst>
                                    </p:anim>
                                    <p:anim calcmode="lin" valueType="num">
                                      <p:cBhvr additive="base">
                                        <p:cTn id="18"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9D25CF2-7097-46E7-81EE-50B1A230DFED}"/>
              </a:ext>
            </a:extLst>
          </p:cNvPr>
          <p:cNvSpPr>
            <a:spLocks noGrp="1" noChangeArrowheads="1"/>
          </p:cNvSpPr>
          <p:nvPr>
            <p:ph type="title"/>
          </p:nvPr>
        </p:nvSpPr>
        <p:spPr>
          <a:xfrm>
            <a:off x="0" y="274638"/>
            <a:ext cx="9144000" cy="639762"/>
          </a:xfrm>
        </p:spPr>
        <p:txBody>
          <a:bodyPr/>
          <a:lstStyle/>
          <a:p>
            <a:r>
              <a:rPr lang="en-US" altLang="en-US" sz="2600" b="1">
                <a:solidFill>
                  <a:srgbClr val="FF3300"/>
                </a:solidFill>
              </a:rPr>
              <a:t>Humans have 23 Sets of Homologous Chromosomes</a:t>
            </a:r>
            <a:br>
              <a:rPr lang="en-US" altLang="en-US" sz="2600" b="1">
                <a:solidFill>
                  <a:srgbClr val="FF3300"/>
                </a:solidFill>
              </a:rPr>
            </a:br>
            <a:r>
              <a:rPr lang="en-US" altLang="en-US" sz="2600" b="1">
                <a:solidFill>
                  <a:srgbClr val="0000CC"/>
                </a:solidFill>
              </a:rPr>
              <a:t>Each Homologous set is made up of 2 Homologues.</a:t>
            </a:r>
          </a:p>
        </p:txBody>
      </p:sp>
      <p:pic>
        <p:nvPicPr>
          <p:cNvPr id="11267" name="Picture 3" descr="untitled">
            <a:extLst>
              <a:ext uri="{FF2B5EF4-FFF2-40B4-BE49-F238E27FC236}">
                <a16:creationId xmlns:a16="http://schemas.microsoft.com/office/drawing/2014/main" id="{1982E9B4-D48F-4AF4-A20F-C62C847567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52600" y="1371600"/>
            <a:ext cx="5410200" cy="541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8" name="Rectangle 4">
            <a:extLst>
              <a:ext uri="{FF2B5EF4-FFF2-40B4-BE49-F238E27FC236}">
                <a16:creationId xmlns:a16="http://schemas.microsoft.com/office/drawing/2014/main" id="{FD3BED5D-B7B4-4406-8949-21228BC56453}"/>
              </a:ext>
            </a:extLst>
          </p:cNvPr>
          <p:cNvSpPr>
            <a:spLocks noChangeArrowheads="1"/>
          </p:cNvSpPr>
          <p:nvPr/>
        </p:nvSpPr>
        <p:spPr bwMode="auto">
          <a:xfrm>
            <a:off x="1724025" y="1262063"/>
            <a:ext cx="800100" cy="1709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9" name="Text Box 5">
            <a:extLst>
              <a:ext uri="{FF2B5EF4-FFF2-40B4-BE49-F238E27FC236}">
                <a16:creationId xmlns:a16="http://schemas.microsoft.com/office/drawing/2014/main" id="{3934D695-B10A-4CDA-AE9F-FBB3B8DEBB45}"/>
              </a:ext>
            </a:extLst>
          </p:cNvPr>
          <p:cNvSpPr txBox="1">
            <a:spLocks noChangeArrowheads="1"/>
          </p:cNvSpPr>
          <p:nvPr/>
        </p:nvSpPr>
        <p:spPr bwMode="auto">
          <a:xfrm>
            <a:off x="228600" y="25146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Homologue</a:t>
            </a:r>
          </a:p>
        </p:txBody>
      </p:sp>
      <p:sp>
        <p:nvSpPr>
          <p:cNvPr id="11270" name="Text Box 6">
            <a:extLst>
              <a:ext uri="{FF2B5EF4-FFF2-40B4-BE49-F238E27FC236}">
                <a16:creationId xmlns:a16="http://schemas.microsoft.com/office/drawing/2014/main" id="{56D5313A-19B4-4123-865E-58E3A5739975}"/>
              </a:ext>
            </a:extLst>
          </p:cNvPr>
          <p:cNvSpPr txBox="1">
            <a:spLocks noChangeArrowheads="1"/>
          </p:cNvSpPr>
          <p:nvPr/>
        </p:nvSpPr>
        <p:spPr bwMode="auto">
          <a:xfrm>
            <a:off x="228600" y="1143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a:t>Homologue</a:t>
            </a:r>
          </a:p>
        </p:txBody>
      </p:sp>
      <p:sp>
        <p:nvSpPr>
          <p:cNvPr id="11271" name="Line 7">
            <a:extLst>
              <a:ext uri="{FF2B5EF4-FFF2-40B4-BE49-F238E27FC236}">
                <a16:creationId xmlns:a16="http://schemas.microsoft.com/office/drawing/2014/main" id="{D9E85C7D-836F-4873-BEBD-6A8B4948002A}"/>
              </a:ext>
            </a:extLst>
          </p:cNvPr>
          <p:cNvSpPr>
            <a:spLocks noChangeShapeType="1"/>
          </p:cNvSpPr>
          <p:nvPr/>
        </p:nvSpPr>
        <p:spPr bwMode="auto">
          <a:xfrm flipV="1">
            <a:off x="1371600" y="2514600"/>
            <a:ext cx="5334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Line 8">
            <a:extLst>
              <a:ext uri="{FF2B5EF4-FFF2-40B4-BE49-F238E27FC236}">
                <a16:creationId xmlns:a16="http://schemas.microsoft.com/office/drawing/2014/main" id="{CED8CBC2-5C89-435A-80C9-B617BE60BC62}"/>
              </a:ext>
            </a:extLst>
          </p:cNvPr>
          <p:cNvSpPr>
            <a:spLocks noChangeShapeType="1"/>
          </p:cNvSpPr>
          <p:nvPr/>
        </p:nvSpPr>
        <p:spPr bwMode="auto">
          <a:xfrm>
            <a:off x="1371600" y="1295400"/>
            <a:ext cx="762000" cy="76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1183</Words>
  <Application>Microsoft Office PowerPoint</Application>
  <PresentationFormat>On-screen Show (4:3)</PresentationFormat>
  <Paragraphs>235</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Symbol</vt:lpstr>
      <vt:lpstr>Default Design</vt:lpstr>
      <vt:lpstr>MEIOSIS</vt:lpstr>
      <vt:lpstr>Organisms that reproduce Sexually are made up of two different types of cells.</vt:lpstr>
      <vt:lpstr>Gametes</vt:lpstr>
      <vt:lpstr>During Ovulation the ovum is released from the ovary and transported to an area where fertilization, the joining of the sperm and ovum, can occur…… fertilization, in Humans, occurs in the Fallopian tube.  Fertilization results in the formation of the Zygote. (fertilized egg)</vt:lpstr>
      <vt:lpstr>Fertilization</vt:lpstr>
      <vt:lpstr>Chromosomes</vt:lpstr>
      <vt:lpstr>Homologous Chromosomes</vt:lpstr>
      <vt:lpstr>Homologous Chromosomes (because a homologous pair consists of 4 chromatids it is called a “Tetrad”)</vt:lpstr>
      <vt:lpstr>Humans have 23 Sets of Homologous Chromosomes Each Homologous set is made up of 2 Homologues.</vt:lpstr>
      <vt:lpstr>Autosomes (The Autosomes code for most of the offspring’s traits)</vt:lpstr>
      <vt:lpstr>Sex Chromosomes The Sex Chromosomes code for the sex of the offspring. ** If the offspring has two “X” chromosomes it will be a female.  ** If the offspring has one “X” chromosome and one “Y” chromosome  it will be a male.</vt:lpstr>
      <vt:lpstr>Sex Chromosomes </vt:lpstr>
      <vt:lpstr>Meiosis  is the process by which ”gametes” (sex cells) , with half the number of chromosomes, are produced.  </vt:lpstr>
      <vt:lpstr>Meiosis</vt:lpstr>
      <vt:lpstr>PowerPoint Presentation</vt:lpstr>
      <vt:lpstr>Spermatogenesis</vt:lpstr>
      <vt:lpstr>Oogenesis</vt:lpstr>
      <vt:lpstr>Interphase I</vt:lpstr>
      <vt:lpstr>Interphase I</vt:lpstr>
      <vt:lpstr>Meiosis I (four phases)</vt:lpstr>
      <vt:lpstr>Prophase I</vt:lpstr>
      <vt:lpstr>Prophase I - Synapsis</vt:lpstr>
      <vt:lpstr>During Prophase I  “Crossing Over” occurs.</vt:lpstr>
      <vt:lpstr>Crossing Over  creates variation (diversity) in the offspring’s traits.</vt:lpstr>
      <vt:lpstr>Question:</vt:lpstr>
      <vt:lpstr>Answer:</vt:lpstr>
      <vt:lpstr>Question:</vt:lpstr>
      <vt:lpstr>Answer:</vt:lpstr>
      <vt:lpstr>Prophase I</vt:lpstr>
      <vt:lpstr>Metaphase I</vt:lpstr>
      <vt:lpstr>Metaphase I</vt:lpstr>
      <vt:lpstr>Anaphase I</vt:lpstr>
      <vt:lpstr>Anaphase I</vt:lpstr>
      <vt:lpstr>Telophase I</vt:lpstr>
      <vt:lpstr>Telophase I</vt:lpstr>
      <vt:lpstr>Meiosis II</vt:lpstr>
      <vt:lpstr>Prophase II</vt:lpstr>
      <vt:lpstr>Metaphase II</vt:lpstr>
      <vt:lpstr>Anaphase II</vt:lpstr>
      <vt:lpstr>Telophase II</vt:lpstr>
      <vt:lpstr>Telophase II</vt:lpstr>
      <vt:lpstr>Non-disjunction </vt:lpstr>
      <vt:lpstr>Non-disjunctions usually occur in one of two fashions.</vt:lpstr>
      <vt:lpstr>Common Non-disjunction Disorders</vt:lpstr>
      <vt:lpstr>Amniocentesis</vt:lpstr>
      <vt:lpstr>Amniocentesis</vt:lpstr>
      <vt:lpstr>Karyotype (picture of an individual’s chromosomes)</vt:lpstr>
    </vt:vector>
  </TitlesOfParts>
  <Company>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MEIOSIS</dc:title>
  <dc:creator>X</dc:creator>
  <cp:lastModifiedBy>Jones Malissa S</cp:lastModifiedBy>
  <cp:revision>2</cp:revision>
  <dcterms:created xsi:type="dcterms:W3CDTF">2005-11-18T20:29:07Z</dcterms:created>
  <dcterms:modified xsi:type="dcterms:W3CDTF">2019-10-24T13:20:24Z</dcterms:modified>
</cp:coreProperties>
</file>