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4" r:id="rId3"/>
    <p:sldId id="262" r:id="rId4"/>
    <p:sldId id="273" r:id="rId5"/>
    <p:sldId id="276" r:id="rId6"/>
    <p:sldId id="280" r:id="rId7"/>
    <p:sldId id="258" r:id="rId8"/>
    <p:sldId id="265" r:id="rId9"/>
    <p:sldId id="259" r:id="rId10"/>
    <p:sldId id="278" r:id="rId11"/>
    <p:sldId id="267" r:id="rId12"/>
    <p:sldId id="271" r:id="rId13"/>
    <p:sldId id="270" r:id="rId14"/>
    <p:sldId id="279" r:id="rId15"/>
    <p:sldId id="281" r:id="rId16"/>
    <p:sldId id="282" r:id="rId17"/>
    <p:sldId id="287" r:id="rId18"/>
    <p:sldId id="288" r:id="rId19"/>
    <p:sldId id="283" r:id="rId20"/>
    <p:sldId id="284" r:id="rId21"/>
    <p:sldId id="285" r:id="rId22"/>
    <p:sldId id="286" r:id="rId23"/>
    <p:sldId id="289" r:id="rId24"/>
    <p:sldId id="290" r:id="rId25"/>
  </p:sldIdLst>
  <p:sldSz cx="9144000" cy="6858000" type="screen4x3"/>
  <p:notesSz cx="6950075" cy="91678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94709" autoAdjust="0"/>
  </p:normalViewPr>
  <p:slideViewPr>
    <p:cSldViewPr>
      <p:cViewPr varScale="1">
        <p:scale>
          <a:sx n="65" d="100"/>
          <a:sy n="65" d="100"/>
        </p:scale>
        <p:origin x="1300" y="40"/>
      </p:cViewPr>
      <p:guideLst>
        <p:guide orient="horz" pos="2160"/>
        <p:guide pos="2880"/>
      </p:guideLst>
    </p:cSldViewPr>
  </p:slideViewPr>
  <p:outlineViewPr>
    <p:cViewPr>
      <p:scale>
        <a:sx n="33" d="100"/>
        <a:sy n="33" d="100"/>
      </p:scale>
      <p:origin x="42" y="118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11488" cy="458788"/>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3907" name="Rectangle 3"/>
          <p:cNvSpPr>
            <a:spLocks noGrp="1" noChangeArrowheads="1"/>
          </p:cNvSpPr>
          <p:nvPr>
            <p:ph type="dt" sz="quarter" idx="1"/>
          </p:nvPr>
        </p:nvSpPr>
        <p:spPr bwMode="auto">
          <a:xfrm>
            <a:off x="3937000" y="0"/>
            <a:ext cx="3011488" cy="458788"/>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23908" name="Rectangle 4"/>
          <p:cNvSpPr>
            <a:spLocks noGrp="1" noChangeArrowheads="1"/>
          </p:cNvSpPr>
          <p:nvPr>
            <p:ph type="ftr" sz="quarter" idx="2"/>
          </p:nvPr>
        </p:nvSpPr>
        <p:spPr bwMode="auto">
          <a:xfrm>
            <a:off x="0" y="8707438"/>
            <a:ext cx="3011488" cy="458787"/>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3909" name="Rectangle 5"/>
          <p:cNvSpPr>
            <a:spLocks noGrp="1" noChangeArrowheads="1"/>
          </p:cNvSpPr>
          <p:nvPr>
            <p:ph type="sldNum" sz="quarter" idx="3"/>
          </p:nvPr>
        </p:nvSpPr>
        <p:spPr bwMode="auto">
          <a:xfrm>
            <a:off x="3937000" y="8707438"/>
            <a:ext cx="3011488" cy="458787"/>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r" eaLnBrk="1" hangingPunct="1">
              <a:defRPr sz="1200" smtClean="0"/>
            </a:lvl1pPr>
          </a:lstStyle>
          <a:p>
            <a:pPr>
              <a:defRPr/>
            </a:pPr>
            <a:fld id="{DAD6B0A8-9B6B-4B89-B78C-A92C2F91DA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587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37000" y="0"/>
            <a:ext cx="3011488" cy="458788"/>
          </a:xfrm>
          <a:prstGeom prst="rect">
            <a:avLst/>
          </a:prstGeom>
        </p:spPr>
        <p:txBody>
          <a:bodyPr vert="horz" lIns="91440" tIns="45720" rIns="91440" bIns="45720" rtlCol="0"/>
          <a:lstStyle>
            <a:lvl1pPr algn="r" eaLnBrk="1" hangingPunct="1">
              <a:defRPr sz="1200">
                <a:latin typeface="Arial" charset="0"/>
              </a:defRPr>
            </a:lvl1pPr>
          </a:lstStyle>
          <a:p>
            <a:pPr>
              <a:defRPr/>
            </a:pPr>
            <a:fld id="{4B7B51C7-80DC-4468-A5D9-5C5FA7BDA6F2}" type="datetimeFigureOut">
              <a:rPr lang="en-US"/>
              <a:pPr>
                <a:defRPr/>
              </a:pPr>
              <a:t>9/13/2018</a:t>
            </a:fld>
            <a:endParaRPr lang="en-US"/>
          </a:p>
        </p:txBody>
      </p:sp>
      <p:sp>
        <p:nvSpPr>
          <p:cNvPr id="4" name="Slide Image Placeholder 3"/>
          <p:cNvSpPr>
            <a:spLocks noGrp="1" noRot="1" noChangeAspect="1"/>
          </p:cNvSpPr>
          <p:nvPr>
            <p:ph type="sldImg" idx="2"/>
          </p:nvPr>
        </p:nvSpPr>
        <p:spPr>
          <a:xfrm>
            <a:off x="1182688" y="687388"/>
            <a:ext cx="4584700" cy="34385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325" y="4354513"/>
            <a:ext cx="5559425" cy="41259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07438"/>
            <a:ext cx="3011488" cy="4587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7000" y="8707438"/>
            <a:ext cx="3011488"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EB877AA-EAF3-4B7A-8E13-700023BDED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4E3424-B1D4-41AF-9853-654F8F548843}" type="slidenum">
              <a:rPr lang="en-US" altLang="en-US"/>
              <a:pPr/>
              <a:t>16</a:t>
            </a:fld>
            <a:endParaRPr lang="en-US" alt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exact version of the microscope used in class. Students will be identifying the parts on the microscopes at their desks as we go along and what their functions are.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B41D2E-BAE2-4FBD-BE33-DAD6C844B89C}" type="slidenum">
              <a:rPr lang="en-US" altLang="en-US"/>
              <a:pPr/>
              <a:t>19</a:t>
            </a:fld>
            <a:endParaRPr lang="en-US" alt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Give students a slide from the “common things” set, each student will practice focusing and changing objectives.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C827CD-9FFE-4A3F-8E84-EF0DE1897014}" type="slidenum">
              <a:rPr lang="en-US" altLang="en-US"/>
              <a:pPr/>
              <a:t>20</a:t>
            </a:fld>
            <a:endParaRPr lang="en-US" alt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Have students exchange slides so they can look at different things, walk them through using the high power objective to focus slides.  Emphasize not using the coarse objective during this process, as it will crack the slides.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66490D-2BD3-4D27-92D8-79533066123F}" type="slidenum">
              <a:rPr lang="en-US" altLang="en-US"/>
              <a:pPr/>
              <a:t>21</a:t>
            </a:fld>
            <a:endParaRPr lang="en-US"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12A512-5F02-40EC-8EDD-0FF158F42A56}" type="slidenum">
              <a:rPr lang="en-US" altLang="en-US"/>
              <a:pPr/>
              <a:t>22</a:t>
            </a:fld>
            <a:endParaRPr lang="en-US" alt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917EFCA-103E-4FF8-A161-261C648E7564}" type="slidenum">
              <a:rPr lang="en-US" altLang="en-US" sz="1200"/>
              <a:pPr eaLnBrk="1" hangingPunct="1"/>
              <a:t>24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4401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CB3E83-BF38-41F2-9C81-8FC228FABD58}" type="slidenum">
              <a:rPr lang="en-US" altLang="en-US"/>
              <a:pPr>
                <a:defRPr/>
              </a:pPr>
              <a:t>‹#›</a:t>
            </a:fld>
            <a:endParaRPr lang="en-US" altLang="en-US"/>
          </a:p>
        </p:txBody>
      </p:sp>
    </p:spTree>
    <p:extLst>
      <p:ext uri="{BB962C8B-B14F-4D97-AF65-F5344CB8AC3E}">
        <p14:creationId xmlns:p14="http://schemas.microsoft.com/office/powerpoint/2010/main" val="271282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15D43-FE87-491B-B894-D1267B13D2F2}" type="slidenum">
              <a:rPr lang="en-US" altLang="en-US"/>
              <a:pPr>
                <a:defRPr/>
              </a:pPr>
              <a:t>‹#›</a:t>
            </a:fld>
            <a:endParaRPr lang="en-US" altLang="en-US"/>
          </a:p>
        </p:txBody>
      </p:sp>
    </p:spTree>
    <p:extLst>
      <p:ext uri="{BB962C8B-B14F-4D97-AF65-F5344CB8AC3E}">
        <p14:creationId xmlns:p14="http://schemas.microsoft.com/office/powerpoint/2010/main" val="119498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0F664-484F-43AA-AFCA-CBB08A3AEFD7}" type="slidenum">
              <a:rPr lang="en-US" altLang="en-US"/>
              <a:pPr>
                <a:defRPr/>
              </a:pPr>
              <a:t>‹#›</a:t>
            </a:fld>
            <a:endParaRPr lang="en-US" altLang="en-US"/>
          </a:p>
        </p:txBody>
      </p:sp>
    </p:spTree>
    <p:extLst>
      <p:ext uri="{BB962C8B-B14F-4D97-AF65-F5344CB8AC3E}">
        <p14:creationId xmlns:p14="http://schemas.microsoft.com/office/powerpoint/2010/main" val="244170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752600"/>
            <a:ext cx="3733800" cy="4114800"/>
          </a:xfrm>
        </p:spPr>
        <p:txBody>
          <a:bodyPr/>
          <a:lstStyle/>
          <a:p>
            <a:pPr lvl="0"/>
            <a:endParaRPr lang="en-US" noProof="0" smtClean="0"/>
          </a:p>
        </p:txBody>
      </p:sp>
      <p:sp>
        <p:nvSpPr>
          <p:cNvPr id="5" name="Rectangle 1032"/>
          <p:cNvSpPr>
            <a:spLocks noGrp="1" noChangeArrowheads="1"/>
          </p:cNvSpPr>
          <p:nvPr>
            <p:ph type="dt" sz="half" idx="10"/>
          </p:nvPr>
        </p:nvSpPr>
        <p:spPr/>
        <p:txBody>
          <a:bodyPr/>
          <a:lstStyle>
            <a:lvl1pPr>
              <a:defRPr/>
            </a:lvl1pPr>
          </a:lstStyle>
          <a:p>
            <a:pPr>
              <a:defRPr/>
            </a:pPr>
            <a:endParaRPr lang="en-US"/>
          </a:p>
        </p:txBody>
      </p:sp>
      <p:sp>
        <p:nvSpPr>
          <p:cNvPr id="6" name="Rectangle 1033"/>
          <p:cNvSpPr>
            <a:spLocks noGrp="1" noChangeArrowheads="1"/>
          </p:cNvSpPr>
          <p:nvPr>
            <p:ph type="ftr" sz="quarter" idx="11"/>
          </p:nvPr>
        </p:nvSpPr>
        <p:spPr/>
        <p:txBody>
          <a:bodyPr/>
          <a:lstStyle>
            <a:lvl1pPr>
              <a:defRPr/>
            </a:lvl1pPr>
          </a:lstStyle>
          <a:p>
            <a:pPr>
              <a:defRPr/>
            </a:pPr>
            <a:endParaRPr lang="en-US"/>
          </a:p>
        </p:txBody>
      </p:sp>
      <p:sp>
        <p:nvSpPr>
          <p:cNvPr id="7" name="Rectangle 1034"/>
          <p:cNvSpPr>
            <a:spLocks noGrp="1" noChangeArrowheads="1"/>
          </p:cNvSpPr>
          <p:nvPr>
            <p:ph type="sldNum" sz="quarter" idx="12"/>
          </p:nvPr>
        </p:nvSpPr>
        <p:spPr/>
        <p:txBody>
          <a:bodyPr/>
          <a:lstStyle>
            <a:lvl1pPr>
              <a:defRPr smtClean="0"/>
            </a:lvl1pPr>
          </a:lstStyle>
          <a:p>
            <a:pPr>
              <a:defRPr/>
            </a:pPr>
            <a:fld id="{3B2F24DA-0CB3-49FF-AE74-CBD1965CA0CB}" type="slidenum">
              <a:rPr lang="en-US" altLang="en-US"/>
              <a:pPr>
                <a:defRPr/>
              </a:pPr>
              <a:t>‹#›</a:t>
            </a:fld>
            <a:endParaRPr lang="en-US" altLang="en-US"/>
          </a:p>
        </p:txBody>
      </p:sp>
    </p:spTree>
    <p:extLst>
      <p:ext uri="{BB962C8B-B14F-4D97-AF65-F5344CB8AC3E}">
        <p14:creationId xmlns:p14="http://schemas.microsoft.com/office/powerpoint/2010/main" val="2314914959"/>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F3BF27-8BC3-49AC-84EC-D09F682391B5}" type="slidenum">
              <a:rPr lang="en-US" altLang="en-US"/>
              <a:pPr>
                <a:defRPr/>
              </a:pPr>
              <a:t>‹#›</a:t>
            </a:fld>
            <a:endParaRPr lang="en-US" altLang="en-US"/>
          </a:p>
        </p:txBody>
      </p:sp>
    </p:spTree>
    <p:extLst>
      <p:ext uri="{BB962C8B-B14F-4D97-AF65-F5344CB8AC3E}">
        <p14:creationId xmlns:p14="http://schemas.microsoft.com/office/powerpoint/2010/main" val="380659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7C63F-21E6-4696-BDF9-E389D8AC0DC3}" type="slidenum">
              <a:rPr lang="en-US" altLang="en-US"/>
              <a:pPr>
                <a:defRPr/>
              </a:pPr>
              <a:t>‹#›</a:t>
            </a:fld>
            <a:endParaRPr lang="en-US" altLang="en-US"/>
          </a:p>
        </p:txBody>
      </p:sp>
    </p:spTree>
    <p:extLst>
      <p:ext uri="{BB962C8B-B14F-4D97-AF65-F5344CB8AC3E}">
        <p14:creationId xmlns:p14="http://schemas.microsoft.com/office/powerpoint/2010/main" val="331530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128B60-AAAD-48F4-9094-CCD2E8CE8BCE}" type="slidenum">
              <a:rPr lang="en-US" altLang="en-US"/>
              <a:pPr>
                <a:defRPr/>
              </a:pPr>
              <a:t>‹#›</a:t>
            </a:fld>
            <a:endParaRPr lang="en-US" altLang="en-US"/>
          </a:p>
        </p:txBody>
      </p:sp>
    </p:spTree>
    <p:extLst>
      <p:ext uri="{BB962C8B-B14F-4D97-AF65-F5344CB8AC3E}">
        <p14:creationId xmlns:p14="http://schemas.microsoft.com/office/powerpoint/2010/main" val="110780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C3CF67-9F3E-4FC0-8D1C-4C4CC57C7800}" type="slidenum">
              <a:rPr lang="en-US" altLang="en-US"/>
              <a:pPr>
                <a:defRPr/>
              </a:pPr>
              <a:t>‹#›</a:t>
            </a:fld>
            <a:endParaRPr lang="en-US" altLang="en-US"/>
          </a:p>
        </p:txBody>
      </p:sp>
    </p:spTree>
    <p:extLst>
      <p:ext uri="{BB962C8B-B14F-4D97-AF65-F5344CB8AC3E}">
        <p14:creationId xmlns:p14="http://schemas.microsoft.com/office/powerpoint/2010/main" val="98695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249050-352B-452C-ABB8-8BCCE4FC7066}" type="slidenum">
              <a:rPr lang="en-US" altLang="en-US"/>
              <a:pPr>
                <a:defRPr/>
              </a:pPr>
              <a:t>‹#›</a:t>
            </a:fld>
            <a:endParaRPr lang="en-US" altLang="en-US"/>
          </a:p>
        </p:txBody>
      </p:sp>
    </p:spTree>
    <p:extLst>
      <p:ext uri="{BB962C8B-B14F-4D97-AF65-F5344CB8AC3E}">
        <p14:creationId xmlns:p14="http://schemas.microsoft.com/office/powerpoint/2010/main" val="361000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6909A6-DFBE-4278-AE55-FDBEDDC5E5E3}" type="slidenum">
              <a:rPr lang="en-US" altLang="en-US"/>
              <a:pPr>
                <a:defRPr/>
              </a:pPr>
              <a:t>‹#›</a:t>
            </a:fld>
            <a:endParaRPr lang="en-US" altLang="en-US"/>
          </a:p>
        </p:txBody>
      </p:sp>
    </p:spTree>
    <p:extLst>
      <p:ext uri="{BB962C8B-B14F-4D97-AF65-F5344CB8AC3E}">
        <p14:creationId xmlns:p14="http://schemas.microsoft.com/office/powerpoint/2010/main" val="96305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589D46-34D4-40A5-A3C0-1CA59D9EFFF4}" type="slidenum">
              <a:rPr lang="en-US" altLang="en-US"/>
              <a:pPr>
                <a:defRPr/>
              </a:pPr>
              <a:t>‹#›</a:t>
            </a:fld>
            <a:endParaRPr lang="en-US" altLang="en-US"/>
          </a:p>
        </p:txBody>
      </p:sp>
    </p:spTree>
    <p:extLst>
      <p:ext uri="{BB962C8B-B14F-4D97-AF65-F5344CB8AC3E}">
        <p14:creationId xmlns:p14="http://schemas.microsoft.com/office/powerpoint/2010/main" val="37088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48F40B-6181-4D9F-AADC-FD11BA1895D4}" type="slidenum">
              <a:rPr lang="en-US" altLang="en-US"/>
              <a:pPr>
                <a:defRPr/>
              </a:pPr>
              <a:t>‹#›</a:t>
            </a:fld>
            <a:endParaRPr lang="en-US" altLang="en-US"/>
          </a:p>
        </p:txBody>
      </p:sp>
    </p:spTree>
    <p:extLst>
      <p:ext uri="{BB962C8B-B14F-4D97-AF65-F5344CB8AC3E}">
        <p14:creationId xmlns:p14="http://schemas.microsoft.com/office/powerpoint/2010/main" val="133468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78C8974-C825-48C3-93D0-5F7C9CE5CA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2971800"/>
            <a:ext cx="7772400" cy="1470025"/>
          </a:xfrm>
        </p:spPr>
        <p:txBody>
          <a:bodyPr/>
          <a:lstStyle/>
          <a:p>
            <a:pPr eaLnBrk="1" hangingPunct="1"/>
            <a:r>
              <a:rPr lang="en-US" altLang="en-US" sz="6000" b="1" smtClean="0">
                <a:solidFill>
                  <a:schemeClr val="tx1"/>
                </a:solidFill>
                <a:latin typeface="Comic Sans MS" panose="030F0702030302020204" pitchFamily="66" charset="0"/>
              </a:rPr>
              <a:t>Scientific Tools</a:t>
            </a:r>
          </a:p>
        </p:txBody>
      </p:sp>
      <p:sp>
        <p:nvSpPr>
          <p:cNvPr id="5123" name="Rectangle 3"/>
          <p:cNvSpPr>
            <a:spLocks noGrp="1" noChangeArrowheads="1"/>
          </p:cNvSpPr>
          <p:nvPr>
            <p:ph type="subTitle" idx="1"/>
          </p:nvPr>
        </p:nvSpPr>
        <p:spPr>
          <a:xfrm>
            <a:off x="1371600" y="4343400"/>
            <a:ext cx="6400800" cy="1752600"/>
          </a:xfrm>
        </p:spPr>
        <p:txBody>
          <a:bodyPr/>
          <a:lstStyle/>
          <a:p>
            <a:pPr eaLnBrk="1" hangingPunct="1"/>
            <a:r>
              <a:rPr lang="en-US" altLang="en-US" sz="6000" b="1" smtClean="0">
                <a:solidFill>
                  <a:srgbClr val="0070C0"/>
                </a:solidFill>
              </a:rPr>
              <a:t> </a:t>
            </a:r>
            <a:r>
              <a:rPr lang="en-US" altLang="en-US" sz="6000" b="1" smtClean="0">
                <a:latin typeface="Comic Sans MS" panose="030F0702030302020204" pitchFamily="66" charset="0"/>
              </a:rPr>
              <a:t>Microscope</a:t>
            </a:r>
          </a:p>
        </p:txBody>
      </p:sp>
      <p:pic>
        <p:nvPicPr>
          <p:cNvPr id="5124" name="Picture 5" descr="https://encrypted-tbn2.gstatic.com/images?q=tbn:ANd9GcRVnLdWxcQ8-otC5V9oj1ELBnqpTmfPobqr9YDrEzFVfhXCUwLS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24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en-US" altLang="en-US" smtClean="0">
                <a:latin typeface="Comic Sans MS" panose="030F0702030302020204" pitchFamily="66" charset="0"/>
              </a:rPr>
              <a:t>Dissection Microscope</a:t>
            </a:r>
          </a:p>
        </p:txBody>
      </p:sp>
      <p:sp>
        <p:nvSpPr>
          <p:cNvPr id="2" name="Rectangle 3"/>
          <p:cNvSpPr>
            <a:spLocks noGrp="1" noChangeArrowheads="1"/>
          </p:cNvSpPr>
          <p:nvPr>
            <p:ph idx="1"/>
          </p:nvPr>
        </p:nvSpPr>
        <p:spPr>
          <a:xfrm>
            <a:off x="457200" y="1600200"/>
            <a:ext cx="4495800" cy="4525963"/>
          </a:xfrm>
        </p:spPr>
        <p:txBody>
          <a:bodyPr/>
          <a:lstStyle/>
          <a:p>
            <a:pPr eaLnBrk="1" hangingPunct="1"/>
            <a:r>
              <a:rPr lang="en-US" altLang="en-US" sz="2400" smtClean="0">
                <a:latin typeface="Comic Sans MS" panose="030F0702030302020204" pitchFamily="66" charset="0"/>
              </a:rPr>
              <a:t>A dissection microscope is </a:t>
            </a:r>
            <a:r>
              <a:rPr lang="en-US" altLang="en-US" sz="2400" b="1" smtClean="0">
                <a:solidFill>
                  <a:srgbClr val="FF0000"/>
                </a:solidFill>
                <a:latin typeface="Comic Sans MS" panose="030F0702030302020204" pitchFamily="66" charset="0"/>
              </a:rPr>
              <a:t>light illuminated</a:t>
            </a:r>
            <a:r>
              <a:rPr lang="en-US" altLang="en-US" sz="2400" smtClean="0">
                <a:latin typeface="Comic Sans MS" panose="030F0702030302020204" pitchFamily="66" charset="0"/>
              </a:rPr>
              <a:t>.</a:t>
            </a:r>
          </a:p>
          <a:p>
            <a:pPr eaLnBrk="1" hangingPunct="1"/>
            <a:r>
              <a:rPr lang="en-US" altLang="en-US" sz="2400" smtClean="0">
                <a:latin typeface="Comic Sans MS" panose="030F0702030302020204" pitchFamily="66" charset="0"/>
              </a:rPr>
              <a:t>The image that appears is </a:t>
            </a:r>
            <a:r>
              <a:rPr lang="en-US" altLang="en-US" sz="2400" b="1" smtClean="0">
                <a:solidFill>
                  <a:srgbClr val="FF0000"/>
                </a:solidFill>
                <a:latin typeface="Comic Sans MS" panose="030F0702030302020204" pitchFamily="66" charset="0"/>
              </a:rPr>
              <a:t>three dimensional</a:t>
            </a:r>
            <a:r>
              <a:rPr lang="en-US" altLang="en-US" sz="2400" smtClean="0">
                <a:latin typeface="Comic Sans MS" panose="030F0702030302020204" pitchFamily="66" charset="0"/>
              </a:rPr>
              <a:t>. </a:t>
            </a:r>
          </a:p>
          <a:p>
            <a:pPr eaLnBrk="1" hangingPunct="1"/>
            <a:r>
              <a:rPr lang="en-US" altLang="en-US" sz="2400" smtClean="0">
                <a:latin typeface="Comic Sans MS" panose="030F0702030302020204" pitchFamily="66" charset="0"/>
              </a:rPr>
              <a:t>It is used for dissection to get a better look at the larger specimen. </a:t>
            </a:r>
          </a:p>
          <a:p>
            <a:pPr eaLnBrk="1" hangingPunct="1"/>
            <a:r>
              <a:rPr lang="en-US" altLang="en-US" sz="2400" smtClean="0">
                <a:latin typeface="Comic Sans MS" panose="030F0702030302020204" pitchFamily="66" charset="0"/>
              </a:rPr>
              <a:t>You </a:t>
            </a:r>
            <a:r>
              <a:rPr lang="en-US" altLang="en-US" sz="2400" b="1" smtClean="0">
                <a:solidFill>
                  <a:srgbClr val="FF0000"/>
                </a:solidFill>
                <a:latin typeface="Comic Sans MS" panose="030F0702030302020204" pitchFamily="66" charset="0"/>
              </a:rPr>
              <a:t>cannot</a:t>
            </a:r>
            <a:r>
              <a:rPr lang="en-US" altLang="en-US" sz="2400" smtClean="0">
                <a:latin typeface="Comic Sans MS" panose="030F0702030302020204" pitchFamily="66" charset="0"/>
              </a:rPr>
              <a:t> see individual cells because it has a </a:t>
            </a:r>
            <a:r>
              <a:rPr lang="en-US" altLang="en-US" sz="2400" b="1" smtClean="0">
                <a:solidFill>
                  <a:srgbClr val="FF0000"/>
                </a:solidFill>
                <a:latin typeface="Comic Sans MS" panose="030F0702030302020204" pitchFamily="66" charset="0"/>
              </a:rPr>
              <a:t>low</a:t>
            </a:r>
            <a:r>
              <a:rPr lang="en-US" altLang="en-US" sz="2400" smtClean="0">
                <a:latin typeface="Comic Sans MS" panose="030F0702030302020204" pitchFamily="66" charset="0"/>
              </a:rPr>
              <a:t> magnification.</a:t>
            </a:r>
          </a:p>
          <a:p>
            <a:pPr eaLnBrk="1" hangingPunct="1"/>
            <a:r>
              <a:rPr lang="en-US" altLang="en-US" sz="2400" smtClean="0">
                <a:latin typeface="Comic Sans MS" panose="030F0702030302020204" pitchFamily="66" charset="0"/>
              </a:rPr>
              <a:t>Cost - $100 - $1500</a:t>
            </a:r>
          </a:p>
        </p:txBody>
      </p:sp>
      <p:pic>
        <p:nvPicPr>
          <p:cNvPr id="14340" name="Picture 4" descr="https://encrypted-tbn2.gstatic.com/images?q=tbn:ANd9GcTX_O1k-7xgZ22Si_wR2I8TixMeAjS10X81l9BynuiSkxagjZb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725" y="1752600"/>
            <a:ext cx="2590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Dissecting Microscope</a:t>
            </a:r>
          </a:p>
        </p:txBody>
      </p:sp>
      <p:pic>
        <p:nvPicPr>
          <p:cNvPr id="15363" name="Picture 4" descr="256071AWeb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43513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457200"/>
            <a:ext cx="8229600" cy="990600"/>
          </a:xfrm>
        </p:spPr>
        <p:txBody>
          <a:bodyPr/>
          <a:lstStyle/>
          <a:p>
            <a:pPr eaLnBrk="1" hangingPunct="1"/>
            <a:r>
              <a:rPr lang="en-US" altLang="en-US" sz="3000" smtClean="0">
                <a:latin typeface="Comic Sans MS" panose="030F0702030302020204" pitchFamily="66" charset="0"/>
              </a:rPr>
              <a:t>Transmission Electron Microscope</a:t>
            </a:r>
          </a:p>
        </p:txBody>
      </p:sp>
      <p:sp>
        <p:nvSpPr>
          <p:cNvPr id="17411" name="Rectangle 3"/>
          <p:cNvSpPr>
            <a:spLocks noGrp="1" noChangeArrowheads="1"/>
          </p:cNvSpPr>
          <p:nvPr>
            <p:ph type="body" idx="1"/>
          </p:nvPr>
        </p:nvSpPr>
        <p:spPr>
          <a:xfrm>
            <a:off x="381000" y="1600200"/>
            <a:ext cx="5410200" cy="5059363"/>
          </a:xfrm>
        </p:spPr>
        <p:txBody>
          <a:bodyPr/>
          <a:lstStyle/>
          <a:p>
            <a:pPr eaLnBrk="1" hangingPunct="1">
              <a:lnSpc>
                <a:spcPct val="80000"/>
              </a:lnSpc>
            </a:pPr>
            <a:r>
              <a:rPr lang="en-US" altLang="en-US" sz="2400" smtClean="0">
                <a:latin typeface="Comic Sans MS" panose="030F0702030302020204" pitchFamily="66" charset="0"/>
              </a:rPr>
              <a:t>The </a:t>
            </a:r>
            <a:r>
              <a:rPr lang="en-US" altLang="en-US" sz="2400" b="1" smtClean="0">
                <a:solidFill>
                  <a:srgbClr val="FF0000"/>
                </a:solidFill>
                <a:latin typeface="Comic Sans MS" panose="030F0702030302020204" pitchFamily="66" charset="0"/>
              </a:rPr>
              <a:t>Transmission Electron Microscope, or TEM</a:t>
            </a:r>
            <a:r>
              <a:rPr lang="en-US" altLang="en-US" sz="2400" smtClean="0">
                <a:latin typeface="Comic Sans MS" panose="030F0702030302020204" pitchFamily="66" charset="0"/>
              </a:rPr>
              <a:t>, was the </a:t>
            </a:r>
            <a:r>
              <a:rPr lang="en-US" altLang="en-US" sz="2400" b="1" smtClean="0">
                <a:solidFill>
                  <a:srgbClr val="FF0000"/>
                </a:solidFill>
                <a:latin typeface="Comic Sans MS" panose="030F0702030302020204" pitchFamily="66" charset="0"/>
              </a:rPr>
              <a:t>first</a:t>
            </a:r>
            <a:r>
              <a:rPr lang="en-US" altLang="en-US" sz="2400" smtClean="0">
                <a:latin typeface="Comic Sans MS" panose="030F0702030302020204" pitchFamily="66" charset="0"/>
              </a:rPr>
              <a:t> type or Electron Microscope to be produced. </a:t>
            </a:r>
          </a:p>
          <a:p>
            <a:pPr eaLnBrk="1" hangingPunct="1">
              <a:lnSpc>
                <a:spcPct val="80000"/>
              </a:lnSpc>
              <a:buFontTx/>
              <a:buNone/>
            </a:pPr>
            <a:endParaRPr lang="en-US" altLang="en-US" sz="2400" smtClean="0">
              <a:latin typeface="Comic Sans MS" panose="030F0702030302020204" pitchFamily="66" charset="0"/>
            </a:endParaRPr>
          </a:p>
          <a:p>
            <a:pPr eaLnBrk="1" hangingPunct="1">
              <a:lnSpc>
                <a:spcPct val="80000"/>
              </a:lnSpc>
            </a:pPr>
            <a:r>
              <a:rPr lang="en-US" altLang="en-US" sz="2400" smtClean="0">
                <a:latin typeface="Comic Sans MS" panose="030F0702030302020204" pitchFamily="66" charset="0"/>
              </a:rPr>
              <a:t>The TEM is modeled exactly on the Light Transmission Microscope except a focused beam of electrons are used to </a:t>
            </a:r>
            <a:r>
              <a:rPr lang="en-US" altLang="en-US" sz="2400" b="1" smtClean="0">
                <a:solidFill>
                  <a:srgbClr val="FF0000"/>
                </a:solidFill>
                <a:latin typeface="Comic Sans MS" panose="030F0702030302020204" pitchFamily="66" charset="0"/>
              </a:rPr>
              <a:t>‘see through’ </a:t>
            </a:r>
            <a:r>
              <a:rPr lang="en-US" altLang="en-US" sz="2400" smtClean="0">
                <a:latin typeface="Comic Sans MS" panose="030F0702030302020204" pitchFamily="66" charset="0"/>
              </a:rPr>
              <a:t>the specimen. </a:t>
            </a:r>
          </a:p>
          <a:p>
            <a:pPr eaLnBrk="1" hangingPunct="1">
              <a:lnSpc>
                <a:spcPct val="80000"/>
              </a:lnSpc>
              <a:buFontTx/>
              <a:buNone/>
            </a:pPr>
            <a:endParaRPr lang="en-US" altLang="en-US" sz="2400" smtClean="0">
              <a:latin typeface="Comic Sans MS" panose="030F0702030302020204" pitchFamily="66" charset="0"/>
            </a:endParaRPr>
          </a:p>
          <a:p>
            <a:pPr eaLnBrk="1" hangingPunct="1">
              <a:lnSpc>
                <a:spcPct val="80000"/>
              </a:lnSpc>
            </a:pPr>
            <a:r>
              <a:rPr lang="en-US" altLang="en-US" sz="2400" smtClean="0">
                <a:latin typeface="Comic Sans MS" panose="030F0702030302020204" pitchFamily="66" charset="0"/>
              </a:rPr>
              <a:t>The first Transmission Electron Microscope was developed by </a:t>
            </a:r>
            <a:r>
              <a:rPr lang="en-US" altLang="en-US" sz="2400" b="1" smtClean="0">
                <a:solidFill>
                  <a:srgbClr val="FF0000"/>
                </a:solidFill>
                <a:latin typeface="Comic Sans MS" panose="030F0702030302020204" pitchFamily="66" charset="0"/>
              </a:rPr>
              <a:t>Max Knoll and Ernst Ruska</a:t>
            </a:r>
            <a:r>
              <a:rPr lang="en-US" altLang="en-US" sz="2400" smtClean="0">
                <a:latin typeface="Comic Sans MS" panose="030F0702030302020204" pitchFamily="66" charset="0"/>
              </a:rPr>
              <a:t> in Germany, in the year 1931.</a:t>
            </a:r>
          </a:p>
        </p:txBody>
      </p:sp>
      <p:pic>
        <p:nvPicPr>
          <p:cNvPr id="16388" name="Picture 5" descr="https://encrypted-tbn2.gstatic.com/images?q=tbn:ANd9GcTfuwfN987thGQuw0Sp717g8rrtFxWi6uGChSF2snA6rjPYnTA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2511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1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latin typeface="Comic Sans MS" panose="030F0702030302020204" pitchFamily="66" charset="0"/>
              </a:rPr>
              <a:t>Transmission Electron Microscope</a:t>
            </a:r>
          </a:p>
        </p:txBody>
      </p:sp>
      <p:sp>
        <p:nvSpPr>
          <p:cNvPr id="18435" name="Rectangle 3"/>
          <p:cNvSpPr>
            <a:spLocks noGrp="1" noChangeArrowheads="1"/>
          </p:cNvSpPr>
          <p:nvPr>
            <p:ph type="body" idx="1"/>
          </p:nvPr>
        </p:nvSpPr>
        <p:spPr>
          <a:xfrm>
            <a:off x="457200" y="1905000"/>
            <a:ext cx="4724400" cy="4525963"/>
          </a:xfrm>
        </p:spPr>
        <p:txBody>
          <a:bodyPr/>
          <a:lstStyle/>
          <a:p>
            <a:pPr eaLnBrk="1" hangingPunct="1">
              <a:lnSpc>
                <a:spcPct val="90000"/>
              </a:lnSpc>
            </a:pPr>
            <a:r>
              <a:rPr lang="en-US" altLang="en-US" sz="2400" smtClean="0">
                <a:latin typeface="Comic Sans MS" panose="030F0702030302020204" pitchFamily="66" charset="0"/>
              </a:rPr>
              <a:t>TEM is </a:t>
            </a:r>
            <a:r>
              <a:rPr lang="en-US" altLang="en-US" sz="2400" b="1" smtClean="0">
                <a:solidFill>
                  <a:srgbClr val="FF0000"/>
                </a:solidFill>
                <a:latin typeface="Comic Sans MS" panose="030F0702030302020204" pitchFamily="66" charset="0"/>
              </a:rPr>
              <a:t>electron lighted</a:t>
            </a:r>
            <a:r>
              <a:rPr lang="en-US" altLang="en-US" sz="2400" smtClean="0">
                <a:latin typeface="Comic Sans MS" panose="030F0702030302020204" pitchFamily="66" charset="0"/>
              </a:rPr>
              <a:t>.   This gives a </a:t>
            </a:r>
            <a:r>
              <a:rPr lang="en-US" altLang="en-US" sz="2400" b="1" smtClean="0">
                <a:solidFill>
                  <a:srgbClr val="FF0000"/>
                </a:solidFill>
                <a:latin typeface="Comic Sans MS" panose="030F0702030302020204" pitchFamily="66" charset="0"/>
              </a:rPr>
              <a:t>2-D</a:t>
            </a:r>
            <a:r>
              <a:rPr lang="en-US" altLang="en-US" sz="2400" smtClean="0">
                <a:latin typeface="Comic Sans MS" panose="030F0702030302020204" pitchFamily="66" charset="0"/>
              </a:rPr>
              <a:t> view. </a:t>
            </a:r>
          </a:p>
          <a:p>
            <a:pPr eaLnBrk="1" hangingPunct="1">
              <a:lnSpc>
                <a:spcPct val="90000"/>
              </a:lnSpc>
            </a:pPr>
            <a:r>
              <a:rPr lang="en-US" altLang="en-US" sz="2400" smtClean="0">
                <a:latin typeface="Comic Sans MS" panose="030F0702030302020204" pitchFamily="66" charset="0"/>
              </a:rPr>
              <a:t>Thin slices of specimen are obtained. The electron beams pass through this. </a:t>
            </a:r>
          </a:p>
          <a:p>
            <a:pPr eaLnBrk="1" hangingPunct="1">
              <a:lnSpc>
                <a:spcPct val="90000"/>
              </a:lnSpc>
            </a:pPr>
            <a:r>
              <a:rPr lang="en-US" altLang="en-US" sz="2400" smtClean="0">
                <a:latin typeface="Comic Sans MS" panose="030F0702030302020204" pitchFamily="66" charset="0"/>
              </a:rPr>
              <a:t>It has </a:t>
            </a:r>
            <a:r>
              <a:rPr lang="en-US" altLang="en-US" sz="2400" b="1" smtClean="0">
                <a:solidFill>
                  <a:srgbClr val="FF0000"/>
                </a:solidFill>
                <a:latin typeface="Comic Sans MS" panose="030F0702030302020204" pitchFamily="66" charset="0"/>
              </a:rPr>
              <a:t>high magnification and high resolution</a:t>
            </a:r>
            <a:r>
              <a:rPr lang="en-US" altLang="en-US" sz="2400" smtClean="0">
                <a:latin typeface="Comic Sans MS" panose="030F0702030302020204" pitchFamily="66" charset="0"/>
              </a:rPr>
              <a:t>.</a:t>
            </a:r>
            <a:endParaRPr lang="en-US" altLang="en-US" sz="2400" b="1" smtClean="0">
              <a:latin typeface="Comic Sans MS" panose="030F0702030302020204" pitchFamily="66" charset="0"/>
            </a:endParaRPr>
          </a:p>
          <a:p>
            <a:pPr eaLnBrk="1" hangingPunct="1">
              <a:lnSpc>
                <a:spcPct val="90000"/>
              </a:lnSpc>
            </a:pPr>
            <a:r>
              <a:rPr lang="en-US" altLang="en-US" sz="2400" smtClean="0">
                <a:latin typeface="Comic Sans MS" panose="030F0702030302020204" pitchFamily="66" charset="0"/>
              </a:rPr>
              <a:t>Cost - $50,000 - $100,000</a:t>
            </a:r>
          </a:p>
        </p:txBody>
      </p:sp>
      <p:pic>
        <p:nvPicPr>
          <p:cNvPr id="17412" name="Picture 5" descr="https://encrypted-tbn1.gstatic.com/images?q=tbn:ANd9GcQ3zBYOZf0kDwDSQebzjnollMnCVpWGOWQWodwoXbCJZAIv0Ek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3622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0" dur="500"/>
                                        <p:tgtEl>
                                          <p:spTgt spid="1843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5" dur="500"/>
                                        <p:tgtEl>
                                          <p:spTgt spid="1843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8"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latin typeface="Comic Sans MS" panose="030F0702030302020204" pitchFamily="66" charset="0"/>
              </a:rPr>
              <a:t>Scanning Electron Microscope</a:t>
            </a:r>
          </a:p>
        </p:txBody>
      </p:sp>
      <p:sp>
        <p:nvSpPr>
          <p:cNvPr id="20483" name="Rectangle 3"/>
          <p:cNvSpPr>
            <a:spLocks noGrp="1" noChangeArrowheads="1"/>
          </p:cNvSpPr>
          <p:nvPr>
            <p:ph type="body" idx="1"/>
          </p:nvPr>
        </p:nvSpPr>
        <p:spPr>
          <a:xfrm>
            <a:off x="457200" y="1600200"/>
            <a:ext cx="4267200" cy="4876800"/>
          </a:xfrm>
        </p:spPr>
        <p:txBody>
          <a:bodyPr/>
          <a:lstStyle/>
          <a:p>
            <a:pPr eaLnBrk="1" hangingPunct="1"/>
            <a:r>
              <a:rPr lang="en-US" altLang="en-US" sz="2400" smtClean="0">
                <a:latin typeface="Comic Sans MS" panose="030F0702030302020204" pitchFamily="66" charset="0"/>
              </a:rPr>
              <a:t>SEM uses </a:t>
            </a:r>
            <a:r>
              <a:rPr lang="en-US" altLang="en-US" sz="2400" b="1" smtClean="0">
                <a:solidFill>
                  <a:srgbClr val="FF0000"/>
                </a:solidFill>
                <a:latin typeface="Comic Sans MS" panose="030F0702030302020204" pitchFamily="66" charset="0"/>
              </a:rPr>
              <a:t>electron lighting</a:t>
            </a:r>
            <a:r>
              <a:rPr lang="en-US" altLang="en-US" sz="2400" smtClean="0">
                <a:latin typeface="Comic Sans MS" panose="030F0702030302020204" pitchFamily="66" charset="0"/>
              </a:rPr>
              <a:t>. The image is seen in 3-D. </a:t>
            </a:r>
          </a:p>
          <a:p>
            <a:pPr eaLnBrk="1" hangingPunct="1"/>
            <a:r>
              <a:rPr lang="en-US" altLang="en-US" sz="2400" smtClean="0">
                <a:latin typeface="Comic Sans MS" panose="030F0702030302020204" pitchFamily="66" charset="0"/>
              </a:rPr>
              <a:t>It has </a:t>
            </a:r>
            <a:r>
              <a:rPr lang="en-US" altLang="en-US" sz="2400" b="1" smtClean="0">
                <a:solidFill>
                  <a:srgbClr val="FF0000"/>
                </a:solidFill>
                <a:latin typeface="Comic Sans MS" panose="030F0702030302020204" pitchFamily="66" charset="0"/>
              </a:rPr>
              <a:t>high magnification and high resolution</a:t>
            </a:r>
            <a:r>
              <a:rPr lang="en-US" altLang="en-US" sz="2400" smtClean="0">
                <a:latin typeface="Comic Sans MS" panose="030F0702030302020204" pitchFamily="66" charset="0"/>
              </a:rPr>
              <a:t>. </a:t>
            </a:r>
          </a:p>
          <a:p>
            <a:pPr eaLnBrk="1" hangingPunct="1"/>
            <a:r>
              <a:rPr lang="en-US" altLang="en-US" sz="2400" smtClean="0">
                <a:latin typeface="Comic Sans MS" panose="030F0702030302020204" pitchFamily="66" charset="0"/>
              </a:rPr>
              <a:t>Cost - $50,000 - $100,000</a:t>
            </a:r>
          </a:p>
          <a:p>
            <a:pPr eaLnBrk="1" hangingPunct="1"/>
            <a:r>
              <a:rPr lang="en-US" altLang="en-US" sz="2400" smtClean="0">
                <a:latin typeface="Comic Sans MS" panose="030F0702030302020204" pitchFamily="66" charset="0"/>
              </a:rPr>
              <a:t>The first Scanning Electron Microscope (SEM) debuted in </a:t>
            </a:r>
            <a:r>
              <a:rPr lang="en-US" altLang="en-US" sz="2400" b="1" smtClean="0">
                <a:solidFill>
                  <a:srgbClr val="FF0000"/>
                </a:solidFill>
                <a:latin typeface="Comic Sans MS" panose="030F0702030302020204" pitchFamily="66" charset="0"/>
              </a:rPr>
              <a:t>1942</a:t>
            </a:r>
            <a:r>
              <a:rPr lang="en-US" altLang="en-US" sz="2400" smtClean="0">
                <a:latin typeface="Comic Sans MS" panose="030F0702030302020204" pitchFamily="66" charset="0"/>
              </a:rPr>
              <a:t>. </a:t>
            </a:r>
          </a:p>
        </p:txBody>
      </p:sp>
      <p:pic>
        <p:nvPicPr>
          <p:cNvPr id="18436" name="Picture 5" descr="https://encrypted-tbn2.gstatic.com/images?q=tbn:ANd9GcSnuIBqWV3WrviFsyQH6fYgAjfAR2BDtZFhqJGqiWkGWFhmwgeh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00200"/>
            <a:ext cx="3136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https://encrypted-tbn2.gstatic.com/images?q=tbn:ANd9GcS1h-wax8DLSvLQAh1T_KY3KR2ZNK6pe5my21XM_fswgsPYL7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672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0" dur="500"/>
                                        <p:tgtEl>
                                          <p:spTgt spid="204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5" dur="500"/>
                                        <p:tgtEl>
                                          <p:spTgt spid="2048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18"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smtClean="0">
                <a:latin typeface="Comic Sans MS" panose="030F0702030302020204" pitchFamily="66" charset="0"/>
              </a:rPr>
              <a:t>Microscope Care</a:t>
            </a:r>
          </a:p>
        </p:txBody>
      </p:sp>
      <p:sp>
        <p:nvSpPr>
          <p:cNvPr id="3" name="Content Placeholder 2"/>
          <p:cNvSpPr>
            <a:spLocks noGrp="1"/>
          </p:cNvSpPr>
          <p:nvPr>
            <p:ph idx="1"/>
          </p:nvPr>
        </p:nvSpPr>
        <p:spPr>
          <a:xfrm>
            <a:off x="457200" y="1600200"/>
            <a:ext cx="4648200" cy="4525963"/>
          </a:xfrm>
        </p:spPr>
        <p:txBody>
          <a:bodyPr/>
          <a:lstStyle/>
          <a:p>
            <a:pPr eaLnBrk="1" hangingPunct="1"/>
            <a:r>
              <a:rPr lang="en-US" altLang="en-US" smtClean="0">
                <a:latin typeface="Comic Sans MS" panose="030F0702030302020204" pitchFamily="66" charset="0"/>
              </a:rPr>
              <a:t>Always carry with </a:t>
            </a:r>
            <a:r>
              <a:rPr lang="en-US" altLang="en-US" b="1" smtClean="0">
                <a:solidFill>
                  <a:srgbClr val="FF0000"/>
                </a:solidFill>
                <a:latin typeface="Comic Sans MS" panose="030F0702030302020204" pitchFamily="66" charset="0"/>
              </a:rPr>
              <a:t>2</a:t>
            </a:r>
            <a:r>
              <a:rPr lang="en-US" altLang="en-US" smtClean="0">
                <a:latin typeface="Comic Sans MS" panose="030F0702030302020204" pitchFamily="66" charset="0"/>
              </a:rPr>
              <a:t> hands</a:t>
            </a:r>
          </a:p>
          <a:p>
            <a:pPr eaLnBrk="1" hangingPunct="1"/>
            <a:r>
              <a:rPr lang="en-US" altLang="en-US" smtClean="0">
                <a:latin typeface="Comic Sans MS" panose="030F0702030302020204" pitchFamily="66" charset="0"/>
              </a:rPr>
              <a:t>Do not force knobs</a:t>
            </a:r>
          </a:p>
          <a:p>
            <a:pPr eaLnBrk="1" hangingPunct="1"/>
            <a:r>
              <a:rPr lang="en-US" altLang="en-US" smtClean="0">
                <a:latin typeface="Comic Sans MS" panose="030F0702030302020204" pitchFamily="66" charset="0"/>
              </a:rPr>
              <a:t>Always store </a:t>
            </a:r>
            <a:r>
              <a:rPr lang="en-US" altLang="en-US" b="1" smtClean="0">
                <a:solidFill>
                  <a:srgbClr val="FF0000"/>
                </a:solidFill>
                <a:latin typeface="Comic Sans MS" panose="030F0702030302020204" pitchFamily="66" charset="0"/>
              </a:rPr>
              <a:t>covered</a:t>
            </a:r>
          </a:p>
          <a:p>
            <a:pPr eaLnBrk="1" hangingPunct="1"/>
            <a:r>
              <a:rPr lang="en-US" altLang="en-US" smtClean="0">
                <a:latin typeface="Comic Sans MS" panose="030F0702030302020204" pitchFamily="66" charset="0"/>
              </a:rPr>
              <a:t>Keep objects clear of desk and cords</a:t>
            </a:r>
          </a:p>
          <a:p>
            <a:endParaRPr lang="en-US" altLang="en-US" smtClean="0"/>
          </a:p>
        </p:txBody>
      </p:sp>
      <p:pic>
        <p:nvPicPr>
          <p:cNvPr id="19460" name="Picture 2" descr="http://biology.clc.uc.edu/fankhauser/labs/microscope/dissecting_scope/dissection_scope_jpgs/01_carry_microscope_P1200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35671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descr="C:\My Documents\My Pictures\MICR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05000"/>
            <a:ext cx="337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6629400" y="1803400"/>
            <a:ext cx="1196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Eyepiece</a:t>
            </a:r>
          </a:p>
        </p:txBody>
      </p:sp>
      <p:sp>
        <p:nvSpPr>
          <p:cNvPr id="4103" name="Text Box 7"/>
          <p:cNvSpPr txBox="1">
            <a:spLocks noChangeArrowheads="1"/>
          </p:cNvSpPr>
          <p:nvPr/>
        </p:nvSpPr>
        <p:spPr bwMode="auto">
          <a:xfrm>
            <a:off x="2209800" y="2184400"/>
            <a:ext cx="134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Body</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Tube</a:t>
            </a:r>
          </a:p>
        </p:txBody>
      </p:sp>
      <p:sp>
        <p:nvSpPr>
          <p:cNvPr id="4104" name="Text Box 8"/>
          <p:cNvSpPr txBox="1">
            <a:spLocks noChangeArrowheads="1"/>
          </p:cNvSpPr>
          <p:nvPr/>
        </p:nvSpPr>
        <p:spPr bwMode="auto">
          <a:xfrm>
            <a:off x="1143000" y="28956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solidFill>
                  <a:srgbClr val="FF0000"/>
                </a:solidFill>
                <a:latin typeface="Arial Black" panose="020B0A04020102020204" pitchFamily="34" charset="0"/>
              </a:rPr>
              <a:t>Nosepiece</a:t>
            </a:r>
            <a:endParaRPr lang="en-US" altLang="en-US" sz="1600" dirty="0">
              <a:solidFill>
                <a:srgbClr val="FF0000"/>
              </a:solidFill>
              <a:latin typeface="Arial Black" panose="020B0A04020102020204" pitchFamily="34" charset="0"/>
            </a:endParaRPr>
          </a:p>
        </p:txBody>
      </p:sp>
      <p:sp>
        <p:nvSpPr>
          <p:cNvPr id="4105" name="Text Box 9"/>
          <p:cNvSpPr txBox="1">
            <a:spLocks noChangeArrowheads="1"/>
          </p:cNvSpPr>
          <p:nvPr/>
        </p:nvSpPr>
        <p:spPr bwMode="auto">
          <a:xfrm>
            <a:off x="6781800" y="312420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Arm</a:t>
            </a:r>
          </a:p>
        </p:txBody>
      </p:sp>
      <p:sp>
        <p:nvSpPr>
          <p:cNvPr id="4106" name="Text Box 10"/>
          <p:cNvSpPr txBox="1">
            <a:spLocks noChangeArrowheads="1"/>
          </p:cNvSpPr>
          <p:nvPr/>
        </p:nvSpPr>
        <p:spPr bwMode="auto">
          <a:xfrm>
            <a:off x="1447800" y="3352800"/>
            <a:ext cx="186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FF0000"/>
                </a:solidFill>
                <a:latin typeface="Arial Black" panose="020B0A04020102020204" pitchFamily="34" charset="0"/>
              </a:rPr>
              <a:t>Objective</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Lens – 4x</a:t>
            </a:r>
          </a:p>
        </p:txBody>
      </p:sp>
      <p:sp>
        <p:nvSpPr>
          <p:cNvPr id="4108" name="Rectangle 12"/>
          <p:cNvSpPr>
            <a:spLocks noChangeArrowheads="1"/>
          </p:cNvSpPr>
          <p:nvPr/>
        </p:nvSpPr>
        <p:spPr bwMode="auto">
          <a:xfrm>
            <a:off x="6781800" y="3860800"/>
            <a:ext cx="825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Stage</a:t>
            </a:r>
          </a:p>
        </p:txBody>
      </p:sp>
      <p:sp>
        <p:nvSpPr>
          <p:cNvPr id="4109" name="Text Box 13"/>
          <p:cNvSpPr txBox="1">
            <a:spLocks noChangeArrowheads="1"/>
          </p:cNvSpPr>
          <p:nvPr/>
        </p:nvSpPr>
        <p:spPr bwMode="auto">
          <a:xfrm>
            <a:off x="1828800" y="40386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solidFill>
                  <a:srgbClr val="FF0000"/>
                </a:solidFill>
                <a:latin typeface="Arial Black" panose="020B0A04020102020204" pitchFamily="34" charset="0"/>
              </a:rPr>
              <a:t>Stage</a:t>
            </a:r>
            <a:r>
              <a:rPr lang="en-US" altLang="en-US" sz="1400" dirty="0">
                <a:solidFill>
                  <a:srgbClr val="FF0000"/>
                </a:solidFill>
                <a:latin typeface="Arial Black" panose="020B0A04020102020204" pitchFamily="34" charset="0"/>
              </a:rPr>
              <a:t> </a:t>
            </a:r>
            <a:r>
              <a:rPr lang="en-US" altLang="en-US" sz="1600" dirty="0">
                <a:solidFill>
                  <a:srgbClr val="FF0000"/>
                </a:solidFill>
                <a:latin typeface="Arial Black" panose="020B0A04020102020204" pitchFamily="34" charset="0"/>
              </a:rPr>
              <a:t>Clips</a:t>
            </a:r>
          </a:p>
        </p:txBody>
      </p:sp>
      <p:sp>
        <p:nvSpPr>
          <p:cNvPr id="4110" name="Text Box 14"/>
          <p:cNvSpPr txBox="1">
            <a:spLocks noChangeArrowheads="1"/>
          </p:cNvSpPr>
          <p:nvPr/>
        </p:nvSpPr>
        <p:spPr bwMode="auto">
          <a:xfrm>
            <a:off x="6705600" y="426720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Coarse</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Focus</a:t>
            </a:r>
          </a:p>
        </p:txBody>
      </p:sp>
      <p:sp>
        <p:nvSpPr>
          <p:cNvPr id="4111" name="Text Box 15"/>
          <p:cNvSpPr txBox="1">
            <a:spLocks noChangeArrowheads="1"/>
          </p:cNvSpPr>
          <p:nvPr/>
        </p:nvSpPr>
        <p:spPr bwMode="auto">
          <a:xfrm>
            <a:off x="6705600" y="4622800"/>
            <a:ext cx="1379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Fine</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Focus</a:t>
            </a:r>
          </a:p>
        </p:txBody>
      </p:sp>
      <p:sp>
        <p:nvSpPr>
          <p:cNvPr id="4112" name="Text Box 16"/>
          <p:cNvSpPr txBox="1">
            <a:spLocks noChangeArrowheads="1"/>
          </p:cNvSpPr>
          <p:nvPr/>
        </p:nvSpPr>
        <p:spPr bwMode="auto">
          <a:xfrm>
            <a:off x="6629400" y="5334000"/>
            <a:ext cx="820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Base</a:t>
            </a:r>
          </a:p>
        </p:txBody>
      </p:sp>
      <p:sp>
        <p:nvSpPr>
          <p:cNvPr id="4113" name="Text Box 17"/>
          <p:cNvSpPr txBox="1">
            <a:spLocks noChangeArrowheads="1"/>
          </p:cNvSpPr>
          <p:nvPr/>
        </p:nvSpPr>
        <p:spPr bwMode="auto">
          <a:xfrm>
            <a:off x="1828799" y="4495800"/>
            <a:ext cx="217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smtClean="0">
                <a:solidFill>
                  <a:srgbClr val="FF0000"/>
                </a:solidFill>
                <a:latin typeface="Arial Black" panose="020B0A04020102020204" pitchFamily="34" charset="0"/>
              </a:rPr>
              <a:t>Iris Diaphragm</a:t>
            </a:r>
            <a:endParaRPr lang="en-US" altLang="en-US" sz="1600" dirty="0">
              <a:solidFill>
                <a:srgbClr val="FF0000"/>
              </a:solidFill>
              <a:latin typeface="Arial Black" panose="020B0A04020102020204" pitchFamily="34" charset="0"/>
            </a:endParaRPr>
          </a:p>
        </p:txBody>
      </p:sp>
      <p:sp>
        <p:nvSpPr>
          <p:cNvPr id="4114" name="Text Box 18"/>
          <p:cNvSpPr txBox="1">
            <a:spLocks noChangeArrowheads="1"/>
          </p:cNvSpPr>
          <p:nvPr/>
        </p:nvSpPr>
        <p:spPr bwMode="auto">
          <a:xfrm>
            <a:off x="2590800" y="4876800"/>
            <a:ext cx="90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FF0000"/>
                </a:solidFill>
                <a:latin typeface="Arial Black" panose="020B0A04020102020204" pitchFamily="34" charset="0"/>
              </a:rPr>
              <a:t>Light</a:t>
            </a:r>
          </a:p>
        </p:txBody>
      </p:sp>
      <p:sp>
        <p:nvSpPr>
          <p:cNvPr id="20495" name="Title 15"/>
          <p:cNvSpPr>
            <a:spLocks noGrp="1"/>
          </p:cNvSpPr>
          <p:nvPr>
            <p:ph type="title"/>
          </p:nvPr>
        </p:nvSpPr>
        <p:spPr/>
        <p:txBody>
          <a:bodyPr/>
          <a:lstStyle/>
          <a:p>
            <a:r>
              <a:rPr lang="en-US" altLang="en-US" sz="3200" b="1" smtClean="0">
                <a:latin typeface="Comic Sans MS" panose="030F0702030302020204" pitchFamily="66" charset="0"/>
              </a:rPr>
              <a:t>Microscope Parts – Label Now</a:t>
            </a:r>
          </a:p>
        </p:txBody>
      </p:sp>
      <p:sp>
        <p:nvSpPr>
          <p:cNvPr id="18" name="Text Box 10"/>
          <p:cNvSpPr txBox="1">
            <a:spLocks noChangeArrowheads="1"/>
          </p:cNvSpPr>
          <p:nvPr/>
        </p:nvSpPr>
        <p:spPr bwMode="auto">
          <a:xfrm>
            <a:off x="0" y="38100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FF0000"/>
                </a:solidFill>
                <a:latin typeface="Arial Black" panose="020B0A04020102020204" pitchFamily="34" charset="0"/>
              </a:rPr>
              <a:t>Objective</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Lens – 10x</a:t>
            </a:r>
          </a:p>
        </p:txBody>
      </p:sp>
      <p:cxnSp>
        <p:nvCxnSpPr>
          <p:cNvPr id="20" name="Straight Connector 19"/>
          <p:cNvCxnSpPr/>
          <p:nvPr/>
        </p:nvCxnSpPr>
        <p:spPr>
          <a:xfrm flipV="1">
            <a:off x="1371600" y="3733800"/>
            <a:ext cx="2895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10"/>
          <p:cNvSpPr txBox="1">
            <a:spLocks noChangeArrowheads="1"/>
          </p:cNvSpPr>
          <p:nvPr/>
        </p:nvSpPr>
        <p:spPr bwMode="auto">
          <a:xfrm>
            <a:off x="0" y="4876800"/>
            <a:ext cx="186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FF0000"/>
                </a:solidFill>
                <a:latin typeface="Arial Black" panose="020B0A04020102020204" pitchFamily="34" charset="0"/>
              </a:rPr>
              <a:t>Objective</a:t>
            </a:r>
            <a:r>
              <a:rPr lang="en-US" altLang="en-US" sz="1400">
                <a:solidFill>
                  <a:srgbClr val="FF0000"/>
                </a:solidFill>
                <a:latin typeface="Arial Black" panose="020B0A04020102020204" pitchFamily="34" charset="0"/>
              </a:rPr>
              <a:t> </a:t>
            </a:r>
            <a:r>
              <a:rPr lang="en-US" altLang="en-US" sz="1600">
                <a:solidFill>
                  <a:srgbClr val="FF0000"/>
                </a:solidFill>
                <a:latin typeface="Arial Black" panose="020B0A04020102020204" pitchFamily="34" charset="0"/>
              </a:rPr>
              <a:t>Lens – 40x</a:t>
            </a:r>
          </a:p>
        </p:txBody>
      </p:sp>
      <p:cxnSp>
        <p:nvCxnSpPr>
          <p:cNvPr id="22" name="Straight Connector 21"/>
          <p:cNvCxnSpPr/>
          <p:nvPr/>
        </p:nvCxnSpPr>
        <p:spPr>
          <a:xfrm flipV="1">
            <a:off x="1524000" y="3733800"/>
            <a:ext cx="30480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 calcmode="lin" valueType="num">
                                      <p:cBhvr additive="base">
                                        <p:cTn id="7" dur="500" fill="hold"/>
                                        <p:tgtEl>
                                          <p:spTgt spid="41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4">
                                            <p:txEl>
                                              <p:pRg st="0" end="0"/>
                                            </p:txEl>
                                          </p:spTgt>
                                        </p:tgtEl>
                                        <p:attrNameLst>
                                          <p:attrName>style.visibility</p:attrName>
                                        </p:attrNameLst>
                                      </p:cBhvr>
                                      <p:to>
                                        <p:strVal val="visible"/>
                                      </p:to>
                                    </p:set>
                                    <p:anim calcmode="lin" valueType="num">
                                      <p:cBhvr additive="base">
                                        <p:cTn id="13" dur="500" fill="hold"/>
                                        <p:tgtEl>
                                          <p:spTgt spid="410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6">
                                            <p:txEl>
                                              <p:pRg st="0" end="0"/>
                                            </p:txEl>
                                          </p:spTgt>
                                        </p:tgtEl>
                                        <p:attrNameLst>
                                          <p:attrName>style.visibility</p:attrName>
                                        </p:attrNameLst>
                                      </p:cBhvr>
                                      <p:to>
                                        <p:strVal val="visible"/>
                                      </p:to>
                                    </p:set>
                                    <p:anim calcmode="lin" valueType="num">
                                      <p:cBhvr additive="base">
                                        <p:cTn id="19" dur="500" fill="hold"/>
                                        <p:tgtEl>
                                          <p:spTgt spid="410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additive="base">
                                        <p:cTn id="31"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09">
                                            <p:txEl>
                                              <p:pRg st="0" end="0"/>
                                            </p:txEl>
                                          </p:spTgt>
                                        </p:tgtEl>
                                        <p:attrNameLst>
                                          <p:attrName>style.visibility</p:attrName>
                                        </p:attrNameLst>
                                      </p:cBhvr>
                                      <p:to>
                                        <p:strVal val="visible"/>
                                      </p:to>
                                    </p:set>
                                    <p:anim calcmode="lin" valueType="num">
                                      <p:cBhvr additive="base">
                                        <p:cTn id="37" dur="500" fill="hold"/>
                                        <p:tgtEl>
                                          <p:spTgt spid="410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13">
                                            <p:txEl>
                                              <p:pRg st="0" end="0"/>
                                            </p:txEl>
                                          </p:spTgt>
                                        </p:tgtEl>
                                        <p:attrNameLst>
                                          <p:attrName>style.visibility</p:attrName>
                                        </p:attrNameLst>
                                      </p:cBhvr>
                                      <p:to>
                                        <p:strVal val="visible"/>
                                      </p:to>
                                    </p:set>
                                    <p:anim calcmode="lin" valueType="num">
                                      <p:cBhvr additive="base">
                                        <p:cTn id="43" dur="500" fill="hold"/>
                                        <p:tgtEl>
                                          <p:spTgt spid="411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14">
                                            <p:txEl>
                                              <p:pRg st="0" end="0"/>
                                            </p:txEl>
                                          </p:spTgt>
                                        </p:tgtEl>
                                        <p:attrNameLst>
                                          <p:attrName>style.visibility</p:attrName>
                                        </p:attrNameLst>
                                      </p:cBhvr>
                                      <p:to>
                                        <p:strVal val="visible"/>
                                      </p:to>
                                    </p:set>
                                    <p:anim calcmode="lin" valueType="num">
                                      <p:cBhvr additive="base">
                                        <p:cTn id="49" dur="500" fill="hold"/>
                                        <p:tgtEl>
                                          <p:spTgt spid="4114">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102"/>
                                        </p:tgtEl>
                                        <p:attrNameLst>
                                          <p:attrName>style.visibility</p:attrName>
                                        </p:attrNameLst>
                                      </p:cBhvr>
                                      <p:to>
                                        <p:strVal val="visible"/>
                                      </p:to>
                                    </p:set>
                                    <p:anim calcmode="lin" valueType="num">
                                      <p:cBhvr additive="base">
                                        <p:cTn id="55" dur="500" fill="hold"/>
                                        <p:tgtEl>
                                          <p:spTgt spid="4102"/>
                                        </p:tgtEl>
                                        <p:attrNameLst>
                                          <p:attrName>ppt_x</p:attrName>
                                        </p:attrNameLst>
                                      </p:cBhvr>
                                      <p:tavLst>
                                        <p:tav tm="0">
                                          <p:val>
                                            <p:strVal val="1+#ppt_w/2"/>
                                          </p:val>
                                        </p:tav>
                                        <p:tav tm="100000">
                                          <p:val>
                                            <p:strVal val="#ppt_x"/>
                                          </p:val>
                                        </p:tav>
                                      </p:tavLst>
                                    </p:anim>
                                    <p:anim calcmode="lin" valueType="num">
                                      <p:cBhvr additive="base">
                                        <p:cTn id="56" dur="500" fill="hold"/>
                                        <p:tgtEl>
                                          <p:spTgt spid="41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105"/>
                                        </p:tgtEl>
                                        <p:attrNameLst>
                                          <p:attrName>style.visibility</p:attrName>
                                        </p:attrNameLst>
                                      </p:cBhvr>
                                      <p:to>
                                        <p:strVal val="visible"/>
                                      </p:to>
                                    </p:set>
                                    <p:anim calcmode="lin" valueType="num">
                                      <p:cBhvr additive="base">
                                        <p:cTn id="61" dur="500" fill="hold"/>
                                        <p:tgtEl>
                                          <p:spTgt spid="4105"/>
                                        </p:tgtEl>
                                        <p:attrNameLst>
                                          <p:attrName>ppt_x</p:attrName>
                                        </p:attrNameLst>
                                      </p:cBhvr>
                                      <p:tavLst>
                                        <p:tav tm="0">
                                          <p:val>
                                            <p:strVal val="1+#ppt_w/2"/>
                                          </p:val>
                                        </p:tav>
                                        <p:tav tm="100000">
                                          <p:val>
                                            <p:strVal val="#ppt_x"/>
                                          </p:val>
                                        </p:tav>
                                      </p:tavLst>
                                    </p:anim>
                                    <p:anim calcmode="lin" valueType="num">
                                      <p:cBhvr additive="base">
                                        <p:cTn id="62" dur="500" fill="hold"/>
                                        <p:tgtEl>
                                          <p:spTgt spid="41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108"/>
                                        </p:tgtEl>
                                        <p:attrNameLst>
                                          <p:attrName>style.visibility</p:attrName>
                                        </p:attrNameLst>
                                      </p:cBhvr>
                                      <p:to>
                                        <p:strVal val="visible"/>
                                      </p:to>
                                    </p:set>
                                    <p:anim calcmode="lin" valueType="num">
                                      <p:cBhvr additive="base">
                                        <p:cTn id="67" dur="500" fill="hold"/>
                                        <p:tgtEl>
                                          <p:spTgt spid="4108"/>
                                        </p:tgtEl>
                                        <p:attrNameLst>
                                          <p:attrName>ppt_x</p:attrName>
                                        </p:attrNameLst>
                                      </p:cBhvr>
                                      <p:tavLst>
                                        <p:tav tm="0">
                                          <p:val>
                                            <p:strVal val="1+#ppt_w/2"/>
                                          </p:val>
                                        </p:tav>
                                        <p:tav tm="100000">
                                          <p:val>
                                            <p:strVal val="#ppt_x"/>
                                          </p:val>
                                        </p:tav>
                                      </p:tavLst>
                                    </p:anim>
                                    <p:anim calcmode="lin" valueType="num">
                                      <p:cBhvr additive="base">
                                        <p:cTn id="68" dur="500" fill="hold"/>
                                        <p:tgtEl>
                                          <p:spTgt spid="4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110"/>
                                        </p:tgtEl>
                                        <p:attrNameLst>
                                          <p:attrName>style.visibility</p:attrName>
                                        </p:attrNameLst>
                                      </p:cBhvr>
                                      <p:to>
                                        <p:strVal val="visible"/>
                                      </p:to>
                                    </p:set>
                                    <p:anim calcmode="lin" valueType="num">
                                      <p:cBhvr additive="base">
                                        <p:cTn id="73" dur="500" fill="hold"/>
                                        <p:tgtEl>
                                          <p:spTgt spid="4110"/>
                                        </p:tgtEl>
                                        <p:attrNameLst>
                                          <p:attrName>ppt_x</p:attrName>
                                        </p:attrNameLst>
                                      </p:cBhvr>
                                      <p:tavLst>
                                        <p:tav tm="0">
                                          <p:val>
                                            <p:strVal val="1+#ppt_w/2"/>
                                          </p:val>
                                        </p:tav>
                                        <p:tav tm="100000">
                                          <p:val>
                                            <p:strVal val="#ppt_x"/>
                                          </p:val>
                                        </p:tav>
                                      </p:tavLst>
                                    </p:anim>
                                    <p:anim calcmode="lin" valueType="num">
                                      <p:cBhvr additive="base">
                                        <p:cTn id="74" dur="500" fill="hold"/>
                                        <p:tgtEl>
                                          <p:spTgt spid="4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4111"/>
                                        </p:tgtEl>
                                        <p:attrNameLst>
                                          <p:attrName>style.visibility</p:attrName>
                                        </p:attrNameLst>
                                      </p:cBhvr>
                                      <p:to>
                                        <p:strVal val="visible"/>
                                      </p:to>
                                    </p:set>
                                    <p:anim calcmode="lin" valueType="num">
                                      <p:cBhvr additive="base">
                                        <p:cTn id="79" dur="500" fill="hold"/>
                                        <p:tgtEl>
                                          <p:spTgt spid="4111"/>
                                        </p:tgtEl>
                                        <p:attrNameLst>
                                          <p:attrName>ppt_x</p:attrName>
                                        </p:attrNameLst>
                                      </p:cBhvr>
                                      <p:tavLst>
                                        <p:tav tm="0">
                                          <p:val>
                                            <p:strVal val="1+#ppt_w/2"/>
                                          </p:val>
                                        </p:tav>
                                        <p:tav tm="100000">
                                          <p:val>
                                            <p:strVal val="#ppt_x"/>
                                          </p:val>
                                        </p:tav>
                                      </p:tavLst>
                                    </p:anim>
                                    <p:anim calcmode="lin" valueType="num">
                                      <p:cBhvr additive="base">
                                        <p:cTn id="80" dur="500" fill="hold"/>
                                        <p:tgtEl>
                                          <p:spTgt spid="41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whoosh.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4112"/>
                                        </p:tgtEl>
                                        <p:attrNameLst>
                                          <p:attrName>style.visibility</p:attrName>
                                        </p:attrNameLst>
                                      </p:cBhvr>
                                      <p:to>
                                        <p:strVal val="visible"/>
                                      </p:to>
                                    </p:set>
                                    <p:anim calcmode="lin" valueType="num">
                                      <p:cBhvr additive="base">
                                        <p:cTn id="85" dur="500" fill="hold"/>
                                        <p:tgtEl>
                                          <p:spTgt spid="4112"/>
                                        </p:tgtEl>
                                        <p:attrNameLst>
                                          <p:attrName>ppt_x</p:attrName>
                                        </p:attrNameLst>
                                      </p:cBhvr>
                                      <p:tavLst>
                                        <p:tav tm="0">
                                          <p:val>
                                            <p:strVal val="1+#ppt_w/2"/>
                                          </p:val>
                                        </p:tav>
                                        <p:tav tm="100000">
                                          <p:val>
                                            <p:strVal val="#ppt_x"/>
                                          </p:val>
                                        </p:tav>
                                      </p:tavLst>
                                    </p:anim>
                                    <p:anim calcmode="lin" valueType="num">
                                      <p:cBhvr additive="base">
                                        <p:cTn id="86" dur="500" fill="hold"/>
                                        <p:tgtEl>
                                          <p:spTgt spid="41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build="p" autoUpdateAnimBg="0"/>
      <p:bldP spid="4104" grpId="0" build="p" autoUpdateAnimBg="0"/>
      <p:bldP spid="4105" grpId="0" autoUpdateAnimBg="0"/>
      <p:bldP spid="4106" grpId="0" build="p" autoUpdateAnimBg="0"/>
      <p:bldP spid="4108" grpId="0" autoUpdateAnimBg="0"/>
      <p:bldP spid="4109" grpId="0" build="p" autoUpdateAnimBg="0"/>
      <p:bldP spid="4110" grpId="0" autoUpdateAnimBg="0"/>
      <p:bldP spid="4111" grpId="0" autoUpdateAnimBg="0"/>
      <p:bldP spid="4112" grpId="0" autoUpdateAnimBg="0"/>
      <p:bldP spid="4113" grpId="0" build="p" autoUpdateAnimBg="0"/>
      <p:bldP spid="4114" grpId="0" build="p" autoUpdateAnimBg="0"/>
      <p:bldP spid="18" grpId="0" build="p" autoUpdateAnimBg="0"/>
      <p:bldP spid="2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r>
              <a:rPr lang="en-US" altLang="en-US" sz="3000" b="1" smtClean="0">
                <a:latin typeface="Comic Sans MS" panose="030F0702030302020204" pitchFamily="66" charset="0"/>
              </a:rPr>
              <a:t>Microscope Part Functions</a:t>
            </a:r>
          </a:p>
        </p:txBody>
      </p:sp>
      <p:sp>
        <p:nvSpPr>
          <p:cNvPr id="3" name="Content Placeholder 2"/>
          <p:cNvSpPr>
            <a:spLocks noGrp="1"/>
          </p:cNvSpPr>
          <p:nvPr>
            <p:ph idx="1"/>
          </p:nvPr>
        </p:nvSpPr>
        <p:spPr>
          <a:xfrm>
            <a:off x="304800" y="990600"/>
            <a:ext cx="8229600" cy="4525963"/>
          </a:xfrm>
        </p:spPr>
        <p:txBody>
          <a:bodyPr/>
          <a:lstStyle/>
          <a:p>
            <a:pPr marL="457200" indent="-457200">
              <a:buFontTx/>
              <a:buAutoNum type="arabicPeriod"/>
            </a:pPr>
            <a:r>
              <a:rPr lang="en-US" altLang="en-US" sz="2000" b="1" u="sng" dirty="0" smtClean="0">
                <a:solidFill>
                  <a:srgbClr val="FF0000"/>
                </a:solidFill>
                <a:latin typeface="Comic Sans MS" panose="030F0702030302020204" pitchFamily="66" charset="0"/>
              </a:rPr>
              <a:t>Body</a:t>
            </a:r>
            <a:r>
              <a:rPr lang="en-US" altLang="en-US" sz="2000" b="1" dirty="0" smtClean="0">
                <a:solidFill>
                  <a:srgbClr val="FF0000"/>
                </a:solidFill>
                <a:latin typeface="Comic Sans MS" panose="030F0702030302020204" pitchFamily="66" charset="0"/>
              </a:rPr>
              <a:t> </a:t>
            </a:r>
            <a:r>
              <a:rPr lang="en-US" altLang="en-US" sz="2000" b="1" u="sng" dirty="0" smtClean="0">
                <a:solidFill>
                  <a:srgbClr val="FF0000"/>
                </a:solidFill>
                <a:latin typeface="Comic Sans MS" panose="030F0702030302020204" pitchFamily="66" charset="0"/>
              </a:rPr>
              <a:t>tube</a:t>
            </a:r>
            <a:r>
              <a:rPr lang="en-US" altLang="en-US" sz="2000" b="1" dirty="0" smtClean="0">
                <a:solidFill>
                  <a:srgbClr val="FF0000"/>
                </a:solidFill>
                <a:latin typeface="Comic Sans MS" panose="030F0702030302020204" pitchFamily="66" charset="0"/>
              </a:rPr>
              <a:t> </a:t>
            </a:r>
            <a:r>
              <a:rPr lang="en-US" altLang="en-US" sz="2000" dirty="0" smtClean="0">
                <a:latin typeface="Comic Sans MS" panose="030F0702030302020204" pitchFamily="66" charset="0"/>
              </a:rPr>
              <a:t>- maintains the proper distance between the eyepiece and the objectives.</a:t>
            </a:r>
          </a:p>
          <a:p>
            <a:pPr marL="457200" indent="-457200">
              <a:buFontTx/>
              <a:buAutoNum type="arabicPeriod"/>
            </a:pPr>
            <a:r>
              <a:rPr lang="en-US" altLang="en-US" sz="2000" b="1" u="sng" dirty="0" smtClean="0">
                <a:solidFill>
                  <a:srgbClr val="FF0000"/>
                </a:solidFill>
                <a:latin typeface="Comic Sans MS" panose="030F0702030302020204" pitchFamily="66" charset="0"/>
              </a:rPr>
              <a:t>Nosepiece</a:t>
            </a:r>
            <a:r>
              <a:rPr lang="en-US" altLang="en-US" sz="2000" dirty="0" smtClean="0">
                <a:latin typeface="Comic Sans MS" panose="030F0702030302020204" pitchFamily="66" charset="0"/>
              </a:rPr>
              <a:t> - holds the objectives and can be rotated to change the magnification of the microscope.</a:t>
            </a:r>
          </a:p>
          <a:p>
            <a:pPr marL="457200" indent="-457200">
              <a:buFontTx/>
              <a:buAutoNum type="arabicPeriod"/>
            </a:pPr>
            <a:r>
              <a:rPr lang="en-US" altLang="en-US" sz="2000" b="1" u="sng" dirty="0" smtClean="0">
                <a:solidFill>
                  <a:srgbClr val="FF0000"/>
                </a:solidFill>
                <a:latin typeface="Comic Sans MS" panose="030F0702030302020204" pitchFamily="66" charset="0"/>
              </a:rPr>
              <a:t>Objective Lens</a:t>
            </a:r>
            <a:r>
              <a:rPr lang="en-US" altLang="en-US" sz="2000" b="1" dirty="0" smtClean="0">
                <a:solidFill>
                  <a:srgbClr val="FF0000"/>
                </a:solidFill>
                <a:latin typeface="Comic Sans MS" panose="030F0702030302020204" pitchFamily="66" charset="0"/>
              </a:rPr>
              <a:t> </a:t>
            </a:r>
            <a:r>
              <a:rPr lang="en-US" altLang="en-US" sz="2000" dirty="0" smtClean="0">
                <a:latin typeface="Comic Sans MS" panose="030F0702030302020204" pitchFamily="66" charset="0"/>
              </a:rPr>
              <a:t>- Provides a magnification of </a:t>
            </a:r>
            <a:r>
              <a:rPr lang="en-US" altLang="en-US" sz="2000" b="1" u="sng" dirty="0" smtClean="0">
                <a:solidFill>
                  <a:srgbClr val="FF0000"/>
                </a:solidFill>
                <a:latin typeface="Comic Sans MS" panose="030F0702030302020204" pitchFamily="66" charset="0"/>
              </a:rPr>
              <a:t>4X</a:t>
            </a:r>
            <a:r>
              <a:rPr lang="en-US" altLang="en-US" sz="2000" dirty="0" smtClean="0">
                <a:latin typeface="Comic Sans MS" panose="030F0702030302020204" pitchFamily="66" charset="0"/>
              </a:rPr>
              <a:t> and is the shortest objective.</a:t>
            </a:r>
          </a:p>
          <a:p>
            <a:pPr marL="457200" indent="-457200">
              <a:buFontTx/>
              <a:buAutoNum type="arabicPeriod"/>
            </a:pPr>
            <a:r>
              <a:rPr lang="en-US" altLang="en-US" sz="2000" b="1" u="sng" dirty="0" smtClean="0">
                <a:solidFill>
                  <a:srgbClr val="FF0000"/>
                </a:solidFill>
                <a:latin typeface="Comic Sans MS" panose="030F0702030302020204" pitchFamily="66" charset="0"/>
              </a:rPr>
              <a:t>Objective Lens</a:t>
            </a:r>
            <a:r>
              <a:rPr lang="en-US" altLang="en-US" sz="2000" b="1" dirty="0" smtClean="0">
                <a:solidFill>
                  <a:srgbClr val="FF0000"/>
                </a:solidFill>
                <a:latin typeface="Comic Sans MS" panose="030F0702030302020204" pitchFamily="66" charset="0"/>
              </a:rPr>
              <a:t> </a:t>
            </a:r>
            <a:r>
              <a:rPr lang="en-US" altLang="en-US" sz="2000" dirty="0" smtClean="0">
                <a:latin typeface="Comic Sans MS" panose="030F0702030302020204" pitchFamily="66" charset="0"/>
              </a:rPr>
              <a:t>- Provides a magnification of </a:t>
            </a:r>
            <a:r>
              <a:rPr lang="en-US" altLang="en-US" sz="2000" b="1" u="sng" dirty="0" smtClean="0">
                <a:solidFill>
                  <a:srgbClr val="FF0000"/>
                </a:solidFill>
                <a:latin typeface="Comic Sans MS" panose="030F0702030302020204" pitchFamily="66" charset="0"/>
              </a:rPr>
              <a:t>10X</a:t>
            </a:r>
            <a:r>
              <a:rPr lang="en-US" altLang="en-US" sz="2000" dirty="0" smtClean="0">
                <a:latin typeface="Comic Sans MS" panose="030F0702030302020204" pitchFamily="66" charset="0"/>
              </a:rPr>
              <a:t>.</a:t>
            </a:r>
          </a:p>
          <a:p>
            <a:pPr marL="457200" indent="-457200">
              <a:buFontTx/>
              <a:buAutoNum type="arabicPeriod"/>
            </a:pPr>
            <a:r>
              <a:rPr lang="en-US" altLang="en-US" sz="2000" b="1" u="sng" dirty="0" smtClean="0">
                <a:solidFill>
                  <a:srgbClr val="FF0000"/>
                </a:solidFill>
                <a:latin typeface="Comic Sans MS" panose="030F0702030302020204" pitchFamily="66" charset="0"/>
              </a:rPr>
              <a:t>Objective Lens</a:t>
            </a:r>
            <a:r>
              <a:rPr lang="en-US" altLang="en-US" sz="2000" b="1" dirty="0" smtClean="0">
                <a:solidFill>
                  <a:srgbClr val="FF0000"/>
                </a:solidFill>
                <a:latin typeface="Comic Sans MS" panose="030F0702030302020204" pitchFamily="66" charset="0"/>
              </a:rPr>
              <a:t> </a:t>
            </a:r>
            <a:r>
              <a:rPr lang="en-US" altLang="en-US" sz="2000" dirty="0" smtClean="0">
                <a:latin typeface="Comic Sans MS" panose="030F0702030302020204" pitchFamily="66" charset="0"/>
              </a:rPr>
              <a:t>- Provides a magnification of </a:t>
            </a:r>
            <a:r>
              <a:rPr lang="en-US" altLang="en-US" sz="2000" b="1" u="sng" dirty="0" smtClean="0">
                <a:solidFill>
                  <a:srgbClr val="FF0000"/>
                </a:solidFill>
                <a:latin typeface="Comic Sans MS" panose="030F0702030302020204" pitchFamily="66" charset="0"/>
              </a:rPr>
              <a:t>40X</a:t>
            </a:r>
            <a:r>
              <a:rPr lang="en-US" altLang="en-US" sz="2000" dirty="0" smtClean="0">
                <a:latin typeface="Comic Sans MS" panose="030F0702030302020204" pitchFamily="66" charset="0"/>
              </a:rPr>
              <a:t> and is the longest objective.</a:t>
            </a:r>
          </a:p>
          <a:p>
            <a:pPr marL="457200" indent="-457200">
              <a:buFontTx/>
              <a:buAutoNum type="arabicPeriod"/>
            </a:pPr>
            <a:r>
              <a:rPr lang="en-US" altLang="en-US" sz="2000" b="1" u="sng" dirty="0" smtClean="0">
                <a:solidFill>
                  <a:srgbClr val="FF0000"/>
                </a:solidFill>
                <a:latin typeface="Comic Sans MS" panose="030F0702030302020204" pitchFamily="66" charset="0"/>
              </a:rPr>
              <a:t>Stage Clips</a:t>
            </a:r>
            <a:r>
              <a:rPr lang="en-US" altLang="en-US" sz="2000" b="1" dirty="0" smtClean="0">
                <a:solidFill>
                  <a:srgbClr val="FF0000"/>
                </a:solidFill>
                <a:latin typeface="Comic Sans MS" panose="030F0702030302020204" pitchFamily="66" charset="0"/>
              </a:rPr>
              <a:t> </a:t>
            </a:r>
            <a:r>
              <a:rPr lang="en-US" altLang="en-US" sz="2000" dirty="0" smtClean="0">
                <a:latin typeface="Comic Sans MS" panose="030F0702030302020204" pitchFamily="66" charset="0"/>
              </a:rPr>
              <a:t>- Holds microscope slides in place.</a:t>
            </a:r>
          </a:p>
          <a:p>
            <a:pPr marL="457200" indent="-457200">
              <a:buFontTx/>
              <a:buAutoNum type="arabicPeriod"/>
            </a:pPr>
            <a:r>
              <a:rPr lang="en-US" altLang="en-US" sz="2000" b="1" u="sng" dirty="0" smtClean="0">
                <a:solidFill>
                  <a:srgbClr val="FF0000"/>
                </a:solidFill>
                <a:latin typeface="Comic Sans MS" panose="030F0702030302020204" pitchFamily="66" charset="0"/>
              </a:rPr>
              <a:t>Iris Diaphragm</a:t>
            </a:r>
            <a:r>
              <a:rPr lang="en-US" altLang="en-US" sz="2000" dirty="0" smtClean="0">
                <a:latin typeface="Comic Sans MS" panose="030F0702030302020204" pitchFamily="66" charset="0"/>
              </a:rPr>
              <a:t> </a:t>
            </a:r>
            <a:r>
              <a:rPr lang="en-US" altLang="en-US" sz="2000" dirty="0" smtClean="0">
                <a:latin typeface="Comic Sans MS" panose="030F0702030302020204" pitchFamily="66" charset="0"/>
              </a:rPr>
              <a:t>- Regulates the light passing up towards the eyepiece.</a:t>
            </a:r>
          </a:p>
          <a:p>
            <a:pPr marL="457200" indent="-457200">
              <a:buFontTx/>
              <a:buAutoNum type="arabicPeriod"/>
            </a:pPr>
            <a:r>
              <a:rPr lang="en-US" altLang="en-US" sz="2000" b="1" u="sng" dirty="0" smtClean="0">
                <a:solidFill>
                  <a:srgbClr val="FF0000"/>
                </a:solidFill>
                <a:latin typeface="Comic Sans MS" panose="030F0702030302020204" pitchFamily="66" charset="0"/>
              </a:rPr>
              <a:t>Light Source</a:t>
            </a:r>
            <a:r>
              <a:rPr lang="en-US" altLang="en-US" sz="2000" b="1" dirty="0" smtClean="0">
                <a:solidFill>
                  <a:srgbClr val="FF0000"/>
                </a:solidFill>
                <a:latin typeface="Comic Sans MS" panose="030F0702030302020204" pitchFamily="66" charset="0"/>
              </a:rPr>
              <a:t> </a:t>
            </a:r>
            <a:r>
              <a:rPr lang="en-US" altLang="en-US" sz="2000" dirty="0" smtClean="0">
                <a:latin typeface="Comic Sans MS" panose="030F0702030302020204" pitchFamily="66" charset="0"/>
              </a:rPr>
              <a:t>- Sometimes called the </a:t>
            </a:r>
            <a:r>
              <a:rPr lang="en-US" altLang="en-US" sz="2000" b="1" u="sng" dirty="0" smtClean="0">
                <a:solidFill>
                  <a:srgbClr val="FF0000"/>
                </a:solidFill>
                <a:latin typeface="Comic Sans MS" panose="030F0702030302020204" pitchFamily="66" charset="0"/>
              </a:rPr>
              <a:t>illuminator</a:t>
            </a:r>
            <a:r>
              <a:rPr lang="en-US" altLang="en-US" sz="2000" dirty="0" smtClean="0">
                <a:latin typeface="Comic Sans MS" panose="030F0702030302020204" pitchFamily="66" charset="0"/>
              </a:rPr>
              <a:t> produces/ reflects </a:t>
            </a:r>
            <a:r>
              <a:rPr lang="en-US" altLang="en-US" sz="2000" b="1" u="sng" dirty="0" smtClean="0">
                <a:solidFill>
                  <a:srgbClr val="FF0000"/>
                </a:solidFill>
                <a:latin typeface="Comic Sans MS" panose="030F0702030302020204" pitchFamily="66" charset="0"/>
              </a:rPr>
              <a:t>ligh</a:t>
            </a:r>
            <a:r>
              <a:rPr lang="en-US" altLang="en-US" sz="2000" u="sng" dirty="0" smtClean="0">
                <a:latin typeface="Comic Sans MS" panose="030F0702030302020204" pitchFamily="66" charset="0"/>
              </a:rPr>
              <a:t>t</a:t>
            </a:r>
            <a:r>
              <a:rPr lang="en-US" altLang="en-US" sz="2000" dirty="0" smtClean="0">
                <a:latin typeface="Comic Sans MS" panose="030F0702030302020204" pitchFamily="66" charset="0"/>
              </a:rPr>
              <a:t> up toward the eyepiece.</a:t>
            </a:r>
          </a:p>
          <a:p>
            <a:pPr marL="457200" indent="-457200">
              <a:buFontTx/>
              <a:buAutoNum type="arabicPeriod"/>
            </a:pPr>
            <a:r>
              <a:rPr lang="en-US" altLang="en-US" sz="2000" b="1" u="sng" dirty="0" smtClean="0">
                <a:solidFill>
                  <a:srgbClr val="FF0000"/>
                </a:solidFill>
                <a:latin typeface="Comic Sans MS" panose="030F0702030302020204" pitchFamily="66" charset="0"/>
              </a:rPr>
              <a:t>Ocular Lens (Eyepiece</a:t>
            </a:r>
            <a:r>
              <a:rPr lang="en-US" altLang="en-US" sz="2000" b="1" dirty="0" smtClean="0">
                <a:solidFill>
                  <a:srgbClr val="FF0000"/>
                </a:solidFill>
                <a:latin typeface="Comic Sans MS" panose="030F0702030302020204" pitchFamily="66" charset="0"/>
              </a:rPr>
              <a:t>) </a:t>
            </a:r>
            <a:r>
              <a:rPr lang="en-US" altLang="en-US" sz="2000" dirty="0" smtClean="0">
                <a:latin typeface="Comic Sans MS" panose="030F0702030302020204" pitchFamily="66" charset="0"/>
              </a:rPr>
              <a:t>- Contains a </a:t>
            </a:r>
            <a:r>
              <a:rPr lang="en-US" altLang="en-US" sz="2000" b="1" u="sng" dirty="0" smtClean="0">
                <a:solidFill>
                  <a:srgbClr val="FF0000"/>
                </a:solidFill>
                <a:latin typeface="Comic Sans MS" panose="030F0702030302020204" pitchFamily="66" charset="0"/>
              </a:rPr>
              <a:t>10X</a:t>
            </a:r>
            <a:r>
              <a:rPr lang="en-US" altLang="en-US" sz="2000" dirty="0" smtClean="0">
                <a:latin typeface="Comic Sans MS" panose="030F0702030302020204" pitchFamily="66" charset="0"/>
              </a:rPr>
              <a:t> magnifying lens for seeing objects.</a:t>
            </a:r>
          </a:p>
          <a:p>
            <a:pPr marL="457200" indent="-457200">
              <a:buFontTx/>
              <a:buNone/>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US" altLang="en-US" sz="3000" smtClean="0">
                <a:latin typeface="Comic Sans MS" panose="030F0702030302020204" pitchFamily="66" charset="0"/>
              </a:rPr>
              <a:t>Microscope Part Functions </a:t>
            </a:r>
          </a:p>
        </p:txBody>
      </p:sp>
      <p:sp>
        <p:nvSpPr>
          <p:cNvPr id="3" name="Content Placeholder 2"/>
          <p:cNvSpPr>
            <a:spLocks noGrp="1"/>
          </p:cNvSpPr>
          <p:nvPr>
            <p:ph idx="1"/>
          </p:nvPr>
        </p:nvSpPr>
        <p:spPr>
          <a:xfrm>
            <a:off x="381000" y="1600200"/>
            <a:ext cx="8229600" cy="4525963"/>
          </a:xfrm>
        </p:spPr>
        <p:txBody>
          <a:bodyPr/>
          <a:lstStyle/>
          <a:p>
            <a:pPr marL="514350" indent="-514350">
              <a:buFontTx/>
              <a:buAutoNum type="arabicPeriod" startAt="10"/>
            </a:pPr>
            <a:r>
              <a:rPr lang="en-US" altLang="en-US" sz="2400" smtClean="0">
                <a:latin typeface="Comic Sans MS" panose="030F0702030302020204" pitchFamily="66" charset="0"/>
              </a:rPr>
              <a:t> </a:t>
            </a:r>
            <a:r>
              <a:rPr lang="en-US" altLang="en-US" sz="2400" b="1" u="sng" smtClean="0">
                <a:solidFill>
                  <a:srgbClr val="FF0000"/>
                </a:solidFill>
                <a:latin typeface="Comic Sans MS" panose="030F0702030302020204" pitchFamily="66" charset="0"/>
              </a:rPr>
              <a:t>Arm</a:t>
            </a:r>
            <a:r>
              <a:rPr lang="en-US" altLang="en-US" sz="2400" smtClean="0">
                <a:latin typeface="Comic Sans MS" panose="030F0702030302020204" pitchFamily="66" charset="0"/>
              </a:rPr>
              <a:t> - Supports the body tube; correct location for holding microscope.</a:t>
            </a:r>
          </a:p>
          <a:p>
            <a:pPr marL="514350" indent="-514350">
              <a:buFontTx/>
              <a:buAutoNum type="arabicPeriod" startAt="10"/>
            </a:pPr>
            <a:r>
              <a:rPr lang="en-US" altLang="en-US" sz="2400" smtClean="0">
                <a:latin typeface="Comic Sans MS" panose="030F0702030302020204" pitchFamily="66" charset="0"/>
              </a:rPr>
              <a:t> </a:t>
            </a:r>
            <a:r>
              <a:rPr lang="en-US" altLang="en-US" sz="2400" b="1" u="sng" smtClean="0">
                <a:solidFill>
                  <a:srgbClr val="FF0000"/>
                </a:solidFill>
                <a:latin typeface="Comic Sans MS" panose="030F0702030302020204" pitchFamily="66" charset="0"/>
              </a:rPr>
              <a:t>Stage</a:t>
            </a:r>
            <a:r>
              <a:rPr lang="en-US" altLang="en-US" sz="2400" smtClean="0">
                <a:latin typeface="Comic Sans MS" panose="030F0702030302020204" pitchFamily="66" charset="0"/>
              </a:rPr>
              <a:t> - Supports the microscope slide being observed.</a:t>
            </a:r>
          </a:p>
          <a:p>
            <a:pPr marL="514350" indent="-514350">
              <a:buFontTx/>
              <a:buAutoNum type="arabicPeriod" startAt="10"/>
            </a:pPr>
            <a:r>
              <a:rPr lang="en-US" altLang="en-US" sz="2400" smtClean="0">
                <a:latin typeface="Comic Sans MS" panose="030F0702030302020204" pitchFamily="66" charset="0"/>
              </a:rPr>
              <a:t>  </a:t>
            </a:r>
            <a:r>
              <a:rPr lang="en-US" altLang="en-US" sz="2400" b="1" u="sng" smtClean="0">
                <a:solidFill>
                  <a:srgbClr val="FF0000"/>
                </a:solidFill>
                <a:latin typeface="Comic Sans MS" panose="030F0702030302020204" pitchFamily="66" charset="0"/>
              </a:rPr>
              <a:t>Coarse Adjustment Knob </a:t>
            </a:r>
            <a:r>
              <a:rPr lang="en-US" altLang="en-US" sz="2400" smtClean="0">
                <a:latin typeface="Comic Sans MS" panose="030F0702030302020204" pitchFamily="66" charset="0"/>
              </a:rPr>
              <a:t>- Moves body tube/stage up and down to focus image (low objective ONLY!!!)</a:t>
            </a:r>
          </a:p>
          <a:p>
            <a:pPr marL="514350" indent="-514350">
              <a:buFontTx/>
              <a:buAutoNum type="arabicPeriod" startAt="10"/>
            </a:pPr>
            <a:r>
              <a:rPr lang="en-US" altLang="en-US" sz="2400" smtClean="0">
                <a:latin typeface="Comic Sans MS" panose="030F0702030302020204" pitchFamily="66" charset="0"/>
              </a:rPr>
              <a:t> </a:t>
            </a:r>
            <a:r>
              <a:rPr lang="en-US" altLang="en-US" sz="2400" b="1" u="sng" smtClean="0">
                <a:solidFill>
                  <a:srgbClr val="FF0000"/>
                </a:solidFill>
                <a:latin typeface="Comic Sans MS" panose="030F0702030302020204" pitchFamily="66" charset="0"/>
              </a:rPr>
              <a:t>Fine Adjustment Knob </a:t>
            </a:r>
            <a:r>
              <a:rPr lang="en-US" altLang="en-US" sz="2400" smtClean="0">
                <a:latin typeface="Comic Sans MS" panose="030F0702030302020204" pitchFamily="66" charset="0"/>
              </a:rPr>
              <a:t>- Moves body tube/ stage slightly to sharpen image (medium or high objective)</a:t>
            </a:r>
          </a:p>
          <a:p>
            <a:pPr marL="514350" indent="-514350">
              <a:buFontTx/>
              <a:buAutoNum type="arabicPeriod" startAt="10"/>
            </a:pPr>
            <a:r>
              <a:rPr lang="en-US" altLang="en-US" sz="2400" b="1" smtClean="0">
                <a:latin typeface="Comic Sans MS" panose="030F0702030302020204" pitchFamily="66" charset="0"/>
              </a:rPr>
              <a:t> </a:t>
            </a:r>
            <a:r>
              <a:rPr lang="en-US" altLang="en-US" sz="2400" b="1" u="sng" smtClean="0">
                <a:solidFill>
                  <a:srgbClr val="FF0000"/>
                </a:solidFill>
                <a:latin typeface="Comic Sans MS" panose="030F0702030302020204" pitchFamily="66" charset="0"/>
              </a:rPr>
              <a:t>Base</a:t>
            </a:r>
            <a:r>
              <a:rPr lang="en-US" altLang="en-US" sz="2400" smtClean="0">
                <a:latin typeface="Comic Sans MS" panose="030F0702030302020204" pitchFamily="66" charset="0"/>
              </a:rPr>
              <a:t> - Supports the microscope.</a:t>
            </a:r>
            <a:r>
              <a:rPr lang="en-US" altLang="en-US" smtClean="0"/>
              <a:t/>
            </a:r>
            <a:br>
              <a:rPr lang="en-US" altLang="en-US" smtClean="0"/>
            </a:b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4"/>
          <p:cNvSpPr>
            <a:spLocks noGrp="1"/>
          </p:cNvSpPr>
          <p:nvPr>
            <p:ph type="title"/>
          </p:nvPr>
        </p:nvSpPr>
        <p:spPr>
          <a:xfrm>
            <a:off x="457200" y="304800"/>
            <a:ext cx="8229600" cy="1143000"/>
          </a:xfrm>
        </p:spPr>
        <p:txBody>
          <a:bodyPr/>
          <a:lstStyle/>
          <a:p>
            <a:r>
              <a:rPr lang="en-US" altLang="en-US" b="1" smtClean="0">
                <a:latin typeface="Comic Sans MS" panose="030F0702030302020204" pitchFamily="66" charset="0"/>
              </a:rPr>
              <a:t>Using the Microscope</a:t>
            </a:r>
          </a:p>
        </p:txBody>
      </p:sp>
      <p:sp>
        <p:nvSpPr>
          <p:cNvPr id="8224" name="Rectangle 32"/>
          <p:cNvSpPr>
            <a:spLocks noGrp="1" noChangeArrowheads="1"/>
          </p:cNvSpPr>
          <p:nvPr>
            <p:ph idx="1"/>
          </p:nvPr>
        </p:nvSpPr>
        <p:spPr>
          <a:xfrm>
            <a:off x="457200" y="1600200"/>
            <a:ext cx="5257800" cy="4525963"/>
          </a:xfrm>
        </p:spPr>
        <p:txBody>
          <a:bodyPr/>
          <a:lstStyle/>
          <a:p>
            <a:pPr eaLnBrk="1" hangingPunct="1"/>
            <a:r>
              <a:rPr lang="en-US" altLang="en-US" sz="2800" smtClean="0">
                <a:latin typeface="Comic Sans MS" panose="030F0702030302020204" pitchFamily="66" charset="0"/>
              </a:rPr>
              <a:t>Place the </a:t>
            </a:r>
            <a:r>
              <a:rPr lang="en-US" altLang="en-US" sz="2800" b="1" smtClean="0">
                <a:solidFill>
                  <a:srgbClr val="FF0000"/>
                </a:solidFill>
                <a:latin typeface="Comic Sans MS" panose="030F0702030302020204" pitchFamily="66" charset="0"/>
              </a:rPr>
              <a:t>Slide</a:t>
            </a:r>
            <a:r>
              <a:rPr lang="en-US" altLang="en-US" sz="2800" smtClean="0">
                <a:latin typeface="Comic Sans MS" panose="030F0702030302020204" pitchFamily="66" charset="0"/>
              </a:rPr>
              <a:t> on the Microscope</a:t>
            </a:r>
          </a:p>
          <a:p>
            <a:pPr eaLnBrk="1" hangingPunct="1"/>
            <a:r>
              <a:rPr lang="en-US" altLang="en-US" sz="2800" smtClean="0">
                <a:latin typeface="Comic Sans MS" panose="030F0702030302020204" pitchFamily="66" charset="0"/>
              </a:rPr>
              <a:t>Use </a:t>
            </a:r>
            <a:r>
              <a:rPr lang="en-US" altLang="en-US" sz="2800" b="1" smtClean="0">
                <a:solidFill>
                  <a:srgbClr val="FF0000"/>
                </a:solidFill>
                <a:latin typeface="Comic Sans MS" panose="030F0702030302020204" pitchFamily="66" charset="0"/>
              </a:rPr>
              <a:t>Stage Clips </a:t>
            </a:r>
          </a:p>
          <a:p>
            <a:pPr eaLnBrk="1" hangingPunct="1"/>
            <a:r>
              <a:rPr lang="en-US" altLang="en-US" sz="2800" smtClean="0">
                <a:latin typeface="Comic Sans MS" panose="030F0702030302020204" pitchFamily="66" charset="0"/>
              </a:rPr>
              <a:t>Click </a:t>
            </a:r>
            <a:r>
              <a:rPr lang="en-US" altLang="en-US" sz="2800" b="1" smtClean="0">
                <a:solidFill>
                  <a:srgbClr val="FF0000"/>
                </a:solidFill>
                <a:latin typeface="Comic Sans MS" panose="030F0702030302020204" pitchFamily="66" charset="0"/>
              </a:rPr>
              <a:t>Nosepiece</a:t>
            </a:r>
            <a:r>
              <a:rPr lang="en-US" altLang="en-US" sz="2800" smtClean="0">
                <a:latin typeface="Comic Sans MS" panose="030F0702030302020204" pitchFamily="66" charset="0"/>
              </a:rPr>
              <a:t> to the lowest (shortest) setting</a:t>
            </a:r>
          </a:p>
          <a:p>
            <a:pPr eaLnBrk="1" hangingPunct="1"/>
            <a:r>
              <a:rPr lang="en-US" altLang="en-US" sz="2800" smtClean="0">
                <a:latin typeface="Comic Sans MS" panose="030F0702030302020204" pitchFamily="66" charset="0"/>
              </a:rPr>
              <a:t>Look into the </a:t>
            </a:r>
            <a:r>
              <a:rPr lang="en-US" altLang="en-US" sz="2800" b="1" smtClean="0">
                <a:solidFill>
                  <a:srgbClr val="FF0000"/>
                </a:solidFill>
                <a:latin typeface="Comic Sans MS" panose="030F0702030302020204" pitchFamily="66" charset="0"/>
              </a:rPr>
              <a:t>Eyepiece</a:t>
            </a:r>
          </a:p>
          <a:p>
            <a:pPr eaLnBrk="1" hangingPunct="1"/>
            <a:r>
              <a:rPr lang="en-US" altLang="en-US" sz="2800" smtClean="0">
                <a:latin typeface="Comic Sans MS" panose="030F0702030302020204" pitchFamily="66" charset="0"/>
              </a:rPr>
              <a:t>Use the </a:t>
            </a:r>
            <a:r>
              <a:rPr lang="en-US" altLang="en-US" sz="2800" b="1" smtClean="0">
                <a:solidFill>
                  <a:srgbClr val="FF0000"/>
                </a:solidFill>
                <a:latin typeface="Comic Sans MS" panose="030F0702030302020204" pitchFamily="66" charset="0"/>
              </a:rPr>
              <a:t>Coarse Focus</a:t>
            </a:r>
          </a:p>
        </p:txBody>
      </p:sp>
      <p:pic>
        <p:nvPicPr>
          <p:cNvPr id="24580" name="Picture 2" descr="https://encrypted-tbn0.gstatic.com/images?q=tbn:ANd9GcRnIYNdN5tLFbXMPrwzrn5QgF1f864ZWGbzRszal6wkojlFQj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28924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4">
                                            <p:txEl>
                                              <p:pRg st="0" end="0"/>
                                            </p:txEl>
                                          </p:spTgt>
                                        </p:tgtEl>
                                        <p:attrNameLst>
                                          <p:attrName>style.visibility</p:attrName>
                                        </p:attrNameLst>
                                      </p:cBhvr>
                                      <p:to>
                                        <p:strVal val="visible"/>
                                      </p:to>
                                    </p:set>
                                    <p:animEffect transition="in" filter="wipe(left)">
                                      <p:cBhvr>
                                        <p:cTn id="7" dur="500"/>
                                        <p:tgtEl>
                                          <p:spTgt spid="82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4">
                                            <p:txEl>
                                              <p:pRg st="1" end="1"/>
                                            </p:txEl>
                                          </p:spTgt>
                                        </p:tgtEl>
                                        <p:attrNameLst>
                                          <p:attrName>style.visibility</p:attrName>
                                        </p:attrNameLst>
                                      </p:cBhvr>
                                      <p:to>
                                        <p:strVal val="visible"/>
                                      </p:to>
                                    </p:set>
                                    <p:animEffect transition="in" filter="wipe(left)">
                                      <p:cBhvr>
                                        <p:cTn id="12" dur="500"/>
                                        <p:tgtEl>
                                          <p:spTgt spid="82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24">
                                            <p:txEl>
                                              <p:pRg st="2" end="2"/>
                                            </p:txEl>
                                          </p:spTgt>
                                        </p:tgtEl>
                                        <p:attrNameLst>
                                          <p:attrName>style.visibility</p:attrName>
                                        </p:attrNameLst>
                                      </p:cBhvr>
                                      <p:to>
                                        <p:strVal val="visible"/>
                                      </p:to>
                                    </p:set>
                                    <p:animEffect transition="in" filter="wipe(left)">
                                      <p:cBhvr>
                                        <p:cTn id="17" dur="500"/>
                                        <p:tgtEl>
                                          <p:spTgt spid="82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24">
                                            <p:txEl>
                                              <p:pRg st="3" end="3"/>
                                            </p:txEl>
                                          </p:spTgt>
                                        </p:tgtEl>
                                        <p:attrNameLst>
                                          <p:attrName>style.visibility</p:attrName>
                                        </p:attrNameLst>
                                      </p:cBhvr>
                                      <p:to>
                                        <p:strVal val="visible"/>
                                      </p:to>
                                    </p:set>
                                    <p:animEffect transition="in" filter="wipe(left)">
                                      <p:cBhvr>
                                        <p:cTn id="22" dur="500"/>
                                        <p:tgtEl>
                                          <p:spTgt spid="822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24">
                                            <p:txEl>
                                              <p:pRg st="4" end="4"/>
                                            </p:txEl>
                                          </p:spTgt>
                                        </p:tgtEl>
                                        <p:attrNameLst>
                                          <p:attrName>style.visibility</p:attrName>
                                        </p:attrNameLst>
                                      </p:cBhvr>
                                      <p:to>
                                        <p:strVal val="visible"/>
                                      </p:to>
                                    </p:set>
                                    <p:animEffect transition="in" filter="wipe(left)">
                                      <p:cBhvr>
                                        <p:cTn id="27" dur="500"/>
                                        <p:tgtEl>
                                          <p:spTgt spid="82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0"/>
            <a:ext cx="8229600" cy="838200"/>
          </a:xfrm>
        </p:spPr>
        <p:txBody>
          <a:bodyPr/>
          <a:lstStyle/>
          <a:p>
            <a:pPr eaLnBrk="1" hangingPunct="1"/>
            <a:r>
              <a:rPr lang="en-US" altLang="en-US" sz="3000" b="1" smtClean="0">
                <a:solidFill>
                  <a:schemeClr val="tx1"/>
                </a:solidFill>
                <a:latin typeface="Comic Sans MS" panose="030F0702030302020204" pitchFamily="66" charset="0"/>
                <a:cs typeface="Calibri" panose="020F0502020204030204" pitchFamily="34" charset="0"/>
              </a:rPr>
              <a:t>Birth of the Microscope</a:t>
            </a:r>
          </a:p>
        </p:txBody>
      </p:sp>
      <p:sp>
        <p:nvSpPr>
          <p:cNvPr id="3075" name="Rectangle 3"/>
          <p:cNvSpPr>
            <a:spLocks noGrp="1" noChangeArrowheads="1"/>
          </p:cNvSpPr>
          <p:nvPr>
            <p:ph type="body" idx="1"/>
          </p:nvPr>
        </p:nvSpPr>
        <p:spPr>
          <a:xfrm>
            <a:off x="152400" y="1219200"/>
            <a:ext cx="5562600" cy="5410200"/>
          </a:xfrm>
        </p:spPr>
        <p:txBody>
          <a:bodyPr/>
          <a:lstStyle/>
          <a:p>
            <a:pPr marL="0" indent="0" eaLnBrk="1" hangingPunct="1">
              <a:lnSpc>
                <a:spcPct val="80000"/>
              </a:lnSpc>
              <a:buFontTx/>
              <a:buNone/>
              <a:defRPr/>
            </a:pPr>
            <a:r>
              <a:rPr lang="en-US" sz="2400" b="1" dirty="0" smtClean="0">
                <a:solidFill>
                  <a:srgbClr val="FF0000"/>
                </a:solidFill>
                <a:latin typeface="Comic Sans MS" pitchFamily="66" charset="0"/>
              </a:rPr>
              <a:t>1590</a:t>
            </a:r>
          </a:p>
          <a:p>
            <a:pPr lvl="1" eaLnBrk="1" hangingPunct="1">
              <a:lnSpc>
                <a:spcPct val="80000"/>
              </a:lnSpc>
              <a:defRPr/>
            </a:pPr>
            <a:r>
              <a:rPr lang="en-US" sz="2400" b="1" dirty="0" err="1" smtClean="0">
                <a:solidFill>
                  <a:srgbClr val="FF0000"/>
                </a:solidFill>
                <a:latin typeface="Comic Sans MS" pitchFamily="66" charset="0"/>
              </a:rPr>
              <a:t>Zaccharias</a:t>
            </a:r>
            <a:r>
              <a:rPr lang="en-US" sz="2400" b="1" dirty="0" smtClean="0">
                <a:solidFill>
                  <a:srgbClr val="FF0000"/>
                </a:solidFill>
                <a:latin typeface="Comic Sans MS" pitchFamily="66" charset="0"/>
              </a:rPr>
              <a:t> Janssen </a:t>
            </a:r>
            <a:r>
              <a:rPr lang="en-US" sz="2400" dirty="0" smtClean="0">
                <a:latin typeface="Comic Sans MS" pitchFamily="66" charset="0"/>
              </a:rPr>
              <a:t>and his son Hans experimented with several lenses in a tube and discovered that nearby objects appeared greatly enlarged.</a:t>
            </a:r>
          </a:p>
          <a:p>
            <a:pPr lvl="1" eaLnBrk="1" hangingPunct="1">
              <a:lnSpc>
                <a:spcPct val="80000"/>
              </a:lnSpc>
              <a:defRPr/>
            </a:pPr>
            <a:r>
              <a:rPr lang="en-US" sz="2400" dirty="0" smtClean="0">
                <a:latin typeface="Comic Sans MS" pitchFamily="66" charset="0"/>
              </a:rPr>
              <a:t>This became the forerunner of the compound microscope and the telescope.</a:t>
            </a:r>
            <a:endParaRPr lang="en-US" sz="2400" b="1" dirty="0" smtClean="0">
              <a:latin typeface="Comic Sans MS" pitchFamily="66" charset="0"/>
            </a:endParaRPr>
          </a:p>
          <a:p>
            <a:pPr eaLnBrk="1" hangingPunct="1">
              <a:lnSpc>
                <a:spcPct val="80000"/>
              </a:lnSpc>
              <a:buFontTx/>
              <a:buNone/>
              <a:defRPr/>
            </a:pPr>
            <a:r>
              <a:rPr lang="en-US" sz="2400" b="1" dirty="0" smtClean="0">
                <a:solidFill>
                  <a:srgbClr val="FF0000"/>
                </a:solidFill>
                <a:latin typeface="Comic Sans MS" pitchFamily="66" charset="0"/>
              </a:rPr>
              <a:t>1609</a:t>
            </a:r>
          </a:p>
          <a:p>
            <a:pPr lvl="1" eaLnBrk="1" hangingPunct="1">
              <a:lnSpc>
                <a:spcPct val="80000"/>
              </a:lnSpc>
              <a:defRPr/>
            </a:pPr>
            <a:r>
              <a:rPr lang="en-US" sz="2400" dirty="0" smtClean="0">
                <a:latin typeface="Comic Sans MS" pitchFamily="66" charset="0"/>
              </a:rPr>
              <a:t>In 1609, </a:t>
            </a:r>
            <a:r>
              <a:rPr lang="en-US" sz="2400" b="1" dirty="0" smtClean="0">
                <a:solidFill>
                  <a:srgbClr val="FF0000"/>
                </a:solidFill>
                <a:latin typeface="Comic Sans MS" pitchFamily="66" charset="0"/>
              </a:rPr>
              <a:t>Galileo</a:t>
            </a:r>
            <a:r>
              <a:rPr lang="en-US" sz="2400" dirty="0" smtClean="0">
                <a:latin typeface="Comic Sans MS" pitchFamily="66" charset="0"/>
              </a:rPr>
              <a:t>, father of modern physics and astronomy, heard of these early experiments, worked on the principles of lenses, and made IMPROVEMENTS. </a:t>
            </a:r>
          </a:p>
          <a:p>
            <a:pPr eaLnBrk="1" hangingPunct="1">
              <a:lnSpc>
                <a:spcPct val="80000"/>
              </a:lnSpc>
              <a:defRPr/>
            </a:pPr>
            <a:endParaRPr lang="en-US" sz="2400" dirty="0" smtClean="0"/>
          </a:p>
        </p:txBody>
      </p:sp>
      <p:pic>
        <p:nvPicPr>
          <p:cNvPr id="3076" name="Picture 5" descr="https://encrypted-tbn0.gstatic.com/images?q=tbn:ANd9GcSkkQArmyE8Z0Tn3-fUSwg3_DMs3wJYY0DIShwi11r02RVz6Q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963" y="762000"/>
            <a:ext cx="17700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https://encrypted-tbn3.gstatic.com/images?q=tbn:ANd9GcRPvRv_Hd8UjwoathG4E7JX7knkwTC0mUuHn8-NaFylpDiJIAKq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743200"/>
            <a:ext cx="23336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https://encrypted-tbn2.gstatic.com/images?q=tbn:ANd9GcSaPdD-NlIOA3w1yeuzgM-vFMKOFtyb0EccDPhN74xg2AbIDtfp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14800"/>
            <a:ext cx="17716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0" dur="500"/>
                                        <p:tgtEl>
                                          <p:spTgt spid="307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3" dur="500"/>
                                        <p:tgtEl>
                                          <p:spTgt spid="307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linds(horizontal)">
                                      <p:cBhvr>
                                        <p:cTn id="18" dur="500"/>
                                        <p:tgtEl>
                                          <p:spTgt spid="3076"/>
                                        </p:tgtEl>
                                      </p:cBhvr>
                                    </p:animEffect>
                                  </p:childTnLst>
                                </p:cTn>
                              </p:par>
                              <p:par>
                                <p:cTn id="19" presetID="3" presetClass="entr" presetSubtype="10"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blinds(horizontal)">
                                      <p:cBhvr>
                                        <p:cTn id="21" dur="500"/>
                                        <p:tgtEl>
                                          <p:spTgt spid="30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6" dur="500"/>
                                        <p:tgtEl>
                                          <p:spTgt spid="3075">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9" dur="500"/>
                                        <p:tgtEl>
                                          <p:spTgt spid="307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blinds(horizontal)">
                                      <p:cBhvr>
                                        <p:cTn id="34"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5"/>
          <p:cNvSpPr>
            <a:spLocks noGrp="1"/>
          </p:cNvSpPr>
          <p:nvPr>
            <p:ph type="title"/>
          </p:nvPr>
        </p:nvSpPr>
        <p:spPr/>
        <p:txBody>
          <a:bodyPr/>
          <a:lstStyle/>
          <a:p>
            <a:r>
              <a:rPr lang="en-US" altLang="en-US" b="1" smtClean="0">
                <a:latin typeface="Comic Sans MS" panose="030F0702030302020204" pitchFamily="66" charset="0"/>
              </a:rPr>
              <a:t>Using High Power</a:t>
            </a:r>
          </a:p>
        </p:txBody>
      </p:sp>
      <p:sp>
        <p:nvSpPr>
          <p:cNvPr id="14339" name="Rectangle 3"/>
          <p:cNvSpPr>
            <a:spLocks noGrp="1" noChangeArrowheads="1"/>
          </p:cNvSpPr>
          <p:nvPr>
            <p:ph idx="1"/>
          </p:nvPr>
        </p:nvSpPr>
        <p:spPr>
          <a:xfrm>
            <a:off x="457200" y="1600200"/>
            <a:ext cx="4267200" cy="4525963"/>
          </a:xfrm>
        </p:spPr>
        <p:txBody>
          <a:bodyPr/>
          <a:lstStyle/>
          <a:p>
            <a:pPr eaLnBrk="1" hangingPunct="1"/>
            <a:r>
              <a:rPr lang="en-US" altLang="en-US" sz="2400" smtClean="0">
                <a:latin typeface="Comic Sans MS" panose="030F0702030302020204" pitchFamily="66" charset="0"/>
              </a:rPr>
              <a:t>Follow steps to focus using low power</a:t>
            </a:r>
          </a:p>
          <a:p>
            <a:pPr eaLnBrk="1" hangingPunct="1"/>
            <a:r>
              <a:rPr lang="en-US" altLang="en-US" sz="2400" smtClean="0">
                <a:latin typeface="Comic Sans MS" panose="030F0702030302020204" pitchFamily="66" charset="0"/>
              </a:rPr>
              <a:t>Click the </a:t>
            </a:r>
            <a:r>
              <a:rPr lang="en-US" altLang="en-US" sz="2400" b="1" smtClean="0">
                <a:solidFill>
                  <a:srgbClr val="FF0000"/>
                </a:solidFill>
                <a:latin typeface="Comic Sans MS" panose="030F0702030302020204" pitchFamily="66" charset="0"/>
              </a:rPr>
              <a:t>nosepiece</a:t>
            </a:r>
            <a:r>
              <a:rPr lang="en-US" altLang="en-US" sz="2400" smtClean="0">
                <a:latin typeface="Comic Sans MS" panose="030F0702030302020204" pitchFamily="66" charset="0"/>
              </a:rPr>
              <a:t> to the longest objective</a:t>
            </a:r>
          </a:p>
          <a:p>
            <a:pPr eaLnBrk="1" hangingPunct="1"/>
            <a:r>
              <a:rPr lang="en-US" altLang="en-US" sz="2400" smtClean="0">
                <a:latin typeface="Comic Sans MS" panose="030F0702030302020204" pitchFamily="66" charset="0"/>
              </a:rPr>
              <a:t>Do </a:t>
            </a:r>
            <a:r>
              <a:rPr lang="en-US" altLang="en-US" sz="2400" b="1" smtClean="0">
                <a:solidFill>
                  <a:srgbClr val="FF0000"/>
                </a:solidFill>
                <a:latin typeface="Comic Sans MS" panose="030F0702030302020204" pitchFamily="66" charset="0"/>
              </a:rPr>
              <a:t>NOT</a:t>
            </a:r>
            <a:r>
              <a:rPr lang="en-US" altLang="en-US" sz="2400" b="1" smtClean="0">
                <a:latin typeface="Comic Sans MS" panose="030F0702030302020204" pitchFamily="66" charset="0"/>
              </a:rPr>
              <a:t> </a:t>
            </a:r>
            <a:r>
              <a:rPr lang="en-US" altLang="en-US" sz="2400" smtClean="0">
                <a:latin typeface="Comic Sans MS" panose="030F0702030302020204" pitchFamily="66" charset="0"/>
              </a:rPr>
              <a:t>use the Coarse Focusing Knob</a:t>
            </a:r>
          </a:p>
          <a:p>
            <a:pPr eaLnBrk="1" hangingPunct="1"/>
            <a:r>
              <a:rPr lang="en-US" altLang="en-US" sz="2400" smtClean="0">
                <a:latin typeface="Comic Sans MS" panose="030F0702030302020204" pitchFamily="66" charset="0"/>
              </a:rPr>
              <a:t>Use the </a:t>
            </a:r>
            <a:r>
              <a:rPr lang="en-US" altLang="en-US" sz="2400" b="1" smtClean="0">
                <a:solidFill>
                  <a:srgbClr val="FF0000"/>
                </a:solidFill>
                <a:latin typeface="Comic Sans MS" panose="030F0702030302020204" pitchFamily="66" charset="0"/>
              </a:rPr>
              <a:t>Fine Focus Knob </a:t>
            </a:r>
            <a:r>
              <a:rPr lang="en-US" altLang="en-US" sz="2400" smtClean="0">
                <a:latin typeface="Comic Sans MS" panose="030F0702030302020204" pitchFamily="66" charset="0"/>
              </a:rPr>
              <a:t>to bring the slide</a:t>
            </a:r>
          </a:p>
        </p:txBody>
      </p:sp>
      <p:sp>
        <p:nvSpPr>
          <p:cNvPr id="26628" name="WordArt 5"/>
          <p:cNvSpPr>
            <a:spLocks noChangeArrowheads="1" noChangeShapeType="1"/>
          </p:cNvSpPr>
          <p:nvPr/>
        </p:nvSpPr>
        <p:spPr bwMode="auto">
          <a:xfrm>
            <a:off x="1066800" y="381000"/>
            <a:ext cx="7620000" cy="1143000"/>
          </a:xfrm>
          <a:prstGeom prst="rect">
            <a:avLst/>
          </a:prstGeom>
        </p:spPr>
        <p:txBody>
          <a:bodyPr wrap="none" fromWordArt="1">
            <a:prstTxWarp prst="textPlain">
              <a:avLst>
                <a:gd name="adj" fmla="val 50000"/>
              </a:avLst>
            </a:prstTxWarp>
          </a:bodyPr>
          <a:lstStyle/>
          <a:p>
            <a:pPr algn="ct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endParaRPr>
          </a:p>
        </p:txBody>
      </p:sp>
      <p:pic>
        <p:nvPicPr>
          <p:cNvPr id="14342" name="Picture 6" descr="C:\My Documents\My Pictures\micro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2362200" y="6096000"/>
            <a:ext cx="450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0033CC"/>
                </a:solidFill>
              </a:rPr>
              <a:t>What can you find on your slide?</a:t>
            </a:r>
          </a:p>
        </p:txBody>
      </p:sp>
      <p:pic>
        <p:nvPicPr>
          <p:cNvPr id="26631" name="Picture 2" descr="https://encrypted-tbn3.gstatic.com/images?q=tbn:ANd9GcT6bEaqAP_YXOIEGUsdaNjDTsgpVI4eCRgTzbVn8D8iDwGfmiR22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0"/>
            <a:ext cx="43735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left)">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4342"/>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143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3"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28600" y="304800"/>
            <a:ext cx="8534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latin typeface="Comic Sans MS" panose="030F0702030302020204" pitchFamily="66" charset="0"/>
              </a:rPr>
              <a:t>What’s my power?</a:t>
            </a:r>
          </a:p>
          <a:p>
            <a:pPr eaLnBrk="1" hangingPunct="1">
              <a:spcBef>
                <a:spcPct val="50000"/>
              </a:spcBef>
              <a:buFontTx/>
              <a:buNone/>
            </a:pPr>
            <a:r>
              <a:rPr lang="en-US" altLang="en-US" sz="1800">
                <a:latin typeface="Comic Sans MS" panose="030F0702030302020204" pitchFamily="66" charset="0"/>
              </a:rPr>
              <a:t>To calculate the power of magnification, </a:t>
            </a:r>
            <a:r>
              <a:rPr lang="en-US" altLang="en-US" sz="1800" u="sng">
                <a:latin typeface="Comic Sans MS" panose="030F0702030302020204" pitchFamily="66" charset="0"/>
              </a:rPr>
              <a:t>multiply</a:t>
            </a:r>
            <a:r>
              <a:rPr lang="en-US" altLang="en-US" sz="1800">
                <a:latin typeface="Comic Sans MS" panose="030F0702030302020204" pitchFamily="66" charset="0"/>
              </a:rPr>
              <a:t> the </a:t>
            </a:r>
            <a:r>
              <a:rPr lang="en-US" altLang="en-US" sz="1800" u="sng">
                <a:latin typeface="Comic Sans MS" panose="030F0702030302020204" pitchFamily="66" charset="0"/>
              </a:rPr>
              <a:t>power</a:t>
            </a:r>
            <a:r>
              <a:rPr lang="en-US" altLang="en-US" sz="1800">
                <a:latin typeface="Comic Sans MS" panose="030F0702030302020204" pitchFamily="66" charset="0"/>
              </a:rPr>
              <a:t> of the </a:t>
            </a:r>
            <a:r>
              <a:rPr lang="en-US" altLang="en-US" sz="1800" u="sng">
                <a:latin typeface="Comic Sans MS" panose="030F0702030302020204" pitchFamily="66" charset="0"/>
              </a:rPr>
              <a:t>ocular lens</a:t>
            </a:r>
            <a:r>
              <a:rPr lang="en-US" altLang="en-US" sz="1800">
                <a:latin typeface="Comic Sans MS" panose="030F0702030302020204" pitchFamily="66" charset="0"/>
              </a:rPr>
              <a:t> by the </a:t>
            </a:r>
            <a:r>
              <a:rPr lang="en-US" altLang="en-US" sz="1800" u="sng">
                <a:latin typeface="Comic Sans MS" panose="030F0702030302020204" pitchFamily="66" charset="0"/>
              </a:rPr>
              <a:t>power</a:t>
            </a:r>
            <a:r>
              <a:rPr lang="en-US" altLang="en-US" sz="1800">
                <a:latin typeface="Comic Sans MS" panose="030F0702030302020204" pitchFamily="66" charset="0"/>
              </a:rPr>
              <a:t> of the </a:t>
            </a:r>
            <a:r>
              <a:rPr lang="en-US" altLang="en-US" sz="1800" u="sng">
                <a:latin typeface="Comic Sans MS" panose="030F0702030302020204" pitchFamily="66" charset="0"/>
              </a:rPr>
              <a:t>objective</a:t>
            </a:r>
            <a:r>
              <a:rPr lang="en-US" altLang="en-US" sz="1800">
                <a:latin typeface="Comic Sans MS" panose="030F0702030302020204" pitchFamily="66" charset="0"/>
              </a:rPr>
              <a:t>.</a:t>
            </a:r>
          </a:p>
          <a:p>
            <a:pPr algn="ctr" eaLnBrk="1" hangingPunct="1">
              <a:spcBef>
                <a:spcPct val="50000"/>
              </a:spcBef>
              <a:buFontTx/>
              <a:buNone/>
            </a:pPr>
            <a:r>
              <a:rPr lang="en-US" altLang="en-US" sz="1800" b="1">
                <a:solidFill>
                  <a:srgbClr val="FF0000"/>
                </a:solidFill>
                <a:latin typeface="Comic Sans MS" panose="030F0702030302020204" pitchFamily="66" charset="0"/>
              </a:rPr>
              <a:t>Total magnification = eyepiece x objective</a:t>
            </a: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19145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Oval 6"/>
          <p:cNvSpPr>
            <a:spLocks noChangeArrowheads="1"/>
          </p:cNvSpPr>
          <p:nvPr/>
        </p:nvSpPr>
        <p:spPr bwMode="auto">
          <a:xfrm>
            <a:off x="838200" y="2641600"/>
            <a:ext cx="533400" cy="533400"/>
          </a:xfrm>
          <a:prstGeom prst="ellipse">
            <a:avLst/>
          </a:pr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l="14786" t="16483" r="45258" b="6927"/>
          <a:stretch>
            <a:fillRect/>
          </a:stretch>
        </p:blipFill>
        <p:spPr bwMode="auto">
          <a:xfrm>
            <a:off x="1676400" y="2209800"/>
            <a:ext cx="26670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Oval 7"/>
          <p:cNvSpPr>
            <a:spLocks noChangeArrowheads="1"/>
          </p:cNvSpPr>
          <p:nvPr/>
        </p:nvSpPr>
        <p:spPr bwMode="auto">
          <a:xfrm>
            <a:off x="2349500" y="3733800"/>
            <a:ext cx="533400" cy="533400"/>
          </a:xfrm>
          <a:prstGeom prst="ellipse">
            <a:avLst/>
          </a:pr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9" name="Text Box 10"/>
          <p:cNvSpPr txBox="1">
            <a:spLocks noChangeArrowheads="1"/>
          </p:cNvSpPr>
          <p:nvPr/>
        </p:nvSpPr>
        <p:spPr bwMode="auto">
          <a:xfrm>
            <a:off x="7070725" y="4003675"/>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23" name="Text Box 11"/>
          <p:cNvSpPr txBox="1">
            <a:spLocks noChangeArrowheads="1"/>
          </p:cNvSpPr>
          <p:nvPr/>
        </p:nvSpPr>
        <p:spPr bwMode="auto">
          <a:xfrm>
            <a:off x="4800600" y="2590800"/>
            <a:ext cx="3810000" cy="18923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latin typeface="Comic Sans MS" panose="030F0702030302020204" pitchFamily="66" charset="0"/>
              </a:rPr>
              <a:t>What are the powers of magnification for each of </a:t>
            </a:r>
            <a:br>
              <a:rPr lang="en-US" altLang="en-US" sz="1800">
                <a:latin typeface="Comic Sans MS" panose="030F0702030302020204" pitchFamily="66" charset="0"/>
              </a:rPr>
            </a:br>
            <a:r>
              <a:rPr lang="en-US" altLang="en-US" sz="1800">
                <a:latin typeface="Comic Sans MS" panose="030F0702030302020204" pitchFamily="66" charset="0"/>
              </a:rPr>
              <a:t>the objectives we have on our microscopes?</a:t>
            </a:r>
          </a:p>
          <a:p>
            <a:pPr algn="ctr" eaLnBrk="1" hangingPunct="1">
              <a:spcBef>
                <a:spcPct val="50000"/>
              </a:spcBef>
              <a:buFontTx/>
              <a:buNone/>
            </a:pPr>
            <a:r>
              <a:rPr lang="en-US" altLang="en-US" sz="1800">
                <a:latin typeface="Comic Sans MS" panose="030F0702030302020204" pitchFamily="66" charset="0"/>
              </a:rPr>
              <a:t>Fill in the answer on </a:t>
            </a:r>
            <a:br>
              <a:rPr lang="en-US" altLang="en-US" sz="1800">
                <a:latin typeface="Comic Sans MS" panose="030F0702030302020204" pitchFamily="66" charset="0"/>
              </a:rPr>
            </a:br>
            <a:r>
              <a:rPr lang="en-US" altLang="en-US" sz="1800">
                <a:latin typeface="Comic Sans MS" panose="030F0702030302020204" pitchFamily="66" charset="0"/>
              </a:rPr>
              <a:t>your lecture guide.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P spid="133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28600" y="3048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a:t>Comparing Powers of Magnification</a:t>
            </a:r>
          </a:p>
        </p:txBody>
      </p:sp>
      <p:sp>
        <p:nvSpPr>
          <p:cNvPr id="30723" name="Text Box 9"/>
          <p:cNvSpPr txBox="1">
            <a:spLocks noChangeArrowheads="1"/>
          </p:cNvSpPr>
          <p:nvPr/>
        </p:nvSpPr>
        <p:spPr bwMode="auto">
          <a:xfrm>
            <a:off x="7070725" y="4003675"/>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30724" name="Group 16"/>
          <p:cNvGrpSpPr>
            <a:grpSpLocks/>
          </p:cNvGrpSpPr>
          <p:nvPr/>
        </p:nvGrpSpPr>
        <p:grpSpPr bwMode="auto">
          <a:xfrm>
            <a:off x="914400" y="1066800"/>
            <a:ext cx="7620000" cy="1706563"/>
            <a:chOff x="576" y="768"/>
            <a:chExt cx="4800" cy="1075"/>
          </a:xfrm>
        </p:grpSpPr>
        <p:pic>
          <p:nvPicPr>
            <p:cNvPr id="3072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768"/>
              <a:ext cx="1344" cy="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13"/>
            <p:cNvSpPr txBox="1">
              <a:spLocks noChangeArrowheads="1"/>
            </p:cNvSpPr>
            <p:nvPr/>
          </p:nvSpPr>
          <p:spPr bwMode="auto">
            <a:xfrm>
              <a:off x="1920" y="931"/>
              <a:ext cx="345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1800">
                  <a:latin typeface="Comic Sans MS" panose="030F0702030302020204" pitchFamily="66" charset="0"/>
                </a:rPr>
                <a:t>We can see better details with higher the powers of magnification, but we cannot see as much of the image.</a:t>
              </a:r>
            </a:p>
          </p:txBody>
        </p:sp>
      </p:grpSp>
      <p:grpSp>
        <p:nvGrpSpPr>
          <p:cNvPr id="3" name="Group 15"/>
          <p:cNvGrpSpPr>
            <a:grpSpLocks/>
          </p:cNvGrpSpPr>
          <p:nvPr/>
        </p:nvGrpSpPr>
        <p:grpSpPr bwMode="auto">
          <a:xfrm>
            <a:off x="419100" y="3124200"/>
            <a:ext cx="8191500" cy="3143250"/>
            <a:chOff x="192" y="1968"/>
            <a:chExt cx="5160" cy="1980"/>
          </a:xfrm>
        </p:grpSpPr>
        <p:pic>
          <p:nvPicPr>
            <p:cNvPr id="3072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1968"/>
              <a:ext cx="300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4"/>
            <p:cNvSpPr txBox="1">
              <a:spLocks noChangeArrowheads="1"/>
            </p:cNvSpPr>
            <p:nvPr/>
          </p:nvSpPr>
          <p:spPr bwMode="auto">
            <a:xfrm>
              <a:off x="192" y="2469"/>
              <a:ext cx="206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latin typeface="Comic Sans MS" panose="030F0702030302020204" pitchFamily="66" charset="0"/>
                </a:rPr>
                <a:t>Which of these images would be viewed at a higher power of magnification?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000" smtClean="0">
                <a:latin typeface="Comic Sans MS" panose="030F0702030302020204" pitchFamily="66" charset="0"/>
              </a:rPr>
              <a:t>Magnification versus Resolution</a:t>
            </a:r>
          </a:p>
        </p:txBody>
      </p:sp>
      <p:sp>
        <p:nvSpPr>
          <p:cNvPr id="3" name="Content Placeholder 2"/>
          <p:cNvSpPr>
            <a:spLocks noGrp="1"/>
          </p:cNvSpPr>
          <p:nvPr>
            <p:ph idx="1"/>
          </p:nvPr>
        </p:nvSpPr>
        <p:spPr>
          <a:xfrm>
            <a:off x="457200" y="1600200"/>
            <a:ext cx="3733800" cy="4525963"/>
          </a:xfrm>
        </p:spPr>
        <p:txBody>
          <a:bodyPr/>
          <a:lstStyle/>
          <a:p>
            <a:r>
              <a:rPr lang="en-US" altLang="en-US" sz="2400" b="1" smtClean="0">
                <a:solidFill>
                  <a:srgbClr val="FF0000"/>
                </a:solidFill>
                <a:latin typeface="Comic Sans MS" panose="030F0702030302020204" pitchFamily="66" charset="0"/>
              </a:rPr>
              <a:t>Magnification</a:t>
            </a:r>
            <a:r>
              <a:rPr lang="en-US" altLang="en-US" sz="2400" smtClean="0">
                <a:latin typeface="Comic Sans MS" panose="030F0702030302020204" pitchFamily="66" charset="0"/>
              </a:rPr>
              <a:t> is the process of enlarging an object in its appearance, and NOT in its physical size.</a:t>
            </a:r>
          </a:p>
          <a:p>
            <a:r>
              <a:rPr lang="en-US" altLang="en-US" sz="2400" b="1" smtClean="0">
                <a:solidFill>
                  <a:srgbClr val="FF0000"/>
                </a:solidFill>
                <a:latin typeface="Comic Sans MS" panose="030F0702030302020204" pitchFamily="66" charset="0"/>
              </a:rPr>
              <a:t>Resolution</a:t>
            </a:r>
            <a:r>
              <a:rPr lang="en-US" altLang="en-US" sz="2400" smtClean="0">
                <a:latin typeface="Comic Sans MS" panose="030F0702030302020204" pitchFamily="66" charset="0"/>
              </a:rPr>
              <a:t> is the sharpness or amount of detail in an image.</a:t>
            </a:r>
          </a:p>
        </p:txBody>
      </p:sp>
      <p:pic>
        <p:nvPicPr>
          <p:cNvPr id="58370" name="Picture 2" descr="https://encrypted-tbn2.gstatic.com/images?q=tbn:ANd9GcRtzMfs3eRCm3TkPg4gc0aD6kfsn-LcUlWjqIqwIc-hEOpflwn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6687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https://encrypted-tbn0.gstatic.com/images?q=tbn:ANd9GcQQ2FHWDdlne5LC_49rzmqrcRVu7OQQOR1C_YxIC16VrVUSXbIY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724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370"/>
                                        </p:tgtEl>
                                        <p:attrNameLst>
                                          <p:attrName>style.visibility</p:attrName>
                                        </p:attrNameLst>
                                      </p:cBhvr>
                                      <p:to>
                                        <p:strVal val="visible"/>
                                      </p:to>
                                    </p:set>
                                    <p:animEffect transition="in" filter="blinds(horizontal)">
                                      <p:cBhvr>
                                        <p:cTn id="12" dur="500"/>
                                        <p:tgtEl>
                                          <p:spTgt spid="583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72"/>
                                        </p:tgtEl>
                                        <p:attrNameLst>
                                          <p:attrName>style.visibility</p:attrName>
                                        </p:attrNameLst>
                                      </p:cBhvr>
                                      <p:to>
                                        <p:strVal val="visible"/>
                                      </p:to>
                                    </p:set>
                                    <p:animEffect transition="in" filter="blinds(horizontal)">
                                      <p:cBhvr>
                                        <p:cTn id="22"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85800" y="76200"/>
            <a:ext cx="7772400" cy="1143000"/>
          </a:xfrm>
        </p:spPr>
        <p:txBody>
          <a:bodyPr/>
          <a:lstStyle/>
          <a:p>
            <a:pPr eaLnBrk="1" hangingPunct="1"/>
            <a:r>
              <a:rPr lang="en-US" altLang="en-US" b="1" smtClean="0"/>
              <a:t>Let’s give it a try ...</a:t>
            </a:r>
          </a:p>
        </p:txBody>
      </p:sp>
      <p:sp>
        <p:nvSpPr>
          <p:cNvPr id="6147" name="Text Box 1027"/>
          <p:cNvSpPr txBox="1">
            <a:spLocks noChangeArrowheads="1"/>
          </p:cNvSpPr>
          <p:nvPr/>
        </p:nvSpPr>
        <p:spPr bwMode="auto">
          <a:xfrm>
            <a:off x="266700" y="11430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a:t>1 – </a:t>
            </a:r>
            <a:r>
              <a:rPr lang="en-US" altLang="en-US" u="sng"/>
              <a:t>Turn on</a:t>
            </a:r>
            <a:r>
              <a:rPr lang="en-US" altLang="en-US"/>
              <a:t> the microscope and then rotate the nosepiece to click the </a:t>
            </a:r>
            <a:r>
              <a:rPr lang="en-US" altLang="en-US" u="sng"/>
              <a:t>red-banded objective</a:t>
            </a:r>
            <a:r>
              <a:rPr lang="en-US" altLang="en-US"/>
              <a:t> into place.</a:t>
            </a:r>
          </a:p>
        </p:txBody>
      </p:sp>
      <p:sp>
        <p:nvSpPr>
          <p:cNvPr id="17412" name="Text Box 1028"/>
          <p:cNvSpPr txBox="1">
            <a:spLocks noChangeArrowheads="1"/>
          </p:cNvSpPr>
          <p:nvPr/>
        </p:nvSpPr>
        <p:spPr bwMode="auto">
          <a:xfrm>
            <a:off x="266700" y="2103438"/>
            <a:ext cx="8610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a:t>2 – Place a slide on the stage and secure it using the stage clips. Use the </a:t>
            </a:r>
            <a:r>
              <a:rPr lang="en-US" altLang="en-US" u="sng"/>
              <a:t>coarse adjustment knob</a:t>
            </a:r>
            <a:r>
              <a:rPr lang="en-US" altLang="en-US"/>
              <a:t> (large knob) to get it the image into view and then use the </a:t>
            </a:r>
            <a:r>
              <a:rPr lang="en-US" altLang="en-US" u="sng"/>
              <a:t>fine adjustment knob</a:t>
            </a:r>
            <a:r>
              <a:rPr lang="en-US" altLang="en-US"/>
              <a:t> (small knob) to make it clearer. </a:t>
            </a:r>
          </a:p>
        </p:txBody>
      </p:sp>
      <p:sp>
        <p:nvSpPr>
          <p:cNvPr id="17413" name="Text Box 1029"/>
          <p:cNvSpPr txBox="1">
            <a:spLocks noChangeArrowheads="1"/>
          </p:cNvSpPr>
          <p:nvPr/>
        </p:nvSpPr>
        <p:spPr bwMode="auto">
          <a:xfrm>
            <a:off x="228600" y="5654675"/>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a:t>4 – When you are done,</a:t>
            </a:r>
            <a:r>
              <a:rPr lang="en-US" altLang="en-US" b="1"/>
              <a:t> </a:t>
            </a:r>
            <a:r>
              <a:rPr lang="en-US" altLang="en-US"/>
              <a:t> </a:t>
            </a:r>
            <a:r>
              <a:rPr lang="en-US" altLang="en-US" u="sng"/>
              <a:t>turn off</a:t>
            </a:r>
            <a:r>
              <a:rPr lang="en-US" altLang="en-US"/>
              <a:t> the microscope and put up the slides you used.</a:t>
            </a:r>
          </a:p>
        </p:txBody>
      </p:sp>
      <p:grpSp>
        <p:nvGrpSpPr>
          <p:cNvPr id="2" name="Group 1032"/>
          <p:cNvGrpSpPr>
            <a:grpSpLocks/>
          </p:cNvGrpSpPr>
          <p:nvPr/>
        </p:nvGrpSpPr>
        <p:grpSpPr bwMode="auto">
          <a:xfrm>
            <a:off x="266700" y="3733800"/>
            <a:ext cx="8610600" cy="1782763"/>
            <a:chOff x="168" y="1987"/>
            <a:chExt cx="5424" cy="1123"/>
          </a:xfrm>
        </p:grpSpPr>
        <p:sp>
          <p:nvSpPr>
            <p:cNvPr id="6151" name="Text Box 1030"/>
            <p:cNvSpPr txBox="1">
              <a:spLocks noChangeArrowheads="1"/>
            </p:cNvSpPr>
            <p:nvPr/>
          </p:nvSpPr>
          <p:spPr bwMode="auto">
            <a:xfrm>
              <a:off x="168" y="1987"/>
              <a:ext cx="542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a:t>3 – Once you have the image in view, rotate the nosepiece to view it under different powers. Draw what you see on your worksheet!</a:t>
              </a:r>
            </a:p>
          </p:txBody>
        </p:sp>
        <p:sp>
          <p:nvSpPr>
            <p:cNvPr id="6152" name="Text Box 1031"/>
            <p:cNvSpPr txBox="1">
              <a:spLocks noChangeArrowheads="1"/>
            </p:cNvSpPr>
            <p:nvPr/>
          </p:nvSpPr>
          <p:spPr bwMode="auto">
            <a:xfrm>
              <a:off x="624" y="2592"/>
              <a:ext cx="4560" cy="51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a:t>Be careful with the largest objective!  Sometimes there is not enough room and you will not be able to use it! </a:t>
              </a:r>
            </a:p>
          </p:txBody>
        </p:sp>
      </p:grpSp>
    </p:spTree>
    <p:extLst>
      <p:ext uri="{BB962C8B-B14F-4D97-AF65-F5344CB8AC3E}">
        <p14:creationId xmlns:p14="http://schemas.microsoft.com/office/powerpoint/2010/main" val="214112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pPr eaLnBrk="1" hangingPunct="1"/>
            <a:r>
              <a:rPr lang="en-US" altLang="en-US" sz="3000" b="1" smtClean="0">
                <a:latin typeface="Comic Sans MS" panose="030F0702030302020204" pitchFamily="66" charset="0"/>
              </a:rPr>
              <a:t>Anton Van Leeuwenhoek, 1632-1723 </a:t>
            </a:r>
            <a:r>
              <a:rPr lang="en-US" altLang="en-US" sz="3200" smtClean="0"/>
              <a:t/>
            </a:r>
            <a:br>
              <a:rPr lang="en-US" altLang="en-US" sz="3200" smtClean="0"/>
            </a:br>
            <a:endParaRPr lang="en-US" altLang="en-US" sz="3200" smtClean="0"/>
          </a:p>
        </p:txBody>
      </p:sp>
      <p:sp>
        <p:nvSpPr>
          <p:cNvPr id="4099" name="Rectangle 3"/>
          <p:cNvSpPr>
            <a:spLocks noGrp="1" noChangeArrowheads="1"/>
          </p:cNvSpPr>
          <p:nvPr>
            <p:ph type="body" idx="1"/>
          </p:nvPr>
        </p:nvSpPr>
        <p:spPr>
          <a:xfrm>
            <a:off x="457200" y="609600"/>
            <a:ext cx="8229600" cy="4525963"/>
          </a:xfrm>
        </p:spPr>
        <p:txBody>
          <a:bodyPr/>
          <a:lstStyle/>
          <a:p>
            <a:pPr marL="0" indent="0" eaLnBrk="1" hangingPunct="1"/>
            <a:r>
              <a:rPr lang="en-US" altLang="en-US" sz="2400" smtClean="0">
                <a:latin typeface="Comic Sans MS" panose="030F0702030302020204" pitchFamily="66" charset="0"/>
              </a:rPr>
              <a:t>Father of </a:t>
            </a:r>
            <a:r>
              <a:rPr lang="en-US" altLang="en-US" sz="2400" b="1" smtClean="0">
                <a:solidFill>
                  <a:srgbClr val="FF0000"/>
                </a:solidFill>
                <a:latin typeface="Comic Sans MS" panose="030F0702030302020204" pitchFamily="66" charset="0"/>
              </a:rPr>
              <a:t>microscopy</a:t>
            </a:r>
          </a:p>
          <a:p>
            <a:pPr marL="0" indent="0" eaLnBrk="1" hangingPunct="1"/>
            <a:r>
              <a:rPr lang="en-US" altLang="en-US" sz="2400" smtClean="0">
                <a:latin typeface="Comic Sans MS" panose="030F0702030302020204" pitchFamily="66" charset="0"/>
              </a:rPr>
              <a:t>Worked in a dry goods store counting threads using a magnifying glass</a:t>
            </a:r>
          </a:p>
          <a:p>
            <a:pPr marL="0" indent="0" eaLnBrk="1" hangingPunct="1"/>
            <a:r>
              <a:rPr lang="en-US" altLang="en-US" sz="2400" smtClean="0">
                <a:latin typeface="Comic Sans MS" panose="030F0702030302020204" pitchFamily="66" charset="0"/>
              </a:rPr>
              <a:t>Learned how to grind lenses and improve their curvature, magnifying up to 270 diameters</a:t>
            </a:r>
          </a:p>
          <a:p>
            <a:pPr marL="0" indent="0" eaLnBrk="1" hangingPunct="1"/>
            <a:r>
              <a:rPr lang="en-US" altLang="en-US" sz="2400" smtClean="0">
                <a:latin typeface="Comic Sans MS" panose="030F0702030302020204" pitchFamily="66" charset="0"/>
              </a:rPr>
              <a:t>First to look and see </a:t>
            </a:r>
            <a:r>
              <a:rPr lang="en-US" altLang="en-US" sz="2400" b="1" smtClean="0">
                <a:solidFill>
                  <a:srgbClr val="FF0000"/>
                </a:solidFill>
                <a:latin typeface="Comic Sans MS" panose="030F0702030302020204" pitchFamily="66" charset="0"/>
              </a:rPr>
              <a:t>organisms in a microscope </a:t>
            </a:r>
            <a:r>
              <a:rPr lang="en-US" altLang="en-US" sz="2400" smtClean="0">
                <a:latin typeface="Comic Sans MS" panose="030F0702030302020204" pitchFamily="66" charset="0"/>
              </a:rPr>
              <a:t>and give descriptions (called animalcules)</a:t>
            </a:r>
          </a:p>
          <a:p>
            <a:pPr marL="400050" lvl="1" indent="0" eaLnBrk="1" hangingPunct="1">
              <a:buFont typeface="Arial" panose="020B0604020202020204" pitchFamily="34" charset="0"/>
              <a:buChar char="•"/>
            </a:pPr>
            <a:r>
              <a:rPr lang="en-US" altLang="en-US" sz="2000" smtClean="0">
                <a:latin typeface="Comic Sans MS" panose="030F0702030302020204" pitchFamily="66" charset="0"/>
              </a:rPr>
              <a:t>Looked at bacteria, yeast, and pond water</a:t>
            </a:r>
          </a:p>
          <a:p>
            <a:pPr marL="0" indent="0" eaLnBrk="1" hangingPunct="1"/>
            <a:endParaRPr lang="en-US" altLang="en-US" sz="2400" smtClean="0">
              <a:latin typeface="Comic Sans MS" panose="030F0702030302020204" pitchFamily="66" charset="0"/>
            </a:endParaRPr>
          </a:p>
        </p:txBody>
      </p:sp>
      <p:pic>
        <p:nvPicPr>
          <p:cNvPr id="4100" name="Picture 4" descr="leeuwenhoek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86200"/>
            <a:ext cx="2992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https://encrypted-tbn0.gstatic.com/images?q=tbn:ANd9GcSk5kWzN7T1XxkiJWCmuVnGL9KVGU6FZ-kSI9p8MqUgk7O1y0jg8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333057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p:tgtEl>
                                          <p:spTgt spid="4101"/>
                                        </p:tgtEl>
                                      </p:cBhvr>
                                    </p:animEffect>
                                  </p:childTnLst>
                                </p:cTn>
                              </p:par>
                              <p:par>
                                <p:cTn id="8" presetID="3" presetClass="entr" presetSubtype="1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linds(horizontal)">
                                      <p:cBhvr>
                                        <p:cTn id="10" dur="500"/>
                                        <p:tgtEl>
                                          <p:spTgt spid="41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5" dur="500"/>
                                        <p:tgtEl>
                                          <p:spTgt spid="4099">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8" dur="500"/>
                                        <p:tgtEl>
                                          <p:spTgt spid="409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23" dur="500"/>
                                        <p:tgtEl>
                                          <p:spTgt spid="4099">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6" dur="500"/>
                                        <p:tgtEl>
                                          <p:spTgt spid="4099">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9"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04800" y="304800"/>
            <a:ext cx="8382000" cy="5821363"/>
          </a:xfrm>
        </p:spPr>
        <p:txBody>
          <a:bodyPr/>
          <a:lstStyle/>
          <a:p>
            <a:pPr algn="ctr" eaLnBrk="1" hangingPunct="1">
              <a:buFontTx/>
              <a:buNone/>
            </a:pPr>
            <a:r>
              <a:rPr lang="en-US" altLang="en-US" sz="2400" b="1" smtClean="0">
                <a:latin typeface="Comic Sans MS" panose="030F0702030302020204" pitchFamily="66" charset="0"/>
              </a:rPr>
              <a:t>Leeuwenhoek's microscope design: </a:t>
            </a:r>
          </a:p>
          <a:p>
            <a:pPr eaLnBrk="1" hangingPunct="1">
              <a:buFontTx/>
              <a:buNone/>
            </a:pPr>
            <a:r>
              <a:rPr lang="en-US" altLang="en-US" sz="2400" b="1" smtClean="0"/>
              <a:t>  </a:t>
            </a:r>
          </a:p>
          <a:p>
            <a:pPr eaLnBrk="1" hangingPunct="1"/>
            <a:r>
              <a:rPr lang="en-US" altLang="en-US" sz="2400" smtClean="0">
                <a:latin typeface="Comic Sans MS" panose="030F0702030302020204" pitchFamily="66" charset="0"/>
              </a:rPr>
              <a:t>A) a screw for adjusting the height of the object being examined </a:t>
            </a:r>
          </a:p>
          <a:p>
            <a:pPr eaLnBrk="1" hangingPunct="1"/>
            <a:r>
              <a:rPr lang="en-US" altLang="en-US" sz="2400" smtClean="0">
                <a:latin typeface="Comic Sans MS" panose="030F0702030302020204" pitchFamily="66" charset="0"/>
              </a:rPr>
              <a:t>B) a metal plate serving as the body </a:t>
            </a:r>
          </a:p>
          <a:p>
            <a:pPr eaLnBrk="1" hangingPunct="1"/>
            <a:r>
              <a:rPr lang="en-US" altLang="en-US" sz="2400" smtClean="0">
                <a:latin typeface="Comic Sans MS" panose="030F0702030302020204" pitchFamily="66" charset="0"/>
              </a:rPr>
              <a:t>C) a skewer to impale the object and rotate it </a:t>
            </a:r>
          </a:p>
          <a:p>
            <a:pPr eaLnBrk="1" hangingPunct="1"/>
            <a:r>
              <a:rPr lang="en-US" altLang="en-US" sz="2400" smtClean="0">
                <a:latin typeface="Comic Sans MS" panose="030F0702030302020204" pitchFamily="66" charset="0"/>
              </a:rPr>
              <a:t>D) the lens itself, which was spherical </a:t>
            </a:r>
          </a:p>
          <a:p>
            <a:pPr eaLnBrk="1" hangingPunct="1">
              <a:buFontTx/>
              <a:buNone/>
            </a:pPr>
            <a:r>
              <a:rPr lang="en-US" altLang="en-US" sz="1800" smtClean="0"/>
              <a:t> </a:t>
            </a:r>
          </a:p>
          <a:p>
            <a:pPr eaLnBrk="1" hangingPunct="1"/>
            <a:endParaRPr lang="en-US" altLang="en-US" sz="1800" smtClean="0"/>
          </a:p>
        </p:txBody>
      </p:sp>
      <p:pic>
        <p:nvPicPr>
          <p:cNvPr id="8195" name="Picture 4" descr="micr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33800"/>
            <a:ext cx="4876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152400"/>
            <a:ext cx="8077200" cy="990600"/>
          </a:xfrm>
        </p:spPr>
        <p:txBody>
          <a:bodyPr/>
          <a:lstStyle/>
          <a:p>
            <a:pPr eaLnBrk="1" hangingPunct="1"/>
            <a:r>
              <a:rPr lang="en-US" altLang="en-US" sz="4000" b="1" smtClean="0"/>
              <a:t/>
            </a:r>
            <a:br>
              <a:rPr lang="en-US" altLang="en-US" sz="4000" b="1" smtClean="0"/>
            </a:br>
            <a:r>
              <a:rPr lang="en-US" altLang="en-US" sz="3000" b="1" smtClean="0">
                <a:latin typeface="Comic Sans MS" panose="030F0702030302020204" pitchFamily="66" charset="0"/>
              </a:rPr>
              <a:t>Robert Hooke (1635-1703)</a:t>
            </a:r>
            <a:r>
              <a:rPr lang="en-US" altLang="en-US" sz="3000" smtClean="0">
                <a:latin typeface="Comic Sans MS" panose="030F0702030302020204" pitchFamily="66" charset="0"/>
              </a:rPr>
              <a:t> </a:t>
            </a:r>
            <a:r>
              <a:rPr lang="en-US" altLang="en-US" sz="3000" b="1" smtClean="0">
                <a:latin typeface="Comic Sans MS" panose="030F0702030302020204" pitchFamily="66" charset="0"/>
              </a:rPr>
              <a:t/>
            </a:r>
            <a:br>
              <a:rPr lang="en-US" altLang="en-US" sz="3000" b="1" smtClean="0">
                <a:latin typeface="Comic Sans MS" panose="030F0702030302020204" pitchFamily="66" charset="0"/>
              </a:rPr>
            </a:br>
            <a:r>
              <a:rPr lang="en-US" altLang="en-US" sz="4000" b="1" smtClean="0"/>
              <a:t/>
            </a:r>
            <a:br>
              <a:rPr lang="en-US" altLang="en-US" sz="4000" b="1" smtClean="0"/>
            </a:br>
            <a:endParaRPr lang="en-US" altLang="en-US" sz="4000" b="1" smtClean="0"/>
          </a:p>
        </p:txBody>
      </p:sp>
      <p:sp>
        <p:nvSpPr>
          <p:cNvPr id="7171" name="Rectangle 3"/>
          <p:cNvSpPr>
            <a:spLocks noGrp="1" noChangeArrowheads="1"/>
          </p:cNvSpPr>
          <p:nvPr>
            <p:ph type="body" idx="1"/>
          </p:nvPr>
        </p:nvSpPr>
        <p:spPr>
          <a:xfrm>
            <a:off x="304800" y="1219200"/>
            <a:ext cx="5715000" cy="4525963"/>
          </a:xfrm>
        </p:spPr>
        <p:txBody>
          <a:bodyPr/>
          <a:lstStyle/>
          <a:p>
            <a:pPr eaLnBrk="1" hangingPunct="1"/>
            <a:r>
              <a:rPr lang="en-US" altLang="en-US" sz="2400" smtClean="0">
                <a:latin typeface="Comic Sans MS" panose="030F0702030302020204" pitchFamily="66" charset="0"/>
              </a:rPr>
              <a:t>Robert Hooke, considered the English father of microscopy, re-confirmed Leeuwenhoek's discoveries of the existence of tiny living organisms in a </a:t>
            </a:r>
            <a:r>
              <a:rPr lang="en-US" altLang="en-US" sz="2400" b="1" smtClean="0">
                <a:solidFill>
                  <a:srgbClr val="FF0000"/>
                </a:solidFill>
                <a:latin typeface="Comic Sans MS" panose="030F0702030302020204" pitchFamily="66" charset="0"/>
              </a:rPr>
              <a:t>drop of water</a:t>
            </a:r>
            <a:r>
              <a:rPr lang="en-US" altLang="en-US" sz="2400" smtClean="0">
                <a:latin typeface="Comic Sans MS" panose="030F0702030302020204" pitchFamily="66" charset="0"/>
              </a:rPr>
              <a:t>.</a:t>
            </a:r>
          </a:p>
          <a:p>
            <a:pPr eaLnBrk="1" hangingPunct="1"/>
            <a:r>
              <a:rPr lang="en-US" altLang="en-US" sz="2400" smtClean="0">
                <a:latin typeface="Comic Sans MS" panose="030F0702030302020204" pitchFamily="66" charset="0"/>
              </a:rPr>
              <a:t>Gave the name </a:t>
            </a:r>
            <a:r>
              <a:rPr lang="en-US" altLang="en-US" sz="2400" b="1" smtClean="0">
                <a:solidFill>
                  <a:srgbClr val="FF0000"/>
                </a:solidFill>
                <a:latin typeface="Comic Sans MS" panose="030F0702030302020204" pitchFamily="66" charset="0"/>
              </a:rPr>
              <a:t>“cells” </a:t>
            </a:r>
          </a:p>
          <a:p>
            <a:pPr eaLnBrk="1" hangingPunct="1"/>
            <a:r>
              <a:rPr lang="en-US" altLang="en-US" sz="2400" smtClean="0">
                <a:latin typeface="Comic Sans MS" panose="030F0702030302020204" pitchFamily="66" charset="0"/>
              </a:rPr>
              <a:t>Hooke made a copy of Leeuwenhoek's light microscope and then improved upon his design. </a:t>
            </a:r>
          </a:p>
        </p:txBody>
      </p:sp>
      <p:pic>
        <p:nvPicPr>
          <p:cNvPr id="7173" name="Picture 5" descr="https://encrypted-tbn2.gstatic.com/images?q=tbn:ANd9GcRT-wo2F3Et0SWyWKShkumlXGxNdCWYnkZmnFSwdHnqdG6BZEs5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143000"/>
            <a:ext cx="1905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https://encrypted-tbn1.gstatic.com/images?q=tbn:ANd9GcRq44KUDCTKALgVCTbdDowA2kv-0y11Vdr9XpyY9KKVQhVLMaj5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0000"/>
            <a:ext cx="2339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blinds(horizontal)">
                                      <p:cBhvr>
                                        <p:cTn id="12" dur="500"/>
                                        <p:tgtEl>
                                          <p:spTgt spid="7173"/>
                                        </p:tgtEl>
                                      </p:cBhvr>
                                    </p:animEffect>
                                  </p:childTnLst>
                                </p:cTn>
                              </p:par>
                              <p:par>
                                <p:cTn id="13" presetID="3" presetClass="entr" presetSubtype="10" fill="hold" nodeType="withEffect">
                                  <p:stCondLst>
                                    <p:cond delay="0"/>
                                  </p:stCondLst>
                                  <p:childTnLst>
                                    <p:set>
                                      <p:cBhvr>
                                        <p:cTn id="14" dur="1" fill="hold">
                                          <p:stCondLst>
                                            <p:cond delay="0"/>
                                          </p:stCondLst>
                                        </p:cTn>
                                        <p:tgtEl>
                                          <p:spTgt spid="7175"/>
                                        </p:tgtEl>
                                        <p:attrNameLst>
                                          <p:attrName>style.visibility</p:attrName>
                                        </p:attrNameLst>
                                      </p:cBhvr>
                                      <p:to>
                                        <p:strVal val="visible"/>
                                      </p:to>
                                    </p:set>
                                    <p:animEffect transition="in" filter="blinds(horizontal)">
                                      <p:cBhvr>
                                        <p:cTn id="15" dur="500"/>
                                        <p:tgtEl>
                                          <p:spTgt spid="71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20" dur="500"/>
                                        <p:tgtEl>
                                          <p:spTgt spid="7171">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blinds(horizontal)">
                                      <p:cBhvr>
                                        <p:cTn id="23"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000" b="1" smtClean="0">
                <a:latin typeface="Comic Sans MS" panose="030F0702030302020204" pitchFamily="66" charset="0"/>
              </a:rPr>
              <a:t>Time Line </a:t>
            </a:r>
            <a:br>
              <a:rPr lang="en-US" altLang="en-US" sz="3000" b="1" smtClean="0">
                <a:latin typeface="Comic Sans MS" panose="030F0702030302020204" pitchFamily="66" charset="0"/>
              </a:rPr>
            </a:br>
            <a:r>
              <a:rPr lang="en-US" altLang="en-US" sz="3000" b="1" smtClean="0">
                <a:latin typeface="Comic Sans MS" panose="030F0702030302020204" pitchFamily="66" charset="0"/>
              </a:rPr>
              <a:t>(Latest Improvements to Earliest Improvements)</a:t>
            </a:r>
          </a:p>
        </p:txBody>
      </p:sp>
      <p:sp>
        <p:nvSpPr>
          <p:cNvPr id="10243" name="Rectangle 3"/>
          <p:cNvSpPr>
            <a:spLocks noGrp="1" noChangeArrowheads="1"/>
          </p:cNvSpPr>
          <p:nvPr>
            <p:ph type="body" idx="1"/>
          </p:nvPr>
        </p:nvSpPr>
        <p:spPr>
          <a:xfrm>
            <a:off x="457200" y="1905000"/>
            <a:ext cx="8229600" cy="4525963"/>
          </a:xfrm>
        </p:spPr>
        <p:txBody>
          <a:bodyPr/>
          <a:lstStyle/>
          <a:p>
            <a:pPr eaLnBrk="1" hangingPunct="1"/>
            <a:r>
              <a:rPr lang="en-US" altLang="en-US" b="1" smtClean="0">
                <a:solidFill>
                  <a:srgbClr val="FF0000"/>
                </a:solidFill>
                <a:latin typeface="Comic Sans MS" panose="030F0702030302020204" pitchFamily="66" charset="0"/>
              </a:rPr>
              <a:t>Robert Hooke </a:t>
            </a:r>
            <a:r>
              <a:rPr lang="en-US" altLang="en-US" smtClean="0">
                <a:latin typeface="Comic Sans MS" panose="030F0702030302020204" pitchFamily="66" charset="0"/>
              </a:rPr>
              <a:t>– Improved on Leeuwenhoek’s design</a:t>
            </a:r>
          </a:p>
          <a:p>
            <a:pPr eaLnBrk="1" hangingPunct="1"/>
            <a:r>
              <a:rPr lang="en-US" altLang="en-US" b="1" smtClean="0">
                <a:solidFill>
                  <a:srgbClr val="FF0000"/>
                </a:solidFill>
                <a:latin typeface="Comic Sans MS" panose="030F0702030302020204" pitchFamily="66" charset="0"/>
              </a:rPr>
              <a:t>Leeuwenhoek</a:t>
            </a:r>
            <a:r>
              <a:rPr lang="en-US" altLang="en-US" smtClean="0">
                <a:latin typeface="Comic Sans MS" panose="030F0702030302020204" pitchFamily="66" charset="0"/>
              </a:rPr>
              <a:t> – Father of Microscopy</a:t>
            </a:r>
          </a:p>
          <a:p>
            <a:pPr eaLnBrk="1" hangingPunct="1"/>
            <a:r>
              <a:rPr lang="en-US" altLang="en-US" b="1" smtClean="0">
                <a:solidFill>
                  <a:srgbClr val="FF0000"/>
                </a:solidFill>
                <a:latin typeface="Comic Sans MS" panose="030F0702030302020204" pitchFamily="66" charset="0"/>
              </a:rPr>
              <a:t>Galileo</a:t>
            </a:r>
            <a:r>
              <a:rPr lang="en-US" altLang="en-US" smtClean="0">
                <a:latin typeface="Comic Sans MS" panose="030F0702030302020204" pitchFamily="66" charset="0"/>
              </a:rPr>
              <a:t>  - worked on the principles of lenses</a:t>
            </a:r>
          </a:p>
          <a:p>
            <a:pPr eaLnBrk="1" hangingPunct="1"/>
            <a:r>
              <a:rPr lang="en-US" altLang="en-US" b="1" smtClean="0">
                <a:solidFill>
                  <a:srgbClr val="FF0000"/>
                </a:solidFill>
                <a:latin typeface="Comic Sans MS" panose="030F0702030302020204" pitchFamily="66" charset="0"/>
              </a:rPr>
              <a:t>Jannesen</a:t>
            </a:r>
            <a:r>
              <a:rPr lang="en-US" altLang="en-US" smtClean="0">
                <a:latin typeface="Comic Sans MS" panose="030F0702030302020204" pitchFamily="66" charset="0"/>
              </a:rPr>
              <a:t> – worked on glasses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eaLnBrk="1" hangingPunct="1"/>
            <a:endParaRPr lang="en-US" altLang="en-US" smtClean="0"/>
          </a:p>
        </p:txBody>
      </p:sp>
      <p:sp>
        <p:nvSpPr>
          <p:cNvPr id="11267" name="Rectangle 16"/>
          <p:cNvSpPr>
            <a:spLocks noChangeArrowheads="1"/>
          </p:cNvSpPr>
          <p:nvPr/>
        </p:nvSpPr>
        <p:spPr bwMode="ltGray">
          <a:xfrm>
            <a:off x="417513" y="1098550"/>
            <a:ext cx="438150" cy="474663"/>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8" name="Rectangle 15"/>
          <p:cNvSpPr>
            <a:spLocks noChangeArrowheads="1"/>
          </p:cNvSpPr>
          <p:nvPr/>
        </p:nvSpPr>
        <p:spPr bwMode="ltGray">
          <a:xfrm>
            <a:off x="800100" y="1098550"/>
            <a:ext cx="328613" cy="474663"/>
          </a:xfrm>
          <a:prstGeom prst="rect">
            <a:avLst/>
          </a:prstGeom>
          <a:gradFill rotWithShape="0">
            <a:gsLst>
              <a:gs pos="0">
                <a:srgbClr val="FFCF0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9" name="Rectangle 14"/>
          <p:cNvSpPr>
            <a:spLocks noChangeArrowheads="1"/>
          </p:cNvSpPr>
          <p:nvPr/>
        </p:nvSpPr>
        <p:spPr bwMode="ltGray">
          <a:xfrm>
            <a:off x="541338" y="1520825"/>
            <a:ext cx="422275" cy="47466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0" name="Rectangle 13"/>
          <p:cNvSpPr>
            <a:spLocks noChangeArrowheads="1"/>
          </p:cNvSpPr>
          <p:nvPr/>
        </p:nvSpPr>
        <p:spPr bwMode="ltGray">
          <a:xfrm>
            <a:off x="911225" y="1520825"/>
            <a:ext cx="368300" cy="474663"/>
          </a:xfrm>
          <a:prstGeom prst="rect">
            <a:avLst/>
          </a:prstGeom>
          <a:gradFill rotWithShape="0">
            <a:gsLst>
              <a:gs pos="0">
                <a:srgbClr val="3333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1" name="Rectangle 12"/>
          <p:cNvSpPr>
            <a:spLocks noChangeArrowheads="1"/>
          </p:cNvSpPr>
          <p:nvPr/>
        </p:nvSpPr>
        <p:spPr bwMode="ltGray">
          <a:xfrm>
            <a:off x="127000" y="1447800"/>
            <a:ext cx="560388" cy="422275"/>
          </a:xfrm>
          <a:prstGeom prst="rect">
            <a:avLst/>
          </a:prstGeom>
          <a:gradFill rotWithShape="0">
            <a:gsLst>
              <a:gs pos="0">
                <a:schemeClr val="bg1"/>
              </a:gs>
              <a:gs pos="100000">
                <a:srgbClr val="FF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2" name="Rectangle 11"/>
          <p:cNvSpPr>
            <a:spLocks noChangeArrowheads="1"/>
          </p:cNvSpPr>
          <p:nvPr/>
        </p:nvSpPr>
        <p:spPr bwMode="gray">
          <a:xfrm>
            <a:off x="762000" y="990600"/>
            <a:ext cx="31750" cy="1052513"/>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3" name="Rectangle 10"/>
          <p:cNvSpPr>
            <a:spLocks noChangeArrowheads="1"/>
          </p:cNvSpPr>
          <p:nvPr/>
        </p:nvSpPr>
        <p:spPr bwMode="gray">
          <a:xfrm>
            <a:off x="442913" y="1781175"/>
            <a:ext cx="8226425" cy="31750"/>
          </a:xfrm>
          <a:prstGeom prst="rect">
            <a:avLst/>
          </a:prstGeom>
          <a:gradFill rotWithShape="0">
            <a:gsLst>
              <a:gs pos="0">
                <a:srgbClr val="1C1C1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4" name="Rectangle 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75" name="Picture 4" descr="hooke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64008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29"/>
          <p:cNvSpPr>
            <a:spLocks noChangeArrowheads="1"/>
          </p:cNvSpPr>
          <p:nvPr/>
        </p:nvSpPr>
        <p:spPr bwMode="ltGray">
          <a:xfrm>
            <a:off x="417513" y="1098550"/>
            <a:ext cx="438150" cy="474663"/>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7" name="Rectangle 28"/>
          <p:cNvSpPr>
            <a:spLocks noChangeArrowheads="1"/>
          </p:cNvSpPr>
          <p:nvPr/>
        </p:nvSpPr>
        <p:spPr bwMode="ltGray">
          <a:xfrm>
            <a:off x="800100" y="1098550"/>
            <a:ext cx="328613" cy="474663"/>
          </a:xfrm>
          <a:prstGeom prst="rect">
            <a:avLst/>
          </a:prstGeom>
          <a:gradFill rotWithShape="0">
            <a:gsLst>
              <a:gs pos="0">
                <a:srgbClr val="FFCF0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8" name="Rectangle 27"/>
          <p:cNvSpPr>
            <a:spLocks noChangeArrowheads="1"/>
          </p:cNvSpPr>
          <p:nvPr/>
        </p:nvSpPr>
        <p:spPr bwMode="ltGray">
          <a:xfrm>
            <a:off x="541338" y="1520825"/>
            <a:ext cx="422275" cy="47466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9" name="Rectangle 26"/>
          <p:cNvSpPr>
            <a:spLocks noChangeArrowheads="1"/>
          </p:cNvSpPr>
          <p:nvPr/>
        </p:nvSpPr>
        <p:spPr bwMode="ltGray">
          <a:xfrm>
            <a:off x="911225" y="1520825"/>
            <a:ext cx="368300" cy="474663"/>
          </a:xfrm>
          <a:prstGeom prst="rect">
            <a:avLst/>
          </a:prstGeom>
          <a:gradFill rotWithShape="0">
            <a:gsLst>
              <a:gs pos="0">
                <a:srgbClr val="3333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0" name="Rectangle 25"/>
          <p:cNvSpPr>
            <a:spLocks noChangeArrowheads="1"/>
          </p:cNvSpPr>
          <p:nvPr/>
        </p:nvSpPr>
        <p:spPr bwMode="ltGray">
          <a:xfrm>
            <a:off x="127000" y="1447800"/>
            <a:ext cx="560388" cy="422275"/>
          </a:xfrm>
          <a:prstGeom prst="rect">
            <a:avLst/>
          </a:prstGeom>
          <a:gradFill rotWithShape="0">
            <a:gsLst>
              <a:gs pos="0">
                <a:schemeClr val="bg1"/>
              </a:gs>
              <a:gs pos="100000">
                <a:srgbClr val="FF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1" name="Rectangle 24"/>
          <p:cNvSpPr>
            <a:spLocks noChangeArrowheads="1"/>
          </p:cNvSpPr>
          <p:nvPr/>
        </p:nvSpPr>
        <p:spPr bwMode="gray">
          <a:xfrm>
            <a:off x="762000" y="990600"/>
            <a:ext cx="31750" cy="1052513"/>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2" name="Rectangle 23"/>
          <p:cNvSpPr>
            <a:spLocks noChangeArrowheads="1"/>
          </p:cNvSpPr>
          <p:nvPr/>
        </p:nvSpPr>
        <p:spPr bwMode="gray">
          <a:xfrm>
            <a:off x="442913" y="1781175"/>
            <a:ext cx="8226425" cy="31750"/>
          </a:xfrm>
          <a:prstGeom prst="rect">
            <a:avLst/>
          </a:prstGeom>
          <a:gradFill rotWithShape="0">
            <a:gsLst>
              <a:gs pos="0">
                <a:srgbClr val="1C1C1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3" name="Rectangle 19"/>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84" name="Picture 17" descr="hooke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6063"/>
            <a:ext cx="86106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smtClean="0">
                <a:latin typeface="Comic Sans MS" panose="030F0702030302020204" pitchFamily="66" charset="0"/>
              </a:rPr>
              <a:t>Compound Microscope</a:t>
            </a:r>
          </a:p>
        </p:txBody>
      </p:sp>
      <p:sp>
        <p:nvSpPr>
          <p:cNvPr id="2" name="Rectangle 3"/>
          <p:cNvSpPr>
            <a:spLocks noGrp="1" noChangeArrowheads="1"/>
          </p:cNvSpPr>
          <p:nvPr>
            <p:ph idx="1"/>
          </p:nvPr>
        </p:nvSpPr>
        <p:spPr>
          <a:xfrm>
            <a:off x="457200" y="1600200"/>
            <a:ext cx="5181600" cy="4525963"/>
          </a:xfrm>
        </p:spPr>
        <p:txBody>
          <a:bodyPr/>
          <a:lstStyle/>
          <a:p>
            <a:pPr eaLnBrk="1" hangingPunct="1"/>
            <a:r>
              <a:rPr lang="en-US" altLang="en-US" sz="2400" smtClean="0">
                <a:latin typeface="Comic Sans MS" panose="030F0702030302020204" pitchFamily="66" charset="0"/>
              </a:rPr>
              <a:t>Compound microscopes uses </a:t>
            </a:r>
            <a:r>
              <a:rPr lang="en-US" altLang="en-US" sz="2400" b="1" smtClean="0">
                <a:solidFill>
                  <a:srgbClr val="FF0000"/>
                </a:solidFill>
                <a:latin typeface="Comic Sans MS" panose="030F0702030302020204" pitchFamily="66" charset="0"/>
              </a:rPr>
              <a:t>electric light or mirror  </a:t>
            </a:r>
          </a:p>
          <a:p>
            <a:pPr eaLnBrk="1" hangingPunct="1"/>
            <a:r>
              <a:rPr lang="en-US" altLang="en-US" sz="2400" smtClean="0">
                <a:latin typeface="Comic Sans MS" panose="030F0702030302020204" pitchFamily="66" charset="0"/>
              </a:rPr>
              <a:t>The image seen is </a:t>
            </a:r>
            <a:r>
              <a:rPr lang="en-US" altLang="en-US" sz="2400" b="1" smtClean="0">
                <a:solidFill>
                  <a:srgbClr val="FF0000"/>
                </a:solidFill>
                <a:latin typeface="Comic Sans MS" panose="030F0702030302020204" pitchFamily="66" charset="0"/>
              </a:rPr>
              <a:t>two dimensional</a:t>
            </a:r>
            <a:r>
              <a:rPr lang="en-US" altLang="en-US" sz="2400" smtClean="0">
                <a:latin typeface="Comic Sans MS" panose="030F0702030302020204" pitchFamily="66" charset="0"/>
              </a:rPr>
              <a:t>. </a:t>
            </a:r>
          </a:p>
          <a:p>
            <a:pPr eaLnBrk="1" hangingPunct="1"/>
            <a:r>
              <a:rPr lang="en-US" altLang="en-US" sz="2400" smtClean="0">
                <a:latin typeface="Comic Sans MS" panose="030F0702030302020204" pitchFamily="66" charset="0"/>
              </a:rPr>
              <a:t>This microscope is the most </a:t>
            </a:r>
            <a:r>
              <a:rPr lang="en-US" altLang="en-US" sz="2400" b="1" smtClean="0">
                <a:solidFill>
                  <a:srgbClr val="FF0000"/>
                </a:solidFill>
                <a:latin typeface="Comic Sans MS" panose="030F0702030302020204" pitchFamily="66" charset="0"/>
              </a:rPr>
              <a:t>commonly used</a:t>
            </a:r>
            <a:r>
              <a:rPr lang="en-US" altLang="en-US" sz="2400" smtClean="0">
                <a:latin typeface="Comic Sans MS" panose="030F0702030302020204" pitchFamily="66" charset="0"/>
              </a:rPr>
              <a:t>. You can see individual cells, even living ones. </a:t>
            </a:r>
          </a:p>
          <a:p>
            <a:pPr eaLnBrk="1" hangingPunct="1"/>
            <a:r>
              <a:rPr lang="en-US" altLang="en-US" sz="2400" smtClean="0">
                <a:latin typeface="Comic Sans MS" panose="030F0702030302020204" pitchFamily="66" charset="0"/>
              </a:rPr>
              <a:t>It has </a:t>
            </a:r>
            <a:r>
              <a:rPr lang="en-US" altLang="en-US" sz="2400" b="1" smtClean="0">
                <a:solidFill>
                  <a:srgbClr val="FF0000"/>
                </a:solidFill>
                <a:latin typeface="Comic Sans MS" panose="030F0702030302020204" pitchFamily="66" charset="0"/>
              </a:rPr>
              <a:t>high magnification</a:t>
            </a:r>
            <a:r>
              <a:rPr lang="en-US" altLang="en-US" sz="2400" smtClean="0">
                <a:latin typeface="Comic Sans MS" panose="030F0702030302020204" pitchFamily="66" charset="0"/>
              </a:rPr>
              <a:t>. </a:t>
            </a:r>
          </a:p>
          <a:p>
            <a:pPr eaLnBrk="1" hangingPunct="1"/>
            <a:r>
              <a:rPr lang="en-US" altLang="en-US" sz="2400" smtClean="0">
                <a:latin typeface="Comic Sans MS" panose="030F0702030302020204" pitchFamily="66" charset="0"/>
              </a:rPr>
              <a:t>However, it has a low resolution.</a:t>
            </a:r>
          </a:p>
          <a:p>
            <a:pPr eaLnBrk="1" hangingPunct="1"/>
            <a:r>
              <a:rPr lang="en-US" altLang="en-US" sz="2400" smtClean="0">
                <a:latin typeface="Comic Sans MS" panose="030F0702030302020204" pitchFamily="66" charset="0"/>
              </a:rPr>
              <a:t>Cost - $150 - $6000</a:t>
            </a:r>
          </a:p>
        </p:txBody>
      </p:sp>
      <p:pic>
        <p:nvPicPr>
          <p:cNvPr id="12292" name="Picture 4" descr="https://encrypted-tbn0.gstatic.com/images?q=tbn:ANd9GcSSkV6XgeIggy85FDp_EXBlsMKC19UMGJwMeh70iD3vGN9zG0QI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29130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Compound Light Microscope</a:t>
            </a:r>
          </a:p>
        </p:txBody>
      </p:sp>
      <p:pic>
        <p:nvPicPr>
          <p:cNvPr id="13315" name="Picture 5" descr="MicroFor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3200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Prod708N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2540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1197</Words>
  <Application>Microsoft Office PowerPoint</Application>
  <PresentationFormat>On-screen Show (4:3)</PresentationFormat>
  <Paragraphs>135</Paragraphs>
  <Slides>24</Slides>
  <Notes>6</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Comic Sans MS</vt:lpstr>
      <vt:lpstr>Impact</vt:lpstr>
      <vt:lpstr>Times New Roman</vt:lpstr>
      <vt:lpstr>Default Design</vt:lpstr>
      <vt:lpstr>Scientific Tools</vt:lpstr>
      <vt:lpstr>Birth of the Microscope</vt:lpstr>
      <vt:lpstr>Anton Van Leeuwenhoek, 1632-1723  </vt:lpstr>
      <vt:lpstr>PowerPoint Presentation</vt:lpstr>
      <vt:lpstr> Robert Hooke (1635-1703)   </vt:lpstr>
      <vt:lpstr>Time Line  (Latest Improvements to Earliest Improvements)</vt:lpstr>
      <vt:lpstr>PowerPoint Presentation</vt:lpstr>
      <vt:lpstr>Compound Microscope</vt:lpstr>
      <vt:lpstr>Compound Light Microscope</vt:lpstr>
      <vt:lpstr>Dissection Microscope</vt:lpstr>
      <vt:lpstr>Dissecting Microscope</vt:lpstr>
      <vt:lpstr>Transmission Electron Microscope</vt:lpstr>
      <vt:lpstr>Transmission Electron Microscope</vt:lpstr>
      <vt:lpstr>Scanning Electron Microscope</vt:lpstr>
      <vt:lpstr>Microscope Care</vt:lpstr>
      <vt:lpstr>Microscope Parts – Label Now</vt:lpstr>
      <vt:lpstr>Microscope Part Functions</vt:lpstr>
      <vt:lpstr>Microscope Part Functions </vt:lpstr>
      <vt:lpstr>Using the Microscope</vt:lpstr>
      <vt:lpstr>Using High Power</vt:lpstr>
      <vt:lpstr>PowerPoint Presentation</vt:lpstr>
      <vt:lpstr>PowerPoint Presentation</vt:lpstr>
      <vt:lpstr>Magnification versus Resolution</vt:lpstr>
      <vt:lpstr>Let’s give it a try ...</vt:lpstr>
    </vt:vector>
  </TitlesOfParts>
  <Company>GCPS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Tools</dc:title>
  <dc:creator>E197904038</dc:creator>
  <cp:lastModifiedBy>Jones Malissa S</cp:lastModifiedBy>
  <cp:revision>45</cp:revision>
  <dcterms:created xsi:type="dcterms:W3CDTF">2006-08-20T21:21:19Z</dcterms:created>
  <dcterms:modified xsi:type="dcterms:W3CDTF">2018-09-13T17:09:24Z</dcterms:modified>
</cp:coreProperties>
</file>