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2" r:id="rId4"/>
    <p:sldId id="260" r:id="rId5"/>
    <p:sldId id="312" r:id="rId6"/>
    <p:sldId id="277" r:id="rId7"/>
    <p:sldId id="278" r:id="rId8"/>
    <p:sldId id="261" r:id="rId9"/>
    <p:sldId id="263" r:id="rId10"/>
    <p:sldId id="275" r:id="rId11"/>
    <p:sldId id="264" r:id="rId12"/>
    <p:sldId id="295" r:id="rId13"/>
    <p:sldId id="288" r:id="rId14"/>
    <p:sldId id="297" r:id="rId15"/>
    <p:sldId id="273" r:id="rId16"/>
    <p:sldId id="289" r:id="rId17"/>
    <p:sldId id="308" r:id="rId18"/>
    <p:sldId id="299" r:id="rId19"/>
    <p:sldId id="309" r:id="rId20"/>
    <p:sldId id="301" r:id="rId21"/>
    <p:sldId id="310" r:id="rId22"/>
    <p:sldId id="311" r:id="rId23"/>
    <p:sldId id="274" r:id="rId24"/>
    <p:sldId id="302" r:id="rId25"/>
    <p:sldId id="303" r:id="rId26"/>
    <p:sldId id="304" r:id="rId27"/>
    <p:sldId id="305" r:id="rId28"/>
    <p:sldId id="306" r:id="rId29"/>
    <p:sldId id="307" r:id="rId30"/>
    <p:sldId id="285" r:id="rId31"/>
    <p:sldId id="313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9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8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3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0A69-0EC6-7546-9169-4415B0CEEB49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446B5-712B-2942-96B0-88F848CF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mlZQAvuhDBQ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639" y="6288316"/>
            <a:ext cx="417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 Vanessa Jason, Biology Roots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exactly do mutations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62" y="976690"/>
            <a:ext cx="86138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Though some mutations can cause life threatening conditions, mutations also create genetic diversity- which is required for survival of a species.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700" dirty="0" smtClean="0"/>
              <a:t>Mutations among species could be the reason they survive certain conditions, or even just a nice bonus!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700" b="1" dirty="0" smtClean="0"/>
              <a:t>Example</a:t>
            </a:r>
            <a:r>
              <a:rPr lang="en-US" sz="2700" dirty="0" smtClean="0"/>
              <a:t>- humans have “trichromatic” vision- which means we can  see more colors. This the result of a duplication mutation. 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539" y="4782441"/>
            <a:ext cx="5020261" cy="1947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2922" y="5502653"/>
            <a:ext cx="148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Trichromatic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8190" y="5502653"/>
            <a:ext cx="148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Dichromatic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441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67" y="134414"/>
            <a:ext cx="52407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negative mutation-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892"/>
          <a:stretch/>
        </p:blipFill>
        <p:spPr>
          <a:xfrm>
            <a:off x="4029125" y="114046"/>
            <a:ext cx="49542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367" y="1339736"/>
            <a:ext cx="44086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amino acid sequence on the left creates a normal functioning hemoglobin protein.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The amino acids on the right are the result of a point mutation- amino acid #6 is different. 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To make hemoglobin, you need glutamic acid (</a:t>
            </a:r>
            <a:r>
              <a:rPr lang="en-US" sz="2400" dirty="0" err="1" smtClean="0"/>
              <a:t>Glu</a:t>
            </a:r>
            <a:r>
              <a:rPr lang="en-US" sz="2400" dirty="0" smtClean="0"/>
              <a:t>) as the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amino acid.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The faulty protein on the right causes sickle cell anemia.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033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  <p:pic>
        <p:nvPicPr>
          <p:cNvPr id="5" name="Picture 4" descr="mutations slide 13 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9042400" cy="677858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/>
          <a:lstStyle/>
          <a:p>
            <a:r>
              <a:rPr lang="en-US" dirty="0" smtClean="0"/>
              <a:t>Point Mutations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8226" y="1048793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Sometimes, a mutation may have no effect at all. This might occur if the “wrong” nucleotide inserted still translates for the same protein that the original DNA strand codes for.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491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ttle mut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 r="11932"/>
          <a:stretch/>
        </p:blipFill>
        <p:spPr>
          <a:xfrm>
            <a:off x="1" y="1167191"/>
            <a:ext cx="7620669" cy="56908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92682"/>
            <a:ext cx="4185054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would this mutation change the protein?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49" y="292682"/>
            <a:ext cx="5212113" cy="5212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9172" y="5746900"/>
            <a:ext cx="4162251" cy="830997"/>
          </a:xfrm>
          <a:prstGeom prst="rect">
            <a:avLst/>
          </a:prstGeom>
          <a:solidFill>
            <a:srgbClr val="E29F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Mutations don’t always have an effect on the protein.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646" y="1435682"/>
            <a:ext cx="3697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mutations that has no effect on the outcome is known as a </a:t>
            </a:r>
            <a:r>
              <a:rPr lang="en-US" sz="2800" b="1" dirty="0" smtClean="0"/>
              <a:t>silent mutation.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04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Missense vs. Nonsense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817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Both point mutations and </a:t>
            </a:r>
            <a:r>
              <a:rPr lang="en-US" dirty="0" err="1" smtClean="0"/>
              <a:t>frameshift</a:t>
            </a:r>
            <a:r>
              <a:rPr lang="en-US" dirty="0" smtClean="0"/>
              <a:t> mutations can fall into the category of missense or nonsense.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Missense mutation</a:t>
            </a:r>
            <a:r>
              <a:rPr lang="en-US" dirty="0" smtClean="0"/>
              <a:t>= A substitution or deletion that causes the amino acid sequence to change and make a different protein.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36" y="5884095"/>
            <a:ext cx="812907" cy="812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671762"/>
            <a:ext cx="8044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Nonsense mutation</a:t>
            </a:r>
            <a:r>
              <a:rPr lang="en-US" sz="3000" dirty="0" smtClean="0"/>
              <a:t>=A missense mutation that causes the sequence to stop prematurely (a stop codon is accidentally created). </a:t>
            </a:r>
          </a:p>
          <a:p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5323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mut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9" r="5801"/>
          <a:stretch/>
        </p:blipFill>
        <p:spPr>
          <a:xfrm>
            <a:off x="0" y="274638"/>
            <a:ext cx="8924991" cy="658336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Substitution Mutations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4557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example is a substitution- when one nucleotide base is swapped for another- and can sometimes change the amino acid sequence of the protein.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54665" y="3964948"/>
            <a:ext cx="4278117" cy="181588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is a point mutation because this change does </a:t>
            </a:r>
            <a:r>
              <a:rPr lang="en-US" sz="2800" b="1" u="sng" dirty="0" smtClean="0"/>
              <a:t>not</a:t>
            </a:r>
            <a:r>
              <a:rPr lang="en-US" sz="2800" dirty="0" smtClean="0"/>
              <a:t> affect any of the other nucleotide bases.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291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  <p:pic>
        <p:nvPicPr>
          <p:cNvPr id="7" name="Picture 6" descr="insertion mut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/>
          <a:stretch/>
        </p:blipFill>
        <p:spPr>
          <a:xfrm>
            <a:off x="0" y="190103"/>
            <a:ext cx="9144000" cy="656260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05228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Insertion occurs when an extra nucleotide is accidentally added to a sequence.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tations slide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etion mut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r="5164"/>
          <a:stretch/>
        </p:blipFill>
        <p:spPr>
          <a:xfrm>
            <a:off x="1" y="11343"/>
            <a:ext cx="9143999" cy="6785265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87083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Deletion occurs when a nucleotide is accidentally skipped/deleted from a sequence.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33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9046690" cy="678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/>
          <a:lstStyle/>
          <a:p>
            <a:r>
              <a:rPr lang="en-US" dirty="0" smtClean="0"/>
              <a:t>What is a mutation?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5921" y="11782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word mutation comes from the Latin word “</a:t>
            </a:r>
            <a:r>
              <a:rPr lang="en-US" dirty="0" err="1" smtClean="0"/>
              <a:t>mutare</a:t>
            </a:r>
            <a:r>
              <a:rPr lang="en-US" dirty="0" smtClean="0"/>
              <a:t>” meaning </a:t>
            </a:r>
            <a:r>
              <a:rPr lang="en-US" u="sng" dirty="0" smtClean="0"/>
              <a:t>to</a:t>
            </a:r>
            <a:r>
              <a:rPr lang="en-US" dirty="0" smtClean="0"/>
              <a:t> </a:t>
            </a:r>
            <a:r>
              <a:rPr lang="en-US" u="sng" dirty="0" smtClean="0"/>
              <a:t>change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change occurs in the DNA sequences that affect genetic information.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00399" y="1385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59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8" y="0"/>
            <a:ext cx="9148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ed Picture slide mut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8928100" cy="6692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Frameshift Mutations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7460" y="2356138"/>
            <a:ext cx="3825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Before mutation</a:t>
            </a:r>
          </a:p>
          <a:p>
            <a:pPr algn="ctr"/>
            <a:r>
              <a:rPr lang="en-US" sz="3200" b="1" dirty="0" smtClean="0"/>
              <a:t>GCA- TGC- TAC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r>
              <a:rPr lang="en-US" sz="3200" b="1" dirty="0"/>
              <a:t> </a:t>
            </a:r>
            <a:r>
              <a:rPr lang="en-US" sz="3200" b="1" dirty="0" smtClean="0"/>
              <a:t>   Amino Acids=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39" y="1484051"/>
            <a:ext cx="5261901" cy="5261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460" y="4890131"/>
            <a:ext cx="3445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Alanine- Cysteine-Tyrosine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10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  <p:pic>
        <p:nvPicPr>
          <p:cNvPr id="3" name="Picture 2" descr="Fixed Picture slide mut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8338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Frameshift Mutations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53554" y="4356396"/>
            <a:ext cx="5464636" cy="1350008"/>
            <a:chOff x="0" y="5303137"/>
            <a:chExt cx="5464636" cy="13500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311" y="5303137"/>
              <a:ext cx="453355" cy="11110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36220" y="5657170"/>
              <a:ext cx="42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303137"/>
              <a:ext cx="4990311" cy="129311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 rot="10800000">
              <a:off x="4669771" y="6351809"/>
              <a:ext cx="641079" cy="301336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3139107" y="6351808"/>
              <a:ext cx="641079" cy="301337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01" y="2368467"/>
            <a:ext cx="7624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Before mutation</a:t>
            </a:r>
          </a:p>
          <a:p>
            <a:r>
              <a:rPr lang="en-US" sz="3200" b="1" dirty="0" smtClean="0"/>
              <a:t>GCA- TGC- TAC   Amino Acids= </a:t>
            </a:r>
            <a:r>
              <a:rPr lang="en-US" sz="3200" b="1" dirty="0" err="1" smtClean="0"/>
              <a:t>Ala</a:t>
            </a:r>
            <a:r>
              <a:rPr lang="en-US" sz="3200" b="1" dirty="0" smtClean="0"/>
              <a:t>- </a:t>
            </a:r>
            <a:r>
              <a:rPr lang="en-US" sz="3200" b="1" dirty="0" err="1" smtClean="0"/>
              <a:t>Cys</a:t>
            </a:r>
            <a:r>
              <a:rPr lang="en-US" sz="3200" b="1" dirty="0" smtClean="0"/>
              <a:t>- Tyr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5649506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After mutation</a:t>
            </a:r>
          </a:p>
          <a:p>
            <a:r>
              <a:rPr lang="en-US" sz="3200" b="1" dirty="0" smtClean="0"/>
              <a:t>GCA- TGT- ACA   Amino Acids= </a:t>
            </a:r>
            <a:r>
              <a:rPr lang="en-US" sz="3200" b="1" dirty="0" err="1" smtClean="0"/>
              <a:t>Ala</a:t>
            </a:r>
            <a:r>
              <a:rPr lang="en-US" sz="3200" b="1" dirty="0" smtClean="0"/>
              <a:t>- </a:t>
            </a:r>
            <a:r>
              <a:rPr lang="en-US" sz="3200" b="1" dirty="0" err="1" smtClean="0"/>
              <a:t>Cys</a:t>
            </a:r>
            <a:r>
              <a:rPr lang="en-US" sz="3200" b="1" dirty="0" smtClean="0"/>
              <a:t>- Threonine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3701" y="3526373"/>
            <a:ext cx="7757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Deletion Mutation Occurs…</a:t>
            </a:r>
            <a:endParaRPr lang="en-US" sz="32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75219" y="1291249"/>
            <a:ext cx="3647553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Missense or </a:t>
            </a:r>
          </a:p>
          <a:p>
            <a:pPr algn="ctr"/>
            <a:r>
              <a:rPr lang="en-US" sz="3200" dirty="0" smtClean="0"/>
              <a:t>Nonsense mutation?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38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Chromosomal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186" y="1417638"/>
            <a:ext cx="516861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chromosomal mutation changes the number or structure of chromosomes.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395" y="3351101"/>
            <a:ext cx="3834477" cy="2774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380"/>
          <a:stretch/>
        </p:blipFill>
        <p:spPr>
          <a:xfrm>
            <a:off x="457200" y="1605918"/>
            <a:ext cx="2759076" cy="49571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412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48" cy="684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5333" y="3591251"/>
            <a:ext cx="1522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centromere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1719" y="2049203"/>
            <a:ext cx="2744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7482" y="1630317"/>
            <a:ext cx="4869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Genes are located on the chromosomes. How many genes does the chromosome pictured contain?</a:t>
            </a:r>
            <a:endParaRPr lang="en-US" sz="2800" dirty="0"/>
          </a:p>
        </p:txBody>
      </p:sp>
      <p:pic>
        <p:nvPicPr>
          <p:cNvPr id="6" name="Picture 5" descr="aba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73" y="4098372"/>
            <a:ext cx="5101729" cy="985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6346" y="5288340"/>
            <a:ext cx="55491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0" dirty="0" smtClean="0">
                <a:solidFill>
                  <a:schemeClr val="accent6"/>
                </a:solidFill>
              </a:rPr>
              <a:t>Segments of DNA that code for a particular trait are called genes. Chromosomes are made up of genes (DNA).  </a:t>
            </a:r>
            <a:endParaRPr lang="en-US" sz="235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1719" y="4921146"/>
            <a:ext cx="8937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genes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Chromosome Structure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207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" y="-9483"/>
            <a:ext cx="9139647" cy="685148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Chromosomal Mutation- Deletion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39252" y="1417638"/>
            <a:ext cx="42363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Deletions in chromosomal mutations cause a segment of the chromosome to disappear during replication. </a:t>
            </a:r>
          </a:p>
          <a:p>
            <a:endParaRPr lang="en-US" sz="2800" dirty="0"/>
          </a:p>
          <a:p>
            <a:r>
              <a:rPr lang="en-US" sz="2800" dirty="0" smtClean="0"/>
              <a:t>An example of a genetic disorder caused by a chromosomal deletion is </a:t>
            </a:r>
            <a:r>
              <a:rPr lang="en-US" sz="2800" dirty="0" smtClean="0">
                <a:hlinkClick r:id="rId4"/>
              </a:rPr>
              <a:t>Angelman’s syndrome.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330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" y="-9483"/>
            <a:ext cx="9139647" cy="685148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25434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Chromosomal Mutation- Duplication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4337" y="1417638"/>
            <a:ext cx="3931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Duplications in chromosomal mutations cause a segment of the chromosome to repeat itself during replication. </a:t>
            </a:r>
          </a:p>
          <a:p>
            <a:endParaRPr lang="en-US" sz="2800" dirty="0" smtClean="0"/>
          </a:p>
          <a:p>
            <a:r>
              <a:rPr lang="en-US" sz="2800" dirty="0" smtClean="0"/>
              <a:t>This can lead to genetic disorders that include developmental delay.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046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  <p:pic>
        <p:nvPicPr>
          <p:cNvPr id="3" name="Picture 2" descr="Slide3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4"/>
            <a:ext cx="9144000" cy="68547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762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Chromosomal Mutation- Inversion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304" y="1070959"/>
            <a:ext cx="7823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Inversions in chromosomal mutations cause two segments of the chromosome to swap places. </a:t>
            </a:r>
          </a:p>
          <a:p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772" y="2508602"/>
            <a:ext cx="3794433" cy="284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9500" y="5471873"/>
            <a:ext cx="49281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Individuals can have inversion mutations and have no signs or symptoms. 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702" y="-131101"/>
            <a:ext cx="2694122" cy="39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tations last sli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/>
          <a:stretch/>
        </p:blipFill>
        <p:spPr>
          <a:xfrm>
            <a:off x="0" y="22680"/>
            <a:ext cx="9144000" cy="65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5"/>
            <a:ext cx="9139194" cy="685114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7325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Chromosomal Mutation- Translocation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1045" y="1327069"/>
            <a:ext cx="393127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Translocation occurs when part of one chromosome breaks off and attaches to another </a:t>
            </a:r>
            <a:r>
              <a:rPr lang="en-US" sz="2800" dirty="0" err="1" smtClean="0"/>
              <a:t>nonhomologous</a:t>
            </a:r>
            <a:r>
              <a:rPr lang="en-US" sz="2800" dirty="0" smtClean="0"/>
              <a:t> chromosome. </a:t>
            </a:r>
          </a:p>
          <a:p>
            <a:endParaRPr lang="en-US" sz="2800" dirty="0"/>
          </a:p>
          <a:p>
            <a:r>
              <a:rPr lang="en-US" sz="2800" smtClean="0"/>
              <a:t>Often times, </a:t>
            </a:r>
            <a:r>
              <a:rPr lang="en-US" sz="2800" dirty="0" smtClean="0"/>
              <a:t>they will swap segments so that two translocations occur at the same time.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76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2705006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/>
          <a:lstStyle/>
          <a:p>
            <a:r>
              <a:rPr lang="en-US" dirty="0" smtClean="0"/>
              <a:t>What is a mutation?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21" y="10322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Mutations occur when the cell makes a mistake in copying its own DNA. </a:t>
            </a:r>
          </a:p>
          <a:p>
            <a:pPr marL="0" indent="0">
              <a:buNone/>
            </a:pPr>
            <a:r>
              <a:rPr lang="en-US" dirty="0" smtClean="0"/>
              <a:t>This could be…</a:t>
            </a:r>
          </a:p>
          <a:p>
            <a:r>
              <a:rPr lang="en-US" dirty="0" smtClean="0"/>
              <a:t>Inserting an incorrect nucleotide base</a:t>
            </a:r>
          </a:p>
          <a:p>
            <a:r>
              <a:rPr lang="en-US" dirty="0" smtClean="0"/>
              <a:t>Skipping a nucleotide base entirely</a:t>
            </a:r>
          </a:p>
          <a:p>
            <a:r>
              <a:rPr lang="en-US" dirty="0" smtClean="0"/>
              <a:t>Deleting a nucleotide base</a:t>
            </a:r>
          </a:p>
          <a:p>
            <a:r>
              <a:rPr lang="en-US" dirty="0" smtClean="0"/>
              <a:t>Adding an extra nucleotide 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0399" y="1385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683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Mutations Affect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41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you experience mutations in your lifetime, you will not change! </a:t>
            </a:r>
          </a:p>
          <a:p>
            <a:r>
              <a:rPr lang="en-US" dirty="0" smtClean="0"/>
              <a:t>Your DNA is replicating constantly- and there are likely errors, but you will not suddenly mutate in response to this. </a:t>
            </a:r>
          </a:p>
          <a:p>
            <a:r>
              <a:rPr lang="en-US" b="1" dirty="0" smtClean="0"/>
              <a:t>If mutated DNA is present in egg or sperm cells, these mutations can be passed on to offspring. </a:t>
            </a:r>
          </a:p>
          <a:p>
            <a:r>
              <a:rPr lang="en-US" dirty="0" smtClean="0"/>
              <a:t>Remember… not all mutations are trouble!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289" y="505024"/>
            <a:ext cx="1714500" cy="298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Examples- </a:t>
            </a:r>
            <a:br>
              <a:rPr lang="en-US" dirty="0" smtClean="0"/>
            </a:br>
            <a:r>
              <a:rPr lang="en-US" dirty="0" smtClean="0"/>
              <a:t>Diseases caused by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1" y="1754545"/>
            <a:ext cx="6719732" cy="2728909"/>
          </a:xfrm>
        </p:spPr>
        <p:txBody>
          <a:bodyPr>
            <a:normAutofit/>
          </a:bodyPr>
          <a:lstStyle/>
          <a:p>
            <a:r>
              <a:rPr lang="en-US" sz="2900" dirty="0" err="1" smtClean="0"/>
              <a:t>Tay-Sach’s</a:t>
            </a:r>
            <a:r>
              <a:rPr lang="en-US" sz="2900" dirty="0" smtClean="0"/>
              <a:t> Disease- caused by a </a:t>
            </a:r>
            <a:r>
              <a:rPr lang="en-US" sz="2900" dirty="0" err="1" smtClean="0"/>
              <a:t>frameshift</a:t>
            </a:r>
            <a:r>
              <a:rPr lang="en-US" sz="2900" dirty="0" smtClean="0"/>
              <a:t> mutation- affects fewer than 20,000 individuals. Causes degeneration of neurons (brain and spinal cord).</a:t>
            </a:r>
          </a:p>
          <a:p>
            <a:endParaRPr lang="en-US" sz="29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641" y="3705997"/>
            <a:ext cx="2105159" cy="2802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371" y="4079409"/>
            <a:ext cx="619427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900" dirty="0"/>
              <a:t>Cri du Chat syndrome- </a:t>
            </a:r>
            <a:endParaRPr lang="en-US" sz="2900" dirty="0" smtClean="0"/>
          </a:p>
          <a:p>
            <a:r>
              <a:rPr lang="en-US" sz="2900" dirty="0" smtClean="0"/>
              <a:t>Chromosomal </a:t>
            </a:r>
            <a:r>
              <a:rPr lang="en-US" sz="2900" dirty="0"/>
              <a:t>mutation (deletion) that causes facial deformities, intellectual disability, slow growth. </a:t>
            </a:r>
          </a:p>
          <a:p>
            <a:pPr marL="285750" indent="-285750">
              <a:buFont typeface="Arial"/>
              <a:buChar char="•"/>
            </a:pPr>
            <a:endParaRPr lang="en-US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862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270000" y="0"/>
            <a:ext cx="65817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466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What is the difference between a gene mutation and a chromosomal mutation?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What is the difference between a point mutation and a </a:t>
            </a:r>
            <a:r>
              <a:rPr lang="en-US" b="1" dirty="0" err="1" smtClean="0"/>
              <a:t>frameshift</a:t>
            </a:r>
            <a:r>
              <a:rPr lang="en-US" b="1" dirty="0" smtClean="0"/>
              <a:t> mutation?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Name 3 types of gene mutations.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Name 4 types of chromosomal mutations.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How are mutations passed to offspring?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58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/>
          <a:lstStyle/>
          <a:p>
            <a:r>
              <a:rPr lang="en-US" dirty="0" smtClean="0"/>
              <a:t>What is a mutation?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21" y="10322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Mutations are not necessarily a bad thing. Most of the time they are neutral- meaning the mutation has no positive or negative effect on the individual.</a:t>
            </a:r>
          </a:p>
          <a:p>
            <a:pPr marL="0" indent="0">
              <a:buNone/>
            </a:pPr>
            <a:r>
              <a:rPr lang="en-US" b="1" dirty="0" smtClean="0"/>
              <a:t>Example</a:t>
            </a:r>
            <a:r>
              <a:rPr lang="en-US" dirty="0" smtClean="0"/>
              <a:t>- blue eyes are thought to be the result of a mutated gene for brown eyes. </a:t>
            </a:r>
          </a:p>
        </p:txBody>
      </p:sp>
      <p:pic>
        <p:nvPicPr>
          <p:cNvPr id="131" name="Picture 130" descr="eye-1986661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80" y="4241798"/>
            <a:ext cx="3639199" cy="2422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0399" y="1385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799" y="2909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90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Mutations to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9655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Though mutations can occur at random- DNA can be influenced to change under the following conditions: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dirty="0" smtClean="0">
                <a:solidFill>
                  <a:srgbClr val="FF0000"/>
                </a:solidFill>
              </a:rPr>
              <a:t>UV radiation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(example- high sun exposure can mutate the genes that regulate cell division and lead to skin cancer).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dirty="0" smtClean="0">
                <a:solidFill>
                  <a:schemeClr val="accent5"/>
                </a:solidFill>
              </a:rPr>
              <a:t>Chemicals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Viruses</a:t>
            </a:r>
            <a:r>
              <a:rPr lang="en-US" b="1" dirty="0" smtClean="0"/>
              <a:t> </a:t>
            </a:r>
            <a:r>
              <a:rPr lang="en-US" dirty="0" smtClean="0"/>
              <a:t>(viruses replicate using our DNA replication mechanisms and can sometimes change things to cause mutations).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Environmental factors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0399" y="1385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2174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/>
          <a:lstStyle/>
          <a:p>
            <a:r>
              <a:rPr lang="en-US" dirty="0" smtClean="0"/>
              <a:t>Two General Types of Mutations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52586"/>
            <a:ext cx="80973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Mutations can be </a:t>
            </a:r>
            <a:r>
              <a:rPr lang="en-US" sz="3200" b="1" spc="300" dirty="0" smtClean="0"/>
              <a:t>gene mutations </a:t>
            </a:r>
            <a:r>
              <a:rPr lang="en-US" sz="3200" dirty="0" smtClean="0"/>
              <a:t>(small scale mutations)</a:t>
            </a:r>
            <a:r>
              <a:rPr lang="en-US" sz="3200" b="1" dirty="0" smtClean="0"/>
              <a:t> </a:t>
            </a:r>
            <a:r>
              <a:rPr lang="en-US" sz="3200" dirty="0" smtClean="0"/>
              <a:t>or </a:t>
            </a:r>
            <a:r>
              <a:rPr lang="en-US" sz="3200" b="1" dirty="0" smtClean="0"/>
              <a:t>chromosomal mutations </a:t>
            </a:r>
            <a:r>
              <a:rPr lang="en-US" sz="3200" dirty="0" smtClean="0"/>
              <a:t>(large scale mutations). </a:t>
            </a:r>
          </a:p>
          <a:p>
            <a:endParaRPr lang="en-US" sz="3200" dirty="0"/>
          </a:p>
          <a:p>
            <a:r>
              <a:rPr lang="en-US" sz="3200" dirty="0" smtClean="0"/>
              <a:t>-Gene mutations affect a </a:t>
            </a:r>
            <a:r>
              <a:rPr lang="en-US" sz="3200" b="1" dirty="0" smtClean="0">
                <a:solidFill>
                  <a:srgbClr val="8D34E0"/>
                </a:solidFill>
              </a:rPr>
              <a:t>single gene.</a:t>
            </a:r>
          </a:p>
          <a:p>
            <a:r>
              <a:rPr lang="en-US" sz="3200" dirty="0" smtClean="0"/>
              <a:t>-Chromosomal mutations affect </a:t>
            </a:r>
            <a:r>
              <a:rPr lang="en-US" sz="3200" b="1" dirty="0" smtClean="0">
                <a:solidFill>
                  <a:schemeClr val="accent4"/>
                </a:solidFill>
              </a:rPr>
              <a:t>many genes on the chromosomes. 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00399" y="138576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074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5" y="0"/>
            <a:ext cx="872516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4563" y="4768736"/>
            <a:ext cx="684198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Gene mutations occur on a small scale within the nucleotide bases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04206" y="692570"/>
            <a:ext cx="228184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Chromosomal  mutations occur on a large scale and include a large segment of DNA (many genes).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811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</a:t>
            </a:r>
            <a:r>
              <a:rPr lang="en-US" dirty="0" smtClean="0"/>
              <a:t>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21" y="82330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u="sng" dirty="0" smtClean="0"/>
              <a:t>Types of gene mutations:</a:t>
            </a:r>
          </a:p>
          <a:p>
            <a:pPr marL="0" indent="0">
              <a:buNone/>
            </a:pPr>
            <a:endParaRPr lang="en-US" sz="1100" u="sng" dirty="0" smtClean="0"/>
          </a:p>
          <a:p>
            <a:pPr marL="0" indent="0">
              <a:buNone/>
            </a:pPr>
            <a:r>
              <a:rPr lang="en-US" sz="3600" b="1" dirty="0" smtClean="0"/>
              <a:t>Point mutation- </a:t>
            </a:r>
            <a:r>
              <a:rPr lang="en-US" sz="3600" dirty="0" smtClean="0"/>
              <a:t>mutations that affect </a:t>
            </a:r>
            <a:r>
              <a:rPr lang="en-US" sz="3600" u="sng" dirty="0" smtClean="0"/>
              <a:t>one</a:t>
            </a:r>
            <a:r>
              <a:rPr lang="en-US" sz="3600" dirty="0" smtClean="0"/>
              <a:t> nucleotide (one single point in the DNA sequence). 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b="1" dirty="0" err="1" smtClean="0"/>
              <a:t>Frameshift</a:t>
            </a:r>
            <a:r>
              <a:rPr lang="en-US" sz="3600" b="1" dirty="0" smtClean="0"/>
              <a:t> mutation- </a:t>
            </a:r>
            <a:r>
              <a:rPr lang="en-US" sz="3600" dirty="0" smtClean="0"/>
              <a:t>a mutation that affects more than one nucleotide- causes a disturbance or shift in the entire DNA sequence. </a:t>
            </a:r>
            <a:endParaRPr lang="en-US" sz="3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065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exactly do mutations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62" y="976690"/>
            <a:ext cx="86138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Mutations can cause a change in the amino acid, and possibly cause the cell to make a different protein than it was supposed to.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979"/>
          <a:stretch/>
        </p:blipFill>
        <p:spPr>
          <a:xfrm>
            <a:off x="1138666" y="2423475"/>
            <a:ext cx="6874827" cy="4408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0298" y="190103"/>
            <a:ext cx="236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noFill/>
              </a:rPr>
              <a:t>© Vanessa Jason, Biology Roots</a:t>
            </a:r>
            <a:endParaRPr lang="en-US" sz="105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77897"/>
            <a:ext cx="14070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noFill/>
              </a:rPr>
              <a:t>© Vanessa Jason, Biology Roots</a:t>
            </a:r>
            <a:endParaRPr lang="en-US" sz="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062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11736</TotalTime>
  <Words>1316</Words>
  <Application>Microsoft Office PowerPoint</Application>
  <PresentationFormat>On-screen Show (4:3)</PresentationFormat>
  <Paragraphs>165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What is a mutation?</vt:lpstr>
      <vt:lpstr>What is a mutation?</vt:lpstr>
      <vt:lpstr>What is a mutation?</vt:lpstr>
      <vt:lpstr>What Causes Mutations to Occur?</vt:lpstr>
      <vt:lpstr>Two General Types of Mutations</vt:lpstr>
      <vt:lpstr>PowerPoint Presentation</vt:lpstr>
      <vt:lpstr>Gene Mutations</vt:lpstr>
      <vt:lpstr>What exactly do mutations DO?</vt:lpstr>
      <vt:lpstr>What exactly do mutations DO?</vt:lpstr>
      <vt:lpstr>Example of negative mutation-</vt:lpstr>
      <vt:lpstr>PowerPoint Presentation</vt:lpstr>
      <vt:lpstr>Point Mutations</vt:lpstr>
      <vt:lpstr>PowerPoint Presentation</vt:lpstr>
      <vt:lpstr>Missense vs. Nonsense Mutations</vt:lpstr>
      <vt:lpstr>Substitution 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Chromosomal 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Mutations Affect Individuals</vt:lpstr>
      <vt:lpstr>Examples-  Diseases caused by mutations</vt:lpstr>
      <vt:lpstr>Checkpoint</vt:lpstr>
    </vt:vector>
  </TitlesOfParts>
  <Company>Biology Roots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MUTATIONS</dc:title>
  <dc:creator>Vanessa Jason</dc:creator>
  <cp:lastModifiedBy>Jones Malissa S</cp:lastModifiedBy>
  <cp:revision>90</cp:revision>
  <dcterms:created xsi:type="dcterms:W3CDTF">2017-02-03T01:39:09Z</dcterms:created>
  <dcterms:modified xsi:type="dcterms:W3CDTF">2019-01-24T13:16:34Z</dcterms:modified>
</cp:coreProperties>
</file>