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60"/>
  </p:handoutMasterIdLst>
  <p:sldIdLst>
    <p:sldId id="256" r:id="rId2"/>
    <p:sldId id="314" r:id="rId3"/>
    <p:sldId id="257" r:id="rId4"/>
    <p:sldId id="258" r:id="rId5"/>
    <p:sldId id="259" r:id="rId6"/>
    <p:sldId id="260" r:id="rId7"/>
    <p:sldId id="261" r:id="rId8"/>
    <p:sldId id="284" r:id="rId9"/>
    <p:sldId id="262" r:id="rId10"/>
    <p:sldId id="285" r:id="rId11"/>
    <p:sldId id="286" r:id="rId12"/>
    <p:sldId id="287" r:id="rId13"/>
    <p:sldId id="263" r:id="rId14"/>
    <p:sldId id="264" r:id="rId15"/>
    <p:sldId id="265" r:id="rId16"/>
    <p:sldId id="288" r:id="rId17"/>
    <p:sldId id="289" r:id="rId18"/>
    <p:sldId id="266" r:id="rId19"/>
    <p:sldId id="290" r:id="rId20"/>
    <p:sldId id="267" r:id="rId21"/>
    <p:sldId id="268" r:id="rId22"/>
    <p:sldId id="291" r:id="rId23"/>
    <p:sldId id="292" r:id="rId24"/>
    <p:sldId id="269" r:id="rId25"/>
    <p:sldId id="277" r:id="rId26"/>
    <p:sldId id="270" r:id="rId27"/>
    <p:sldId id="271" r:id="rId28"/>
    <p:sldId id="272" r:id="rId29"/>
    <p:sldId id="273" r:id="rId30"/>
    <p:sldId id="274" r:id="rId31"/>
    <p:sldId id="315" r:id="rId32"/>
    <p:sldId id="316" r:id="rId33"/>
    <p:sldId id="294" r:id="rId34"/>
    <p:sldId id="295" r:id="rId35"/>
    <p:sldId id="293" r:id="rId36"/>
    <p:sldId id="275" r:id="rId37"/>
    <p:sldId id="296" r:id="rId38"/>
    <p:sldId id="317" r:id="rId39"/>
    <p:sldId id="278" r:id="rId40"/>
    <p:sldId id="299" r:id="rId41"/>
    <p:sldId id="279" r:id="rId42"/>
    <p:sldId id="280" r:id="rId43"/>
    <p:sldId id="304" r:id="rId44"/>
    <p:sldId id="310" r:id="rId45"/>
    <p:sldId id="305" r:id="rId46"/>
    <p:sldId id="311" r:id="rId47"/>
    <p:sldId id="306" r:id="rId48"/>
    <p:sldId id="307" r:id="rId49"/>
    <p:sldId id="308" r:id="rId50"/>
    <p:sldId id="309" r:id="rId51"/>
    <p:sldId id="312" r:id="rId52"/>
    <p:sldId id="313" r:id="rId53"/>
    <p:sldId id="281" r:id="rId54"/>
    <p:sldId id="297" r:id="rId55"/>
    <p:sldId id="298" r:id="rId56"/>
    <p:sldId id="282" r:id="rId57"/>
    <p:sldId id="283" r:id="rId58"/>
    <p:sldId id="303" r:id="rId5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1" autoAdjust="0"/>
    <p:restoredTop sz="94660"/>
  </p:normalViewPr>
  <p:slideViewPr>
    <p:cSldViewPr>
      <p:cViewPr varScale="1">
        <p:scale>
          <a:sx n="65" d="100"/>
          <a:sy n="65" d="100"/>
        </p:scale>
        <p:origin x="1324"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atin typeface="Arial" charset="0"/>
              </a:defRPr>
            </a:lvl1pPr>
          </a:lstStyle>
          <a:p>
            <a:pPr>
              <a:defRPr/>
            </a:pPr>
            <a:fld id="{55878159-BCE0-4809-A1A2-63CDE4DEE09C}" type="datetimeFigureOut">
              <a:rPr lang="en-US"/>
              <a:pPr>
                <a:defRPr/>
              </a:pPr>
              <a:t>1/25/2018</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atin typeface="Arial" charset="0"/>
              </a:defRPr>
            </a:lvl1pPr>
          </a:lstStyle>
          <a:p>
            <a:pPr>
              <a:defRPr/>
            </a:pPr>
            <a:fld id="{1953B238-9C2F-4068-B3AB-54E312F89D88}" type="slidenum">
              <a:rPr lang="en-US"/>
              <a:pPr>
                <a:defRPr/>
              </a:pPr>
              <a:t>‹#›</a:t>
            </a:fld>
            <a:endParaRPr lang="en-US"/>
          </a:p>
        </p:txBody>
      </p:sp>
    </p:spTree>
    <p:extLst>
      <p:ext uri="{BB962C8B-B14F-4D97-AF65-F5344CB8AC3E}">
        <p14:creationId xmlns:p14="http://schemas.microsoft.com/office/powerpoint/2010/main" val="375829628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3FB85196-B9F1-4E5A-BBC5-2C51661816C3}" type="datetimeFigureOut">
              <a:rPr lang="en-US"/>
              <a:pPr>
                <a:defRPr/>
              </a:pPr>
              <a:t>1/25/2018</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5D48EBC8-7EFB-41DB-8729-DE37A2700AF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A2B8D8C-BB01-45FC-AB00-0404184A1508}" type="datetimeFigureOut">
              <a:rPr lang="en-US"/>
              <a:pPr>
                <a:defRPr/>
              </a:pPr>
              <a:t>1/25/2018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031C299-0D83-422A-B449-795C55D7E3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EE15893-BC66-4DCA-AA76-244705632B9F}" type="datetimeFigureOut">
              <a:rPr lang="en-US"/>
              <a:pPr>
                <a:defRPr/>
              </a:pPr>
              <a:t>1/25/2018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DEF90ED-0082-424F-A503-0868CB2BF07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5739E361-89CB-43CD-B6B4-155855C6C697}" type="datetimeFigureOut">
              <a:rPr lang="en-US"/>
              <a:pPr>
                <a:defRPr/>
              </a:pPr>
              <a:t>1/25/2018</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2D852F0D-309D-42D6-A3AB-682404BFCA84}"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8F5E2BAD-1D33-43D6-9B49-946E8DCFA409}" type="datetimeFigureOut">
              <a:rPr lang="en-US"/>
              <a:pPr>
                <a:defRPr/>
              </a:pPr>
              <a:t>1/25/2018</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27C03E15-33C2-4A8F-905D-3A663229D3F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ED3DDA9-D75B-4ED3-A421-7C8B1C17027D}" type="datetimeFigureOut">
              <a:rPr lang="en-US"/>
              <a:pPr>
                <a:defRPr/>
              </a:pPr>
              <a:t>1/25/2018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D49FF48-D043-4FF4-B8FE-87A022BA9DA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34CF8954-6D2F-408C-8C5B-470951A1811F}" type="datetimeFigureOut">
              <a:rPr lang="en-US"/>
              <a:pPr>
                <a:defRPr/>
              </a:pPr>
              <a:t>1/25/2018</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523512D1-E43E-4B92-A716-6A3CD57F205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96803BAB-1C1B-4AFE-BE55-43B469089771}" type="datetimeFigureOut">
              <a:rPr lang="en-US"/>
              <a:pPr>
                <a:defRPr/>
              </a:pPr>
              <a:t>1/25/2018</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CF354848-ED98-4F74-B992-BE388F5C00AB}"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4647A2A-D511-4E01-A6AC-97B02176A7FE}" type="datetimeFigureOut">
              <a:rPr lang="en-US"/>
              <a:pPr>
                <a:defRPr/>
              </a:pPr>
              <a:t>1/25/2018</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3125389-622E-4150-8C34-65145F898BA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15B3A272-53DD-4F16-BBFE-07AE4BB9E47B}" type="datetimeFigureOut">
              <a:rPr lang="en-US"/>
              <a:pPr>
                <a:defRPr/>
              </a:pPr>
              <a:t>1/25/2018</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BD186282-65F8-4496-A175-7E5D968DC118}"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E25BC89E-8DD7-48CA-9E8C-B39D033C3A02}" type="datetimeFigureOut">
              <a:rPr lang="en-US"/>
              <a:pPr>
                <a:defRPr/>
              </a:pPr>
              <a:t>1/25/2018</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832D7C51-87D0-483E-8015-3407E5B48D87}"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latin typeface="Arial" charset="0"/>
              </a:defRPr>
            </a:lvl1pPr>
          </a:lstStyle>
          <a:p>
            <a:pPr>
              <a:defRPr/>
            </a:pPr>
            <a:fld id="{667F8855-46EF-46F6-9673-CE5B881BD026}" type="datetimeFigureOut">
              <a:rPr lang="en-US"/>
              <a:pPr>
                <a:defRPr/>
              </a:pPr>
              <a:t>1/25/2018</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latin typeface="Arial" charset="0"/>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latin typeface="Arial" charset="0"/>
              </a:defRPr>
            </a:lvl1pPr>
          </a:lstStyle>
          <a:p>
            <a:pPr>
              <a:defRPr/>
            </a:pPr>
            <a:fld id="{12192BF0-8D71-446D-9E4B-39F6545375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65" r:id="rId4"/>
    <p:sldLayoutId id="2147483866" r:id="rId5"/>
    <p:sldLayoutId id="2147483873" r:id="rId6"/>
    <p:sldLayoutId id="2147483867" r:id="rId7"/>
    <p:sldLayoutId id="2147483874" r:id="rId8"/>
    <p:sldLayoutId id="2147483875" r:id="rId9"/>
    <p:sldLayoutId id="2147483868" r:id="rId10"/>
    <p:sldLayoutId id="2147483869"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upload.wikimedia.org/wikipedia/commons/8/86/Charles_Darwin_seated.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images.google.co.uk/imgres?imgurl=http://farm3.static.flickr.com/2207/2055951380_74d8c824bf.jpg&amp;imgrefurl=http://www.bukisa.com/articles/97130_elegantly-colored-fancy-pigeons&amp;usg=__9w4Plf_o6KIixtx-cL76wINZP_c=&amp;h=500&amp;w=440&amp;sz=120&amp;hl=en&amp;start=26&amp;itbs=1&amp;tbnid=MdgXnJ1WFvas5M:&amp;tbnh=130&amp;tbnw=114&amp;prev=/images?q=cropper+pigeon&amp;gbv=2&amp;ndsp=21&amp;hl=en&amp;safe=active&amp;sa=N&amp;start=21" TargetMode="Externa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86000" y="3124200"/>
            <a:ext cx="6172200" cy="1893888"/>
          </a:xfrm>
        </p:spPr>
        <p:txBody>
          <a:bodyPr/>
          <a:lstStyle/>
          <a:p>
            <a:pPr algn="ctr" eaLnBrk="1" fontAlgn="auto" hangingPunct="1">
              <a:spcAft>
                <a:spcPts val="0"/>
              </a:spcAft>
              <a:defRPr/>
            </a:pPr>
            <a:r>
              <a:rPr lang="en-US" dirty="0" smtClean="0"/>
              <a:t>Natural Selection</a:t>
            </a:r>
          </a:p>
        </p:txBody>
      </p:sp>
      <p:sp>
        <p:nvSpPr>
          <p:cNvPr id="8195" name="Subtitle 2"/>
          <p:cNvSpPr>
            <a:spLocks noGrp="1"/>
          </p:cNvSpPr>
          <p:nvPr>
            <p:ph type="subTitle" idx="1"/>
          </p:nvPr>
        </p:nvSpPr>
        <p:spPr>
          <a:xfrm>
            <a:off x="2286000" y="5003800"/>
            <a:ext cx="6172200" cy="1371600"/>
          </a:xfrm>
        </p:spPr>
        <p:txBody>
          <a:bodyPr/>
          <a:lstStyle/>
          <a:p>
            <a:pPr eaLnBrk="1" hangingPunct="1">
              <a:buFont typeface="Arial" charset="0"/>
              <a:buNone/>
            </a:pPr>
            <a:endParaRPr lang="en-US" smtClean="0"/>
          </a:p>
        </p:txBody>
      </p:sp>
      <p:pic>
        <p:nvPicPr>
          <p:cNvPr id="8196" name="Picture 5" descr="http://jerseyarts.files.wordpress.com/2009/10/homer-evolution.jpg"/>
          <p:cNvPicPr>
            <a:picLocks noChangeAspect="1" noChangeArrowheads="1"/>
          </p:cNvPicPr>
          <p:nvPr/>
        </p:nvPicPr>
        <p:blipFill>
          <a:blip r:embed="rId2" cstate="print"/>
          <a:srcRect/>
          <a:stretch>
            <a:fillRect/>
          </a:stretch>
        </p:blipFill>
        <p:spPr bwMode="auto">
          <a:xfrm>
            <a:off x="1981200" y="1676400"/>
            <a:ext cx="58293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fontAlgn="auto" hangingPunct="1">
              <a:spcAft>
                <a:spcPts val="0"/>
              </a:spcAft>
              <a:defRPr/>
            </a:pPr>
            <a:r>
              <a:rPr lang="en-US" smtClean="0"/>
              <a:t>Catastrophism</a:t>
            </a:r>
          </a:p>
        </p:txBody>
      </p:sp>
      <p:sp>
        <p:nvSpPr>
          <p:cNvPr id="16387" name="Content Placeholder 2"/>
          <p:cNvSpPr>
            <a:spLocks noGrp="1"/>
          </p:cNvSpPr>
          <p:nvPr>
            <p:ph sz="quarter" idx="1"/>
          </p:nvPr>
        </p:nvSpPr>
        <p:spPr>
          <a:xfrm>
            <a:off x="4495800" y="1600200"/>
            <a:ext cx="3733800" cy="4873625"/>
          </a:xfrm>
        </p:spPr>
        <p:txBody>
          <a:bodyPr/>
          <a:lstStyle/>
          <a:p>
            <a:pPr eaLnBrk="1" hangingPunct="1"/>
            <a:r>
              <a:rPr lang="en-US" smtClean="0">
                <a:solidFill>
                  <a:srgbClr val="7030A0"/>
                </a:solidFill>
              </a:rPr>
              <a:t>The theory that natural disasters, such as floods and volcanic eruptions have happened often during Earth’s history.</a:t>
            </a:r>
          </a:p>
          <a:p>
            <a:pPr lvl="1" eaLnBrk="1" hangingPunct="1"/>
            <a:r>
              <a:rPr lang="en-US" smtClean="0"/>
              <a:t>These events shaped landforms and caused species to become extinct in the process.</a:t>
            </a:r>
          </a:p>
          <a:p>
            <a:pPr eaLnBrk="1" hangingPunct="1">
              <a:buFont typeface="Arial" charset="0"/>
              <a:buNone/>
            </a:pPr>
            <a:endParaRPr lang="en-US" smtClean="0"/>
          </a:p>
        </p:txBody>
      </p:sp>
      <p:pic>
        <p:nvPicPr>
          <p:cNvPr id="16388" name="Picture 5" descr="http://kids.nationalgeographic.com/staticfiles/NGS/Shared/StaticFiles/NGKids/Image/mount-etna-kids-690242-ga.jpg"/>
          <p:cNvPicPr>
            <a:picLocks noChangeAspect="1" noChangeArrowheads="1"/>
          </p:cNvPicPr>
          <p:nvPr/>
        </p:nvPicPr>
        <p:blipFill>
          <a:blip r:embed="rId2" cstate="print"/>
          <a:srcRect/>
          <a:stretch>
            <a:fillRect/>
          </a:stretch>
        </p:blipFill>
        <p:spPr bwMode="auto">
          <a:xfrm>
            <a:off x="152400" y="2209800"/>
            <a:ext cx="4367213" cy="301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fontAlgn="auto" hangingPunct="1">
              <a:spcAft>
                <a:spcPts val="0"/>
              </a:spcAft>
              <a:defRPr/>
            </a:pPr>
            <a:r>
              <a:rPr lang="en-US" smtClean="0"/>
              <a:t>Gradualism</a:t>
            </a:r>
          </a:p>
        </p:txBody>
      </p:sp>
      <p:sp>
        <p:nvSpPr>
          <p:cNvPr id="17411" name="Content Placeholder 2"/>
          <p:cNvSpPr>
            <a:spLocks noGrp="1"/>
          </p:cNvSpPr>
          <p:nvPr>
            <p:ph sz="quarter" idx="1"/>
          </p:nvPr>
        </p:nvSpPr>
        <p:spPr>
          <a:xfrm>
            <a:off x="4038600" y="1524000"/>
            <a:ext cx="3886200" cy="4873625"/>
          </a:xfrm>
        </p:spPr>
        <p:txBody>
          <a:bodyPr/>
          <a:lstStyle/>
          <a:p>
            <a:pPr eaLnBrk="1" hangingPunct="1"/>
            <a:r>
              <a:rPr lang="en-US" smtClean="0">
                <a:solidFill>
                  <a:srgbClr val="7030A0"/>
                </a:solidFill>
              </a:rPr>
              <a:t>The theory that landforms resulted from slow changes over long periods of time.</a:t>
            </a:r>
          </a:p>
          <a:p>
            <a:pPr lvl="1" eaLnBrk="1" hangingPunct="1"/>
            <a:r>
              <a:rPr lang="en-US" smtClean="0"/>
              <a:t>The laying down of soil or the creation of canyons by rivers cutting through rock were not the result of large-scale events, but rather resulted from slow processes that had happened in the past.</a:t>
            </a:r>
          </a:p>
        </p:txBody>
      </p:sp>
      <p:pic>
        <p:nvPicPr>
          <p:cNvPr id="17412" name="Picture 5" descr="http://www.humboldt.edu/~srm1/images/colorado_river_grand_canyon.jpg"/>
          <p:cNvPicPr>
            <a:picLocks noChangeAspect="1" noChangeArrowheads="1"/>
          </p:cNvPicPr>
          <p:nvPr/>
        </p:nvPicPr>
        <p:blipFill>
          <a:blip r:embed="rId2" cstate="print"/>
          <a:srcRect/>
          <a:stretch>
            <a:fillRect/>
          </a:stretch>
        </p:blipFill>
        <p:spPr bwMode="auto">
          <a:xfrm>
            <a:off x="381000" y="1600200"/>
            <a:ext cx="3429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fontAlgn="auto" hangingPunct="1">
              <a:spcAft>
                <a:spcPts val="0"/>
              </a:spcAft>
              <a:defRPr/>
            </a:pPr>
            <a:r>
              <a:rPr lang="en-US" smtClean="0"/>
              <a:t>Uniformitarianism</a:t>
            </a:r>
          </a:p>
        </p:txBody>
      </p:sp>
      <p:sp>
        <p:nvSpPr>
          <p:cNvPr id="18435" name="Content Placeholder 2"/>
          <p:cNvSpPr>
            <a:spLocks noGrp="1"/>
          </p:cNvSpPr>
          <p:nvPr>
            <p:ph sz="quarter" idx="1"/>
          </p:nvPr>
        </p:nvSpPr>
        <p:spPr>
          <a:xfrm>
            <a:off x="4191000" y="1600200"/>
            <a:ext cx="3962400" cy="4873625"/>
          </a:xfrm>
        </p:spPr>
        <p:txBody>
          <a:bodyPr/>
          <a:lstStyle/>
          <a:p>
            <a:pPr eaLnBrk="1" hangingPunct="1"/>
            <a:r>
              <a:rPr lang="en-US" smtClean="0"/>
              <a:t>This theory states that the geologic processes that shape Earth are uniform through time.</a:t>
            </a:r>
          </a:p>
          <a:p>
            <a:pPr lvl="1" eaLnBrk="1" hangingPunct="1"/>
            <a:r>
              <a:rPr lang="en-US" smtClean="0">
                <a:solidFill>
                  <a:srgbClr val="7030A0"/>
                </a:solidFill>
              </a:rPr>
              <a:t>It proposes that both catastrophy AND small changes (i.e. wind, rain, current, etc) shaped the Earth.</a:t>
            </a:r>
          </a:p>
          <a:p>
            <a:pPr lvl="1" eaLnBrk="1" hangingPunct="1"/>
            <a:r>
              <a:rPr lang="en-US" smtClean="0"/>
              <a:t>It also stated that such changes have occurred at a constant rate and are ongoing.</a:t>
            </a:r>
          </a:p>
        </p:txBody>
      </p:sp>
      <p:pic>
        <p:nvPicPr>
          <p:cNvPr id="18436" name="Picture 5" descr="http://www.interpatagonia.com/paseos/viedma_discovery/foto3.jpg"/>
          <p:cNvPicPr>
            <a:picLocks noChangeAspect="1" noChangeArrowheads="1"/>
          </p:cNvPicPr>
          <p:nvPr/>
        </p:nvPicPr>
        <p:blipFill>
          <a:blip r:embed="rId2" cstate="print"/>
          <a:srcRect/>
          <a:stretch>
            <a:fillRect/>
          </a:stretch>
        </p:blipFill>
        <p:spPr bwMode="auto">
          <a:xfrm>
            <a:off x="381000" y="3733800"/>
            <a:ext cx="3348038" cy="3124200"/>
          </a:xfrm>
          <a:prstGeom prst="rect">
            <a:avLst/>
          </a:prstGeom>
          <a:noFill/>
          <a:ln w="9525">
            <a:noFill/>
            <a:miter lim="800000"/>
            <a:headEnd/>
            <a:tailEnd/>
          </a:ln>
        </p:spPr>
      </p:pic>
      <p:pic>
        <p:nvPicPr>
          <p:cNvPr id="18437" name="Picture 7" descr="http://www.companysj.com/v244/cuban-hurricane.jpg"/>
          <p:cNvPicPr>
            <a:picLocks noChangeAspect="1" noChangeArrowheads="1"/>
          </p:cNvPicPr>
          <p:nvPr/>
        </p:nvPicPr>
        <p:blipFill>
          <a:blip r:embed="rId3" cstate="print"/>
          <a:srcRect/>
          <a:stretch>
            <a:fillRect/>
          </a:stretch>
        </p:blipFill>
        <p:spPr bwMode="auto">
          <a:xfrm>
            <a:off x="381000" y="1524000"/>
            <a:ext cx="3352800" cy="233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fontAlgn="auto" hangingPunct="1">
              <a:spcAft>
                <a:spcPts val="0"/>
              </a:spcAft>
              <a:defRPr/>
            </a:pPr>
            <a:r>
              <a:rPr lang="en-US" smtClean="0"/>
              <a:t>DARWIN</a:t>
            </a:r>
          </a:p>
        </p:txBody>
      </p:sp>
      <p:pic>
        <p:nvPicPr>
          <p:cNvPr id="19459" name="Picture 2" descr="File:Charles Darwin seated.jpg">
            <a:hlinkClick r:id="rId2"/>
          </p:cNvPr>
          <p:cNvPicPr>
            <a:picLocks noChangeAspect="1" noChangeArrowheads="1"/>
          </p:cNvPicPr>
          <p:nvPr/>
        </p:nvPicPr>
        <p:blipFill>
          <a:blip r:embed="rId3" cstate="print"/>
          <a:srcRect/>
          <a:stretch>
            <a:fillRect/>
          </a:stretch>
        </p:blipFill>
        <p:spPr bwMode="auto">
          <a:xfrm>
            <a:off x="2514600" y="1152525"/>
            <a:ext cx="4086225" cy="570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fontAlgn="auto" hangingPunct="1">
              <a:spcAft>
                <a:spcPts val="0"/>
              </a:spcAft>
              <a:defRPr/>
            </a:pPr>
            <a:r>
              <a:rPr lang="en-US" smtClean="0"/>
              <a:t>Charles Darwin</a:t>
            </a:r>
          </a:p>
        </p:txBody>
      </p:sp>
      <p:sp>
        <p:nvSpPr>
          <p:cNvPr id="20483" name="Content Placeholder 2"/>
          <p:cNvSpPr>
            <a:spLocks noGrp="1"/>
          </p:cNvSpPr>
          <p:nvPr>
            <p:ph sz="quarter" idx="1"/>
          </p:nvPr>
        </p:nvSpPr>
        <p:spPr>
          <a:xfrm>
            <a:off x="457200" y="1600200"/>
            <a:ext cx="3962400" cy="4873625"/>
          </a:xfrm>
        </p:spPr>
        <p:txBody>
          <a:bodyPr/>
          <a:lstStyle/>
          <a:p>
            <a:pPr eaLnBrk="1" hangingPunct="1">
              <a:buFont typeface="Arial" charset="0"/>
              <a:buChar char="•"/>
            </a:pPr>
            <a:r>
              <a:rPr lang="en-US" sz="2000" smtClean="0"/>
              <a:t>Was supposed to follow in the family footsteps and become a doctor.</a:t>
            </a:r>
          </a:p>
          <a:p>
            <a:pPr lvl="1" eaLnBrk="1" hangingPunct="1">
              <a:buFont typeface="Arial" charset="0"/>
              <a:buChar char="–"/>
            </a:pPr>
            <a:r>
              <a:rPr lang="en-US" sz="1800" smtClean="0"/>
              <a:t>Found lectures dull and surgery disgusting, so he learned taxidermy, natural history, and geology.</a:t>
            </a:r>
          </a:p>
          <a:p>
            <a:pPr eaLnBrk="1" hangingPunct="1">
              <a:buFont typeface="Arial" charset="0"/>
              <a:buChar char="•"/>
            </a:pPr>
            <a:r>
              <a:rPr lang="en-US" sz="2000" smtClean="0"/>
              <a:t>In 1831, he took off on the HMS Beagle, and would explore the world (including the Galapagos Islands) for 5 years.</a:t>
            </a:r>
          </a:p>
          <a:p>
            <a:pPr lvl="1" eaLnBrk="1" hangingPunct="1">
              <a:buFont typeface="Arial" charset="0"/>
              <a:buChar char="–"/>
            </a:pPr>
            <a:r>
              <a:rPr lang="en-US" sz="1800" smtClean="0"/>
              <a:t>He collected numerous species and took meticulous notes. He would then send them to experts for analysis.</a:t>
            </a:r>
          </a:p>
        </p:txBody>
      </p:sp>
      <p:pic>
        <p:nvPicPr>
          <p:cNvPr id="20484" name="Picture 5" descr="http://scrapetv.com/News/News%20Pages/Science/Images/HMS-Beagle-in-Sydney-Harbour-1838.jpg"/>
          <p:cNvPicPr>
            <a:picLocks noChangeAspect="1" noChangeArrowheads="1"/>
          </p:cNvPicPr>
          <p:nvPr/>
        </p:nvPicPr>
        <p:blipFill>
          <a:blip r:embed="rId2" cstate="print"/>
          <a:srcRect/>
          <a:stretch>
            <a:fillRect/>
          </a:stretch>
        </p:blipFill>
        <p:spPr bwMode="auto">
          <a:xfrm>
            <a:off x="4495800" y="228600"/>
            <a:ext cx="4141788" cy="3086100"/>
          </a:xfrm>
          <a:prstGeom prst="rect">
            <a:avLst/>
          </a:prstGeom>
          <a:noFill/>
          <a:ln w="9525">
            <a:noFill/>
            <a:miter lim="800000"/>
            <a:headEnd/>
            <a:tailEnd/>
          </a:ln>
        </p:spPr>
      </p:pic>
      <p:pic>
        <p:nvPicPr>
          <p:cNvPr id="20485" name="Picture 7" descr="http://www.wildlifeadventures.com/assets/images/tours/Galapagos-Islands.jpg"/>
          <p:cNvPicPr>
            <a:picLocks noChangeAspect="1" noChangeArrowheads="1"/>
          </p:cNvPicPr>
          <p:nvPr/>
        </p:nvPicPr>
        <p:blipFill>
          <a:blip r:embed="rId3" cstate="print"/>
          <a:srcRect/>
          <a:stretch>
            <a:fillRect/>
          </a:stretch>
        </p:blipFill>
        <p:spPr bwMode="auto">
          <a:xfrm>
            <a:off x="4495800" y="3505200"/>
            <a:ext cx="4267200" cy="315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7467600" cy="1143000"/>
          </a:xfrm>
        </p:spPr>
        <p:txBody>
          <a:bodyPr/>
          <a:lstStyle/>
          <a:p>
            <a:pPr eaLnBrk="1" fontAlgn="auto" hangingPunct="1">
              <a:spcAft>
                <a:spcPts val="0"/>
              </a:spcAft>
              <a:defRPr/>
            </a:pPr>
            <a:r>
              <a:rPr lang="en-US" dirty="0" smtClean="0"/>
              <a:t>Variations</a:t>
            </a:r>
          </a:p>
        </p:txBody>
      </p:sp>
      <p:sp>
        <p:nvSpPr>
          <p:cNvPr id="21507" name="Content Placeholder 2"/>
          <p:cNvSpPr>
            <a:spLocks noGrp="1"/>
          </p:cNvSpPr>
          <p:nvPr>
            <p:ph sz="quarter" idx="1"/>
          </p:nvPr>
        </p:nvSpPr>
        <p:spPr>
          <a:xfrm>
            <a:off x="457200" y="1295400"/>
            <a:ext cx="3886200" cy="5181600"/>
          </a:xfrm>
        </p:spPr>
        <p:txBody>
          <a:bodyPr/>
          <a:lstStyle/>
          <a:p>
            <a:pPr eaLnBrk="1" hangingPunct="1"/>
            <a:r>
              <a:rPr lang="en-US" smtClean="0">
                <a:solidFill>
                  <a:srgbClr val="7030A0"/>
                </a:solidFill>
              </a:rPr>
              <a:t>Variation is the difference in the physical traits of an individual from those of other individuals in the group to which it belongs.</a:t>
            </a:r>
          </a:p>
          <a:p>
            <a:pPr eaLnBrk="1" hangingPunct="1"/>
            <a:r>
              <a:rPr lang="en-US" smtClean="0">
                <a:solidFill>
                  <a:srgbClr val="7030A0"/>
                </a:solidFill>
              </a:rPr>
              <a:t>Interspecific variation</a:t>
            </a:r>
          </a:p>
          <a:p>
            <a:pPr lvl="1" eaLnBrk="1" hangingPunct="1"/>
            <a:r>
              <a:rPr lang="en-US" smtClean="0">
                <a:solidFill>
                  <a:srgbClr val="7030A0"/>
                </a:solidFill>
              </a:rPr>
              <a:t>Occurs among members of different species.</a:t>
            </a:r>
          </a:p>
          <a:p>
            <a:pPr eaLnBrk="1" hangingPunct="1"/>
            <a:r>
              <a:rPr lang="en-US" smtClean="0">
                <a:solidFill>
                  <a:srgbClr val="7030A0"/>
                </a:solidFill>
              </a:rPr>
              <a:t>Intraspecific variation</a:t>
            </a:r>
          </a:p>
          <a:p>
            <a:pPr lvl="1" eaLnBrk="1" hangingPunct="1"/>
            <a:r>
              <a:rPr lang="en-US" smtClean="0">
                <a:solidFill>
                  <a:srgbClr val="7030A0"/>
                </a:solidFill>
              </a:rPr>
              <a:t>Occurs among individuals of the same species.</a:t>
            </a:r>
          </a:p>
        </p:txBody>
      </p:sp>
      <p:pic>
        <p:nvPicPr>
          <p:cNvPr id="21508" name="Picture 5" descr="http://sdakotabirds.com/species/photos/house_finch.JPG"/>
          <p:cNvPicPr>
            <a:picLocks noChangeAspect="1" noChangeArrowheads="1"/>
          </p:cNvPicPr>
          <p:nvPr/>
        </p:nvPicPr>
        <p:blipFill>
          <a:blip r:embed="rId2" cstate="print"/>
          <a:srcRect/>
          <a:stretch>
            <a:fillRect/>
          </a:stretch>
        </p:blipFill>
        <p:spPr bwMode="auto">
          <a:xfrm>
            <a:off x="5105400" y="3886200"/>
            <a:ext cx="3400425" cy="2789238"/>
          </a:xfrm>
          <a:prstGeom prst="rect">
            <a:avLst/>
          </a:prstGeom>
          <a:noFill/>
          <a:ln w="9525">
            <a:noFill/>
            <a:miter lim="800000"/>
            <a:headEnd/>
            <a:tailEnd/>
          </a:ln>
        </p:spPr>
      </p:pic>
      <p:pic>
        <p:nvPicPr>
          <p:cNvPr id="21509" name="Picture 7" descr="http://www.rbgsyd.nsw.gov.au/__data/assets/image/0011/88535/Taeniopygia_guttata_Zebra_Finch_620.JPG"/>
          <p:cNvPicPr>
            <a:picLocks noChangeAspect="1" noChangeArrowheads="1"/>
          </p:cNvPicPr>
          <p:nvPr/>
        </p:nvPicPr>
        <p:blipFill>
          <a:blip r:embed="rId3" cstate="print"/>
          <a:srcRect/>
          <a:stretch>
            <a:fillRect/>
          </a:stretch>
        </p:blipFill>
        <p:spPr bwMode="auto">
          <a:xfrm>
            <a:off x="4572000" y="452438"/>
            <a:ext cx="2401888" cy="2324100"/>
          </a:xfrm>
          <a:prstGeom prst="rect">
            <a:avLst/>
          </a:prstGeom>
          <a:noFill/>
          <a:ln w="9525">
            <a:noFill/>
            <a:miter lim="800000"/>
            <a:headEnd/>
            <a:tailEnd/>
          </a:ln>
        </p:spPr>
      </p:pic>
      <p:pic>
        <p:nvPicPr>
          <p:cNvPr id="21510" name="Picture 9" descr="http://www.steveklotz.com/blog/wp-content/uploads/2007/05/finch.jpg"/>
          <p:cNvPicPr>
            <a:picLocks noChangeAspect="1" noChangeArrowheads="1"/>
          </p:cNvPicPr>
          <p:nvPr/>
        </p:nvPicPr>
        <p:blipFill>
          <a:blip r:embed="rId4" cstate="print"/>
          <a:srcRect/>
          <a:stretch>
            <a:fillRect/>
          </a:stretch>
        </p:blipFill>
        <p:spPr bwMode="auto">
          <a:xfrm>
            <a:off x="6629400" y="1524000"/>
            <a:ext cx="1954213" cy="206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fontAlgn="auto" hangingPunct="1">
              <a:spcAft>
                <a:spcPts val="0"/>
              </a:spcAft>
              <a:defRPr/>
            </a:pPr>
            <a:r>
              <a:rPr lang="en-US" smtClean="0"/>
              <a:t>Island Variations</a:t>
            </a:r>
          </a:p>
        </p:txBody>
      </p:sp>
      <p:sp>
        <p:nvSpPr>
          <p:cNvPr id="22531" name="Content Placeholder 2"/>
          <p:cNvSpPr>
            <a:spLocks noGrp="1"/>
          </p:cNvSpPr>
          <p:nvPr>
            <p:ph sz="quarter" idx="1"/>
          </p:nvPr>
        </p:nvSpPr>
        <p:spPr>
          <a:xfrm>
            <a:off x="457200" y="1600200"/>
            <a:ext cx="4495800" cy="4873625"/>
          </a:xfrm>
        </p:spPr>
        <p:txBody>
          <a:bodyPr/>
          <a:lstStyle/>
          <a:p>
            <a:pPr eaLnBrk="1" hangingPunct="1"/>
            <a:r>
              <a:rPr lang="en-US" smtClean="0"/>
              <a:t>Darwin noted that the species found on one island looked different from those on nearby islands.</a:t>
            </a:r>
          </a:p>
          <a:p>
            <a:pPr lvl="1" eaLnBrk="1" hangingPunct="1"/>
            <a:r>
              <a:rPr lang="en-US" smtClean="0"/>
              <a:t>Many of the islands species looked different from those on the nearest mainland.</a:t>
            </a:r>
          </a:p>
          <a:p>
            <a:pPr lvl="2" eaLnBrk="1" hangingPunct="1"/>
            <a:r>
              <a:rPr lang="en-US" smtClean="0"/>
              <a:t>Ex. Areas with large, hard-shelled nuts, often had finches with strong, thick beaks. Conversely, areas with many insects and fruits, had finches with more delicate beaks.</a:t>
            </a:r>
          </a:p>
        </p:txBody>
      </p:sp>
      <p:pic>
        <p:nvPicPr>
          <p:cNvPr id="22532" name="Picture 5" descr="http://2.bp.blogspot.com/_6IErfG8yjiU/Soiw_s9FmMI/AAAAAAAAAqg/gZds-3q00Ww/s400/GI_2009_SC_cuckoo.jpg"/>
          <p:cNvPicPr>
            <a:picLocks noChangeAspect="1" noChangeArrowheads="1"/>
          </p:cNvPicPr>
          <p:nvPr/>
        </p:nvPicPr>
        <p:blipFill>
          <a:blip r:embed="rId2" cstate="print"/>
          <a:srcRect/>
          <a:stretch>
            <a:fillRect/>
          </a:stretch>
        </p:blipFill>
        <p:spPr bwMode="auto">
          <a:xfrm>
            <a:off x="4876800" y="304800"/>
            <a:ext cx="2897188" cy="1933575"/>
          </a:xfrm>
          <a:prstGeom prst="rect">
            <a:avLst/>
          </a:prstGeom>
          <a:noFill/>
          <a:ln w="9525">
            <a:noFill/>
            <a:miter lim="800000"/>
            <a:headEnd/>
            <a:tailEnd/>
          </a:ln>
        </p:spPr>
      </p:pic>
      <p:pic>
        <p:nvPicPr>
          <p:cNvPr id="22533" name="Picture 10" descr="http://ic2.pbase.com/o6/77/419877/1/110250037.i3tMlrjN.SaffronFinch.jpg"/>
          <p:cNvPicPr>
            <a:picLocks noChangeAspect="1" noChangeArrowheads="1"/>
          </p:cNvPicPr>
          <p:nvPr/>
        </p:nvPicPr>
        <p:blipFill>
          <a:blip r:embed="rId3" cstate="print"/>
          <a:srcRect/>
          <a:stretch>
            <a:fillRect/>
          </a:stretch>
        </p:blipFill>
        <p:spPr bwMode="auto">
          <a:xfrm>
            <a:off x="6764338" y="3962400"/>
            <a:ext cx="2049462" cy="2895600"/>
          </a:xfrm>
          <a:prstGeom prst="rect">
            <a:avLst/>
          </a:prstGeom>
          <a:noFill/>
          <a:ln w="9525">
            <a:noFill/>
            <a:miter lim="800000"/>
            <a:headEnd/>
            <a:tailEnd/>
          </a:ln>
        </p:spPr>
      </p:pic>
      <p:pic>
        <p:nvPicPr>
          <p:cNvPr id="22534" name="Picture 8"/>
          <p:cNvPicPr>
            <a:picLocks noChangeAspect="1" noChangeArrowheads="1"/>
          </p:cNvPicPr>
          <p:nvPr/>
        </p:nvPicPr>
        <p:blipFill>
          <a:blip r:embed="rId4" cstate="print"/>
          <a:srcRect/>
          <a:stretch>
            <a:fillRect/>
          </a:stretch>
        </p:blipFill>
        <p:spPr bwMode="auto">
          <a:xfrm>
            <a:off x="4800600" y="2286000"/>
            <a:ext cx="2581275" cy="240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fontAlgn="auto" hangingPunct="1">
              <a:spcAft>
                <a:spcPts val="0"/>
              </a:spcAft>
              <a:defRPr/>
            </a:pPr>
            <a:r>
              <a:rPr lang="en-US" smtClean="0"/>
              <a:t>Adaptation</a:t>
            </a:r>
          </a:p>
        </p:txBody>
      </p:sp>
      <p:sp>
        <p:nvSpPr>
          <p:cNvPr id="23555" name="Content Placeholder 2"/>
          <p:cNvSpPr>
            <a:spLocks noGrp="1"/>
          </p:cNvSpPr>
          <p:nvPr>
            <p:ph sz="quarter" idx="1"/>
          </p:nvPr>
        </p:nvSpPr>
        <p:spPr>
          <a:xfrm>
            <a:off x="457200" y="1600200"/>
            <a:ext cx="4038600" cy="4873625"/>
          </a:xfrm>
        </p:spPr>
        <p:txBody>
          <a:bodyPr/>
          <a:lstStyle/>
          <a:p>
            <a:pPr eaLnBrk="1" hangingPunct="1"/>
            <a:r>
              <a:rPr lang="en-US" dirty="0" smtClean="0"/>
              <a:t>Darwin realized that species must be able to adapt to their environment, and that those </a:t>
            </a:r>
            <a:r>
              <a:rPr lang="en-US" dirty="0" smtClean="0">
                <a:solidFill>
                  <a:srgbClr val="7030A0"/>
                </a:solidFill>
              </a:rPr>
              <a:t>adaptations could lead to a genetic change in a population over time.</a:t>
            </a:r>
          </a:p>
          <a:p>
            <a:pPr lvl="1" eaLnBrk="1" hangingPunct="1"/>
            <a:r>
              <a:rPr lang="en-US" dirty="0" smtClean="0">
                <a:solidFill>
                  <a:srgbClr val="7030A0"/>
                </a:solidFill>
              </a:rPr>
              <a:t>An adaptation is a feature that allows an organism to better survive in its environment.</a:t>
            </a:r>
          </a:p>
        </p:txBody>
      </p:sp>
      <p:pic>
        <p:nvPicPr>
          <p:cNvPr id="23556" name="Picture 5" descr="http://10000birds.com/wp-content/uploads/2009/10/house-finch-eating-apple.jpg"/>
          <p:cNvPicPr>
            <a:picLocks noChangeAspect="1" noChangeArrowheads="1"/>
          </p:cNvPicPr>
          <p:nvPr/>
        </p:nvPicPr>
        <p:blipFill>
          <a:blip r:embed="rId2" cstate="print"/>
          <a:srcRect/>
          <a:stretch>
            <a:fillRect/>
          </a:stretch>
        </p:blipFill>
        <p:spPr bwMode="auto">
          <a:xfrm>
            <a:off x="4419600" y="838200"/>
            <a:ext cx="4229100" cy="2819400"/>
          </a:xfrm>
          <a:prstGeom prst="rect">
            <a:avLst/>
          </a:prstGeom>
          <a:noFill/>
          <a:ln w="9525">
            <a:noFill/>
            <a:miter lim="800000"/>
            <a:headEnd/>
            <a:tailEnd/>
          </a:ln>
        </p:spPr>
      </p:pic>
      <p:pic>
        <p:nvPicPr>
          <p:cNvPr id="23557" name="Picture 7" descr="http://teacher.scholastic.com/activities/explorations/images/woodpecker_finch.jpg"/>
          <p:cNvPicPr>
            <a:picLocks noChangeAspect="1" noChangeArrowheads="1"/>
          </p:cNvPicPr>
          <p:nvPr/>
        </p:nvPicPr>
        <p:blipFill>
          <a:blip r:embed="rId3" cstate="print"/>
          <a:srcRect/>
          <a:stretch>
            <a:fillRect/>
          </a:stretch>
        </p:blipFill>
        <p:spPr bwMode="auto">
          <a:xfrm>
            <a:off x="4495800" y="3886200"/>
            <a:ext cx="4067175" cy="2724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fontAlgn="auto" hangingPunct="1">
              <a:spcAft>
                <a:spcPts val="0"/>
              </a:spcAft>
              <a:defRPr/>
            </a:pPr>
            <a:r>
              <a:rPr lang="en-US" smtClean="0"/>
              <a:t>Fossil Evidence</a:t>
            </a:r>
          </a:p>
        </p:txBody>
      </p:sp>
      <p:sp>
        <p:nvSpPr>
          <p:cNvPr id="24579" name="Content Placeholder 2"/>
          <p:cNvSpPr>
            <a:spLocks noGrp="1"/>
          </p:cNvSpPr>
          <p:nvPr>
            <p:ph sz="quarter" idx="1"/>
          </p:nvPr>
        </p:nvSpPr>
        <p:spPr>
          <a:xfrm>
            <a:off x="457200" y="1600200"/>
            <a:ext cx="4191000" cy="4873625"/>
          </a:xfrm>
        </p:spPr>
        <p:txBody>
          <a:bodyPr/>
          <a:lstStyle/>
          <a:p>
            <a:pPr eaLnBrk="1" hangingPunct="1"/>
            <a:r>
              <a:rPr lang="en-US" smtClean="0"/>
              <a:t>Darwin also found fossil evidence of species changing over time.</a:t>
            </a:r>
          </a:p>
          <a:p>
            <a:pPr eaLnBrk="1" hangingPunct="1"/>
            <a:r>
              <a:rPr lang="en-US" smtClean="0"/>
              <a:t>Ex. He found the fossils of </a:t>
            </a:r>
            <a:r>
              <a:rPr lang="en-US" i="1" smtClean="0"/>
              <a:t>Glyptodon</a:t>
            </a:r>
            <a:r>
              <a:rPr lang="en-US" smtClean="0"/>
              <a:t>, a giant armadillo. He hypothesized that it was related, in some way, to the modern armadillo.</a:t>
            </a:r>
          </a:p>
          <a:p>
            <a:pPr eaLnBrk="1" hangingPunct="1"/>
            <a:r>
              <a:rPr lang="en-US" smtClean="0"/>
              <a:t>This suggested that the Earth had to be more than 6000 years old.</a:t>
            </a:r>
          </a:p>
        </p:txBody>
      </p:sp>
      <p:pic>
        <p:nvPicPr>
          <p:cNvPr id="24580" name="Picture 7" descr="http://a.abcnews.com/images/Technology/ht_darwin-05_090205_main.jpg"/>
          <p:cNvPicPr>
            <a:picLocks noChangeAspect="1" noChangeArrowheads="1"/>
          </p:cNvPicPr>
          <p:nvPr/>
        </p:nvPicPr>
        <p:blipFill>
          <a:blip r:embed="rId2" cstate="print"/>
          <a:srcRect/>
          <a:stretch>
            <a:fillRect/>
          </a:stretch>
        </p:blipFill>
        <p:spPr bwMode="auto">
          <a:xfrm>
            <a:off x="4648200" y="381000"/>
            <a:ext cx="4073525" cy="3152775"/>
          </a:xfrm>
          <a:prstGeom prst="rect">
            <a:avLst/>
          </a:prstGeom>
          <a:noFill/>
          <a:ln w="9525">
            <a:noFill/>
            <a:miter lim="800000"/>
            <a:headEnd/>
            <a:tailEnd/>
          </a:ln>
        </p:spPr>
      </p:pic>
      <p:pic>
        <p:nvPicPr>
          <p:cNvPr id="24581" name="Picture 9" descr="http://myanimalblog.files.wordpress.com/2008/02/armadillo_380.jpg"/>
          <p:cNvPicPr>
            <a:picLocks noChangeAspect="1" noChangeArrowheads="1"/>
          </p:cNvPicPr>
          <p:nvPr/>
        </p:nvPicPr>
        <p:blipFill>
          <a:blip r:embed="rId3" cstate="print"/>
          <a:srcRect/>
          <a:stretch>
            <a:fillRect/>
          </a:stretch>
        </p:blipFill>
        <p:spPr bwMode="auto">
          <a:xfrm>
            <a:off x="4876800" y="3810000"/>
            <a:ext cx="3619500" cy="287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fontAlgn="auto" hangingPunct="1">
              <a:spcAft>
                <a:spcPts val="0"/>
              </a:spcAft>
              <a:defRPr/>
            </a:pPr>
            <a:r>
              <a:rPr lang="en-US" smtClean="0"/>
              <a:t>The Oldest Living Tortoise </a:t>
            </a:r>
          </a:p>
        </p:txBody>
      </p:sp>
      <p:sp>
        <p:nvSpPr>
          <p:cNvPr id="19459" name="Content Placeholder 2"/>
          <p:cNvSpPr>
            <a:spLocks noGrp="1"/>
          </p:cNvSpPr>
          <p:nvPr>
            <p:ph sz="quarter" idx="1"/>
          </p:nvPr>
        </p:nvSpPr>
        <p:spPr>
          <a:xfrm>
            <a:off x="457200" y="1600200"/>
            <a:ext cx="4724400" cy="4873625"/>
          </a:xfrm>
        </p:spPr>
        <p:txBody>
          <a:bodyPr>
            <a:normAutofit lnSpcReduction="10000"/>
          </a:bodyPr>
          <a:lstStyle/>
          <a:p>
            <a:pPr marL="274320" indent="-274320" eaLnBrk="1" fontAlgn="auto" hangingPunct="1">
              <a:spcAft>
                <a:spcPts val="0"/>
              </a:spcAft>
              <a:buFont typeface="Wingdings"/>
              <a:buChar char=""/>
              <a:defRPr/>
            </a:pPr>
            <a:r>
              <a:rPr lang="en-US" sz="2200" dirty="0" smtClean="0"/>
              <a:t>Darwin collected three Galapagos tortoises from the islands, and brought them home. He named them Tom, Dick, and Harry, thinking that all were male.</a:t>
            </a:r>
          </a:p>
          <a:p>
            <a:pPr marL="640080" lvl="1" indent="-274320" eaLnBrk="1" fontAlgn="auto" hangingPunct="1">
              <a:spcAft>
                <a:spcPts val="0"/>
              </a:spcAft>
              <a:buFont typeface="Wingdings 2"/>
              <a:buChar char=""/>
              <a:defRPr/>
            </a:pPr>
            <a:r>
              <a:rPr lang="en-US" sz="1800" dirty="0" smtClean="0"/>
              <a:t>Poorly adapted to the English weather, the tortoises were moved to Australia around 1840.</a:t>
            </a:r>
          </a:p>
          <a:p>
            <a:pPr marL="640080" lvl="1" indent="-274320" eaLnBrk="1" fontAlgn="auto" hangingPunct="1">
              <a:spcAft>
                <a:spcPts val="0"/>
              </a:spcAft>
              <a:buFont typeface="Wingdings 2"/>
              <a:buChar char=""/>
              <a:defRPr/>
            </a:pPr>
            <a:r>
              <a:rPr lang="en-US" sz="1800" dirty="0" smtClean="0"/>
              <a:t>In 1960, scientists realized that Harry (the last surviving tortoise) was really Harriet.</a:t>
            </a:r>
          </a:p>
          <a:p>
            <a:pPr marL="640080" lvl="1" indent="-274320" eaLnBrk="1" fontAlgn="auto" hangingPunct="1">
              <a:spcAft>
                <a:spcPts val="0"/>
              </a:spcAft>
              <a:buFont typeface="Wingdings 2"/>
              <a:buChar char=""/>
              <a:defRPr/>
            </a:pPr>
            <a:r>
              <a:rPr lang="en-US" sz="1800" dirty="0" smtClean="0"/>
              <a:t>In 1992, DNA testing confirmed that Harriet was born in 1830.</a:t>
            </a:r>
          </a:p>
          <a:p>
            <a:pPr marL="640080" lvl="1" indent="-274320" eaLnBrk="1" fontAlgn="auto" hangingPunct="1">
              <a:spcAft>
                <a:spcPts val="0"/>
              </a:spcAft>
              <a:buFont typeface="Wingdings 2"/>
              <a:buChar char=""/>
              <a:defRPr/>
            </a:pPr>
            <a:r>
              <a:rPr lang="en-US" sz="1800" dirty="0" smtClean="0"/>
              <a:t>Today, Harriet lives at the Australia </a:t>
            </a:r>
            <a:r>
              <a:rPr lang="en-US" sz="1800" smtClean="0"/>
              <a:t>Zoo outside </a:t>
            </a:r>
            <a:r>
              <a:rPr lang="en-US" sz="1800" dirty="0" smtClean="0"/>
              <a:t>of Brisbane.</a:t>
            </a:r>
          </a:p>
          <a:p>
            <a:pPr marL="274320" indent="-274320" eaLnBrk="1" fontAlgn="auto" hangingPunct="1">
              <a:spcAft>
                <a:spcPts val="0"/>
              </a:spcAft>
              <a:buFont typeface="Wingdings"/>
              <a:buChar char=""/>
              <a:defRPr/>
            </a:pPr>
            <a:endParaRPr lang="en-US" dirty="0" smtClean="0"/>
          </a:p>
        </p:txBody>
      </p:sp>
      <p:pic>
        <p:nvPicPr>
          <p:cNvPr id="25604" name="Picture 5" descr="http://i.neoseeker.com/mgv/450609-ieyasu/609/50/giant_galapagos_tortoise_display.jpg"/>
          <p:cNvPicPr>
            <a:picLocks noChangeAspect="1" noChangeArrowheads="1"/>
          </p:cNvPicPr>
          <p:nvPr/>
        </p:nvPicPr>
        <p:blipFill>
          <a:blip r:embed="rId2" cstate="print"/>
          <a:srcRect/>
          <a:stretch>
            <a:fillRect/>
          </a:stretch>
        </p:blipFill>
        <p:spPr bwMode="auto">
          <a:xfrm>
            <a:off x="5334000" y="2209800"/>
            <a:ext cx="3560763" cy="321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Theory of Evolution</a:t>
            </a:r>
            <a:endParaRPr lang="en-US" dirty="0"/>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14601" y="1516135"/>
            <a:ext cx="3048000" cy="5307107"/>
          </a:xfrm>
        </p:spPr>
      </p:pic>
    </p:spTree>
    <p:extLst>
      <p:ext uri="{BB962C8B-B14F-4D97-AF65-F5344CB8AC3E}">
        <p14:creationId xmlns:p14="http://schemas.microsoft.com/office/powerpoint/2010/main" val="4268895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fontAlgn="auto" hangingPunct="1">
              <a:spcAft>
                <a:spcPts val="0"/>
              </a:spcAft>
              <a:defRPr/>
            </a:pPr>
            <a:r>
              <a:rPr lang="en-US" smtClean="0"/>
              <a:t>Key Insights</a:t>
            </a:r>
          </a:p>
        </p:txBody>
      </p:sp>
      <p:sp>
        <p:nvSpPr>
          <p:cNvPr id="26627" name="Content Placeholder 2"/>
          <p:cNvSpPr>
            <a:spLocks noGrp="1"/>
          </p:cNvSpPr>
          <p:nvPr>
            <p:ph sz="quarter" idx="1"/>
          </p:nvPr>
        </p:nvSpPr>
        <p:spPr>
          <a:xfrm>
            <a:off x="457200" y="1600200"/>
            <a:ext cx="7467600" cy="1905000"/>
          </a:xfrm>
        </p:spPr>
        <p:txBody>
          <a:bodyPr/>
          <a:lstStyle/>
          <a:p>
            <a:pPr eaLnBrk="1" hangingPunct="1"/>
            <a:r>
              <a:rPr lang="en-US" smtClean="0"/>
              <a:t>Darwin spent more than 20 years compiling evidence to help him form his theory of evolution.</a:t>
            </a:r>
          </a:p>
          <a:p>
            <a:pPr lvl="1" eaLnBrk="1" hangingPunct="1"/>
            <a:r>
              <a:rPr lang="en-US" smtClean="0"/>
              <a:t>He received A LOT of help from fellow scientists, as well as the farmers and breeders of England.</a:t>
            </a:r>
          </a:p>
        </p:txBody>
      </p:sp>
      <p:pic>
        <p:nvPicPr>
          <p:cNvPr id="26628" name="Picture 5" descr="http://images.amazon.com/images/P/0785819118.01._SCLZZZZZZZ_.jpg"/>
          <p:cNvPicPr>
            <a:picLocks noChangeAspect="1" noChangeArrowheads="1"/>
          </p:cNvPicPr>
          <p:nvPr/>
        </p:nvPicPr>
        <p:blipFill>
          <a:blip r:embed="rId2" cstate="print"/>
          <a:srcRect/>
          <a:stretch>
            <a:fillRect/>
          </a:stretch>
        </p:blipFill>
        <p:spPr bwMode="auto">
          <a:xfrm>
            <a:off x="3124200" y="3200400"/>
            <a:ext cx="2249488"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fontAlgn="auto" hangingPunct="1">
              <a:spcAft>
                <a:spcPts val="0"/>
              </a:spcAft>
              <a:defRPr/>
            </a:pPr>
            <a:r>
              <a:rPr lang="en-US" smtClean="0"/>
              <a:t>Artificial Selection</a:t>
            </a:r>
          </a:p>
        </p:txBody>
      </p:sp>
      <p:sp>
        <p:nvSpPr>
          <p:cNvPr id="27651" name="Content Placeholder 2"/>
          <p:cNvSpPr>
            <a:spLocks noGrp="1"/>
          </p:cNvSpPr>
          <p:nvPr>
            <p:ph sz="quarter" idx="1"/>
          </p:nvPr>
        </p:nvSpPr>
        <p:spPr>
          <a:xfrm>
            <a:off x="457200" y="1600200"/>
            <a:ext cx="3733800" cy="4648200"/>
          </a:xfrm>
        </p:spPr>
        <p:txBody>
          <a:bodyPr/>
          <a:lstStyle/>
          <a:p>
            <a:pPr eaLnBrk="1" hangingPunct="1"/>
            <a:r>
              <a:rPr lang="en-US" smtClean="0">
                <a:solidFill>
                  <a:srgbClr val="7030A0"/>
                </a:solidFill>
              </a:rPr>
              <a:t>Artificial selection is the process by which humans change a species by breeding it for certain traits.</a:t>
            </a:r>
          </a:p>
          <a:p>
            <a:pPr lvl="1" eaLnBrk="1" hangingPunct="1"/>
            <a:r>
              <a:rPr lang="en-US" smtClean="0"/>
              <a:t>Humans determine which trait is favorable and then breed individuals that show those traits.</a:t>
            </a:r>
          </a:p>
          <a:p>
            <a:pPr lvl="2" eaLnBrk="1" hangingPunct="1"/>
            <a:r>
              <a:rPr lang="en-US" smtClean="0"/>
              <a:t>Darwin began to breed pigeons to understand artificial selection.</a:t>
            </a:r>
          </a:p>
        </p:txBody>
      </p:sp>
      <p:pic>
        <p:nvPicPr>
          <p:cNvPr id="27652" name="Picture 5" descr="http://cdn-write.demandstudios.com/upload/9000/400/20/5/29425.jpg"/>
          <p:cNvPicPr>
            <a:picLocks noChangeAspect="1" noChangeArrowheads="1"/>
          </p:cNvPicPr>
          <p:nvPr/>
        </p:nvPicPr>
        <p:blipFill>
          <a:blip r:embed="rId2" cstate="print"/>
          <a:srcRect/>
          <a:stretch>
            <a:fillRect/>
          </a:stretch>
        </p:blipFill>
        <p:spPr bwMode="auto">
          <a:xfrm>
            <a:off x="4876800" y="1851025"/>
            <a:ext cx="3276600" cy="389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fontAlgn="auto" hangingPunct="1">
              <a:spcAft>
                <a:spcPts val="0"/>
              </a:spcAft>
              <a:defRPr/>
            </a:pPr>
            <a:r>
              <a:rPr lang="en-US" smtClean="0"/>
              <a:t>Artificial Selection</a:t>
            </a:r>
          </a:p>
        </p:txBody>
      </p:sp>
      <p:sp>
        <p:nvSpPr>
          <p:cNvPr id="28675" name="Content Placeholder 2"/>
          <p:cNvSpPr>
            <a:spLocks noGrp="1"/>
          </p:cNvSpPr>
          <p:nvPr>
            <p:ph sz="quarter" idx="1"/>
          </p:nvPr>
        </p:nvSpPr>
        <p:spPr>
          <a:xfrm>
            <a:off x="457200" y="1600200"/>
            <a:ext cx="4495800" cy="4873625"/>
          </a:xfrm>
        </p:spPr>
        <p:txBody>
          <a:bodyPr/>
          <a:lstStyle/>
          <a:p>
            <a:pPr eaLnBrk="1" hangingPunct="1"/>
            <a:r>
              <a:rPr lang="en-US" smtClean="0"/>
              <a:t>Darwin compared what he learned from breeding pigeons to his ideas on adaptation.</a:t>
            </a:r>
          </a:p>
          <a:p>
            <a:pPr lvl="1" eaLnBrk="1" hangingPunct="1"/>
            <a:r>
              <a:rPr lang="en-US" smtClean="0">
                <a:solidFill>
                  <a:srgbClr val="7030A0"/>
                </a:solidFill>
              </a:rPr>
              <a:t>In artificial selection, features </a:t>
            </a:r>
            <a:r>
              <a:rPr lang="en-US" smtClean="0"/>
              <a:t>such as reversed neck feathers, large crops, or extra tail feathers </a:t>
            </a:r>
            <a:r>
              <a:rPr lang="en-US" smtClean="0">
                <a:solidFill>
                  <a:srgbClr val="7030A0"/>
                </a:solidFill>
              </a:rPr>
              <a:t>are selected over generations because breeders like these particular traits.</a:t>
            </a:r>
          </a:p>
          <a:p>
            <a:pPr lvl="1" eaLnBrk="1" hangingPunct="1"/>
            <a:r>
              <a:rPr lang="en-US" smtClean="0"/>
              <a:t>If a feature is not desirable, or “useful”, it would be selected against.</a:t>
            </a:r>
          </a:p>
        </p:txBody>
      </p:sp>
      <p:pic>
        <p:nvPicPr>
          <p:cNvPr id="28676" name="Picture 7" descr="http://t3.gstatic.com/images?q=tbn:MdgXnJ1WFvas5M:http://farm3.static.flickr.com/2207/2055951380_74d8c824bf.jpg">
            <a:hlinkClick r:id="rId2"/>
          </p:cNvPr>
          <p:cNvPicPr>
            <a:picLocks noChangeAspect="1" noChangeArrowheads="1"/>
          </p:cNvPicPr>
          <p:nvPr/>
        </p:nvPicPr>
        <p:blipFill>
          <a:blip r:embed="rId3" cstate="print"/>
          <a:srcRect/>
          <a:stretch>
            <a:fillRect/>
          </a:stretch>
        </p:blipFill>
        <p:spPr bwMode="auto">
          <a:xfrm>
            <a:off x="4876800" y="228600"/>
            <a:ext cx="2381250" cy="2714625"/>
          </a:xfrm>
          <a:prstGeom prst="rect">
            <a:avLst/>
          </a:prstGeom>
          <a:noFill/>
          <a:ln w="9525">
            <a:noFill/>
            <a:miter lim="800000"/>
            <a:headEnd/>
            <a:tailEnd/>
          </a:ln>
        </p:spPr>
      </p:pic>
      <p:pic>
        <p:nvPicPr>
          <p:cNvPr id="28677" name="Picture 9" descr="http://upload.wikimedia.org/wikipedia/commons/thumb/5/5f/Jacobin.jpg/450px-Jacobin.jpg"/>
          <p:cNvPicPr>
            <a:picLocks noChangeAspect="1" noChangeArrowheads="1"/>
          </p:cNvPicPr>
          <p:nvPr/>
        </p:nvPicPr>
        <p:blipFill>
          <a:blip r:embed="rId4" cstate="print"/>
          <a:srcRect/>
          <a:stretch>
            <a:fillRect/>
          </a:stretch>
        </p:blipFill>
        <p:spPr bwMode="auto">
          <a:xfrm>
            <a:off x="6705600" y="1676400"/>
            <a:ext cx="2228850" cy="2971800"/>
          </a:xfrm>
          <a:prstGeom prst="rect">
            <a:avLst/>
          </a:prstGeom>
          <a:noFill/>
          <a:ln w="9525">
            <a:noFill/>
            <a:miter lim="800000"/>
            <a:headEnd/>
            <a:tailEnd/>
          </a:ln>
        </p:spPr>
      </p:pic>
      <p:pic>
        <p:nvPicPr>
          <p:cNvPr id="28678" name="Picture 11" descr="http://theora.com/images/Fantail%20Pigeon.jpg"/>
          <p:cNvPicPr>
            <a:picLocks noChangeAspect="1" noChangeArrowheads="1"/>
          </p:cNvPicPr>
          <p:nvPr/>
        </p:nvPicPr>
        <p:blipFill>
          <a:blip r:embed="rId5" cstate="print"/>
          <a:srcRect/>
          <a:stretch>
            <a:fillRect/>
          </a:stretch>
        </p:blipFill>
        <p:spPr bwMode="auto">
          <a:xfrm>
            <a:off x="4953000" y="3962400"/>
            <a:ext cx="2571750" cy="2724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fontAlgn="auto" hangingPunct="1">
              <a:spcAft>
                <a:spcPts val="0"/>
              </a:spcAft>
              <a:defRPr/>
            </a:pPr>
            <a:r>
              <a:rPr lang="en-US" smtClean="0"/>
              <a:t>Natural Selection</a:t>
            </a:r>
          </a:p>
        </p:txBody>
      </p:sp>
      <p:sp>
        <p:nvSpPr>
          <p:cNvPr id="29699" name="Content Placeholder 2"/>
          <p:cNvSpPr>
            <a:spLocks noGrp="1"/>
          </p:cNvSpPr>
          <p:nvPr>
            <p:ph sz="quarter" idx="1"/>
          </p:nvPr>
        </p:nvSpPr>
        <p:spPr>
          <a:xfrm>
            <a:off x="457200" y="1600200"/>
            <a:ext cx="4267200" cy="4876800"/>
          </a:xfrm>
        </p:spPr>
        <p:txBody>
          <a:bodyPr/>
          <a:lstStyle/>
          <a:p>
            <a:pPr eaLnBrk="1" hangingPunct="1"/>
            <a:r>
              <a:rPr lang="en-US" smtClean="0">
                <a:solidFill>
                  <a:srgbClr val="7030A0"/>
                </a:solidFill>
              </a:rPr>
              <a:t>Natural selection is a mechanism by which individuals that have inherited beneficial adaptations produce more offspring on average than do other individuals.</a:t>
            </a:r>
          </a:p>
          <a:p>
            <a:pPr lvl="1" eaLnBrk="1" hangingPunct="1"/>
            <a:r>
              <a:rPr lang="en-US" smtClean="0">
                <a:solidFill>
                  <a:srgbClr val="7030A0"/>
                </a:solidFill>
              </a:rPr>
              <a:t>In nature, the environment is the selective agent.</a:t>
            </a:r>
          </a:p>
          <a:p>
            <a:pPr lvl="2" eaLnBrk="1" hangingPunct="1"/>
            <a:r>
              <a:rPr lang="en-US" smtClean="0"/>
              <a:t>Therefore, characteristics are selected only if they give advantages to individuals in the environment.</a:t>
            </a:r>
          </a:p>
          <a:p>
            <a:pPr eaLnBrk="1" hangingPunct="1"/>
            <a:endParaRPr lang="en-US" smtClean="0"/>
          </a:p>
        </p:txBody>
      </p:sp>
      <p:pic>
        <p:nvPicPr>
          <p:cNvPr id="29700" name="Picture 5" descr="http://static.howstuffworks.com/gif/natural-selection-hummingbi.jpg"/>
          <p:cNvPicPr>
            <a:picLocks noChangeAspect="1" noChangeArrowheads="1"/>
          </p:cNvPicPr>
          <p:nvPr/>
        </p:nvPicPr>
        <p:blipFill>
          <a:blip r:embed="rId2" cstate="print"/>
          <a:srcRect/>
          <a:stretch>
            <a:fillRect/>
          </a:stretch>
        </p:blipFill>
        <p:spPr bwMode="auto">
          <a:xfrm>
            <a:off x="4876800" y="914400"/>
            <a:ext cx="3810000" cy="2457450"/>
          </a:xfrm>
          <a:prstGeom prst="rect">
            <a:avLst/>
          </a:prstGeom>
          <a:noFill/>
          <a:ln w="9525">
            <a:noFill/>
            <a:miter lim="800000"/>
            <a:headEnd/>
            <a:tailEnd/>
          </a:ln>
        </p:spPr>
      </p:pic>
      <p:pic>
        <p:nvPicPr>
          <p:cNvPr id="29701" name="Picture 7" descr="http://www.vibrationdata.com/Resources/anteater1.jpg"/>
          <p:cNvPicPr>
            <a:picLocks noChangeAspect="1" noChangeArrowheads="1"/>
          </p:cNvPicPr>
          <p:nvPr/>
        </p:nvPicPr>
        <p:blipFill>
          <a:blip r:embed="rId3" cstate="print"/>
          <a:srcRect/>
          <a:stretch>
            <a:fillRect/>
          </a:stretch>
        </p:blipFill>
        <p:spPr bwMode="auto">
          <a:xfrm>
            <a:off x="4800600" y="3733800"/>
            <a:ext cx="4171950" cy="279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fontAlgn="auto" hangingPunct="1">
              <a:spcAft>
                <a:spcPts val="0"/>
              </a:spcAft>
              <a:defRPr/>
            </a:pPr>
            <a:r>
              <a:rPr lang="en-US" smtClean="0"/>
              <a:t>Struggle for Survival</a:t>
            </a:r>
          </a:p>
        </p:txBody>
      </p:sp>
      <p:sp>
        <p:nvSpPr>
          <p:cNvPr id="30723" name="Content Placeholder 2"/>
          <p:cNvSpPr>
            <a:spLocks noGrp="1"/>
          </p:cNvSpPr>
          <p:nvPr>
            <p:ph sz="quarter" idx="1"/>
          </p:nvPr>
        </p:nvSpPr>
        <p:spPr>
          <a:xfrm>
            <a:off x="228600" y="1600200"/>
            <a:ext cx="8458200" cy="2057400"/>
          </a:xfrm>
        </p:spPr>
        <p:txBody>
          <a:bodyPr/>
          <a:lstStyle/>
          <a:p>
            <a:pPr eaLnBrk="1" hangingPunct="1"/>
            <a:r>
              <a:rPr lang="en-US" sz="2000" dirty="0" smtClean="0"/>
              <a:t>An English economist, Thomas Malthus, had proposed that resources such as food, water, and shelter were natural limits to population growth.</a:t>
            </a:r>
          </a:p>
          <a:p>
            <a:pPr lvl="1" eaLnBrk="1" hangingPunct="1"/>
            <a:r>
              <a:rPr lang="en-US" sz="1800" dirty="0" smtClean="0"/>
              <a:t>Darwin reasoned that this struggle took place in nature, resources were limited, and organisms had more offspring than could ever survive.</a:t>
            </a:r>
          </a:p>
          <a:p>
            <a:pPr lvl="2" eaLnBrk="1" hangingPunct="1"/>
            <a:r>
              <a:rPr lang="en-US" sz="2800" dirty="0" smtClean="0">
                <a:solidFill>
                  <a:srgbClr val="7030A0"/>
                </a:solidFill>
              </a:rPr>
              <a:t>Those individuals best suited to their environment would survive and breed.</a:t>
            </a:r>
          </a:p>
        </p:txBody>
      </p:sp>
      <p:pic>
        <p:nvPicPr>
          <p:cNvPr id="30724" name="Picture 7" descr="http://papercastlepress.com/blog/wp-content/uploads/2009/04/lions-hunting.jpg"/>
          <p:cNvPicPr>
            <a:picLocks noChangeAspect="1" noChangeArrowheads="1"/>
          </p:cNvPicPr>
          <p:nvPr/>
        </p:nvPicPr>
        <p:blipFill>
          <a:blip r:embed="rId2" cstate="print"/>
          <a:srcRect/>
          <a:stretch>
            <a:fillRect/>
          </a:stretch>
        </p:blipFill>
        <p:spPr bwMode="auto">
          <a:xfrm>
            <a:off x="1371600" y="4495800"/>
            <a:ext cx="6667500" cy="206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0"/>
            <a:ext cx="9144000" cy="715963"/>
          </a:xfrm>
        </p:spPr>
        <p:txBody>
          <a:bodyPr/>
          <a:lstStyle/>
          <a:p>
            <a:pPr algn="ctr" eaLnBrk="1" fontAlgn="auto" hangingPunct="1">
              <a:spcAft>
                <a:spcPts val="0"/>
              </a:spcAft>
              <a:defRPr/>
            </a:pPr>
            <a:r>
              <a:rPr lang="en-US" dirty="0" smtClean="0"/>
              <a:t>EVIDENCE FOR NATURAL SELECTION</a:t>
            </a:r>
          </a:p>
        </p:txBody>
      </p:sp>
      <p:pic>
        <p:nvPicPr>
          <p:cNvPr id="31747" name="Picture 5" descr="http://yista.com/wp-content/uploads/2008/02/nintendo_char_evolution.jpg"/>
          <p:cNvPicPr>
            <a:picLocks noChangeAspect="1" noChangeArrowheads="1"/>
          </p:cNvPicPr>
          <p:nvPr/>
        </p:nvPicPr>
        <p:blipFill>
          <a:blip r:embed="rId2" cstate="print"/>
          <a:srcRect/>
          <a:stretch>
            <a:fillRect/>
          </a:stretch>
        </p:blipFill>
        <p:spPr bwMode="auto">
          <a:xfrm>
            <a:off x="2513013" y="685800"/>
            <a:ext cx="3811587"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fontAlgn="auto" hangingPunct="1">
              <a:spcAft>
                <a:spcPts val="0"/>
              </a:spcAft>
              <a:defRPr/>
            </a:pPr>
            <a:r>
              <a:rPr lang="en-US" smtClean="0"/>
              <a:t>Natural Selection Again</a:t>
            </a:r>
          </a:p>
        </p:txBody>
      </p:sp>
      <p:sp>
        <p:nvSpPr>
          <p:cNvPr id="32771" name="Content Placeholder 2"/>
          <p:cNvSpPr>
            <a:spLocks noGrp="1"/>
          </p:cNvSpPr>
          <p:nvPr>
            <p:ph sz="quarter" idx="1"/>
          </p:nvPr>
        </p:nvSpPr>
        <p:spPr>
          <a:xfrm>
            <a:off x="228600" y="1600200"/>
            <a:ext cx="3962400" cy="4495800"/>
          </a:xfrm>
        </p:spPr>
        <p:txBody>
          <a:bodyPr/>
          <a:lstStyle/>
          <a:p>
            <a:pPr eaLnBrk="1" hangingPunct="1"/>
            <a:r>
              <a:rPr lang="en-US" dirty="0" smtClean="0">
                <a:solidFill>
                  <a:srgbClr val="7030A0"/>
                </a:solidFill>
              </a:rPr>
              <a:t>There are four main principles to the theory of natural selection:</a:t>
            </a:r>
          </a:p>
          <a:p>
            <a:pPr lvl="1" eaLnBrk="1" hangingPunct="1"/>
            <a:r>
              <a:rPr lang="en-US" dirty="0" smtClean="0">
                <a:solidFill>
                  <a:srgbClr val="7030A0"/>
                </a:solidFill>
              </a:rPr>
              <a:t>Variation</a:t>
            </a:r>
          </a:p>
          <a:p>
            <a:pPr lvl="1" eaLnBrk="1" hangingPunct="1"/>
            <a:r>
              <a:rPr lang="en-US" smtClean="0">
                <a:solidFill>
                  <a:srgbClr val="7030A0"/>
                </a:solidFill>
              </a:rPr>
              <a:t>Overproduction</a:t>
            </a:r>
          </a:p>
          <a:p>
            <a:pPr lvl="1" eaLnBrk="1" hangingPunct="1"/>
            <a:r>
              <a:rPr lang="en-US" dirty="0" smtClean="0">
                <a:solidFill>
                  <a:srgbClr val="7030A0"/>
                </a:solidFill>
              </a:rPr>
              <a:t>Adaptation</a:t>
            </a:r>
          </a:p>
          <a:p>
            <a:pPr lvl="1" eaLnBrk="1" hangingPunct="1"/>
            <a:r>
              <a:rPr lang="en-US" dirty="0" smtClean="0">
                <a:solidFill>
                  <a:srgbClr val="7030A0"/>
                </a:solidFill>
              </a:rPr>
              <a:t>Descent with Modification</a:t>
            </a:r>
          </a:p>
        </p:txBody>
      </p:sp>
      <p:pic>
        <p:nvPicPr>
          <p:cNvPr id="32772" name="Picture 5" descr="http://www.kenya-advisor.com/images/wildebeest-migration-crocodile-attacking-mara-river-masai-mara-kenya-all2635596.jpg"/>
          <p:cNvPicPr>
            <a:picLocks noChangeAspect="1" noChangeArrowheads="1"/>
          </p:cNvPicPr>
          <p:nvPr/>
        </p:nvPicPr>
        <p:blipFill>
          <a:blip r:embed="rId2" cstate="print"/>
          <a:srcRect/>
          <a:stretch>
            <a:fillRect/>
          </a:stretch>
        </p:blipFill>
        <p:spPr bwMode="auto">
          <a:xfrm>
            <a:off x="3886200" y="1676400"/>
            <a:ext cx="5130800" cy="384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fontAlgn="auto" hangingPunct="1">
              <a:spcAft>
                <a:spcPts val="0"/>
              </a:spcAft>
              <a:defRPr/>
            </a:pPr>
            <a:r>
              <a:rPr lang="en-US" smtClean="0"/>
              <a:t>Variation</a:t>
            </a:r>
          </a:p>
        </p:txBody>
      </p:sp>
      <p:sp>
        <p:nvSpPr>
          <p:cNvPr id="33795" name="Content Placeholder 2"/>
          <p:cNvSpPr>
            <a:spLocks noGrp="1"/>
          </p:cNvSpPr>
          <p:nvPr>
            <p:ph sz="quarter" idx="1"/>
          </p:nvPr>
        </p:nvSpPr>
        <p:spPr>
          <a:xfrm>
            <a:off x="457200" y="1600200"/>
            <a:ext cx="3810000" cy="4572000"/>
          </a:xfrm>
        </p:spPr>
        <p:txBody>
          <a:bodyPr/>
          <a:lstStyle/>
          <a:p>
            <a:pPr eaLnBrk="1" hangingPunct="1"/>
            <a:r>
              <a:rPr lang="en-US" smtClean="0">
                <a:solidFill>
                  <a:srgbClr val="7030A0"/>
                </a:solidFill>
              </a:rPr>
              <a:t>The heritable differences, or variations, that exist in every population are the basis for natural selection.</a:t>
            </a:r>
          </a:p>
          <a:p>
            <a:pPr lvl="1" eaLnBrk="1" hangingPunct="1"/>
            <a:r>
              <a:rPr lang="en-US" smtClean="0"/>
              <a:t>The differences among individuals result from differences in the genetic material of the organisms, whether inherited from a parent or resulting from a genetic mutation.</a:t>
            </a:r>
          </a:p>
        </p:txBody>
      </p:sp>
      <p:pic>
        <p:nvPicPr>
          <p:cNvPr id="33796" name="Picture 5" descr="http://petdogsworld.com/wp-content/uploads/2009/12/australian-shepherd.jpg"/>
          <p:cNvPicPr>
            <a:picLocks noChangeAspect="1" noChangeArrowheads="1"/>
          </p:cNvPicPr>
          <p:nvPr/>
        </p:nvPicPr>
        <p:blipFill>
          <a:blip r:embed="rId2" cstate="print"/>
          <a:srcRect/>
          <a:stretch>
            <a:fillRect/>
          </a:stretch>
        </p:blipFill>
        <p:spPr bwMode="auto">
          <a:xfrm>
            <a:off x="3810000" y="381000"/>
            <a:ext cx="3154363" cy="2390775"/>
          </a:xfrm>
          <a:prstGeom prst="rect">
            <a:avLst/>
          </a:prstGeom>
          <a:noFill/>
          <a:ln w="9525">
            <a:noFill/>
            <a:miter lim="800000"/>
            <a:headEnd/>
            <a:tailEnd/>
          </a:ln>
        </p:spPr>
      </p:pic>
      <p:pic>
        <p:nvPicPr>
          <p:cNvPr id="33797" name="Picture 7" descr="http://www.nextdaypets.com/directory/breeds/images/1100020.jpg"/>
          <p:cNvPicPr>
            <a:picLocks noChangeAspect="1" noChangeArrowheads="1"/>
          </p:cNvPicPr>
          <p:nvPr/>
        </p:nvPicPr>
        <p:blipFill>
          <a:blip r:embed="rId3" cstate="print"/>
          <a:srcRect/>
          <a:stretch>
            <a:fillRect/>
          </a:stretch>
        </p:blipFill>
        <p:spPr bwMode="auto">
          <a:xfrm>
            <a:off x="6172200" y="1600200"/>
            <a:ext cx="2667000" cy="2667000"/>
          </a:xfrm>
          <a:prstGeom prst="rect">
            <a:avLst/>
          </a:prstGeom>
          <a:noFill/>
          <a:ln w="9525">
            <a:noFill/>
            <a:miter lim="800000"/>
            <a:headEnd/>
            <a:tailEnd/>
          </a:ln>
        </p:spPr>
      </p:pic>
      <p:pic>
        <p:nvPicPr>
          <p:cNvPr id="33798" name="Picture 9" descr="http://www.aussierescueil.com/wp-content/uploads/2009/12/tuff.jpeg"/>
          <p:cNvPicPr>
            <a:picLocks noChangeAspect="1" noChangeArrowheads="1"/>
          </p:cNvPicPr>
          <p:nvPr/>
        </p:nvPicPr>
        <p:blipFill>
          <a:blip r:embed="rId4" cstate="print"/>
          <a:srcRect/>
          <a:stretch>
            <a:fillRect/>
          </a:stretch>
        </p:blipFill>
        <p:spPr bwMode="auto">
          <a:xfrm>
            <a:off x="4267200" y="3886200"/>
            <a:ext cx="3733800" cy="2801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fontAlgn="auto" hangingPunct="1">
              <a:spcAft>
                <a:spcPts val="0"/>
              </a:spcAft>
              <a:defRPr/>
            </a:pPr>
            <a:r>
              <a:rPr lang="en-US" smtClean="0"/>
              <a:t>Overproduction</a:t>
            </a:r>
          </a:p>
        </p:txBody>
      </p:sp>
      <p:sp>
        <p:nvSpPr>
          <p:cNvPr id="34819" name="Content Placeholder 2"/>
          <p:cNvSpPr>
            <a:spLocks noGrp="1"/>
          </p:cNvSpPr>
          <p:nvPr>
            <p:ph sz="quarter" idx="1"/>
          </p:nvPr>
        </p:nvSpPr>
        <p:spPr>
          <a:xfrm>
            <a:off x="304800" y="1600200"/>
            <a:ext cx="7543800" cy="1143000"/>
          </a:xfrm>
        </p:spPr>
        <p:txBody>
          <a:bodyPr/>
          <a:lstStyle/>
          <a:p>
            <a:pPr eaLnBrk="1" hangingPunct="1"/>
            <a:r>
              <a:rPr lang="en-US" smtClean="0">
                <a:solidFill>
                  <a:srgbClr val="7030A0"/>
                </a:solidFill>
              </a:rPr>
              <a:t>While having many offspring raises the chance that some will survive, it also results in competition between offspring for resources.</a:t>
            </a:r>
          </a:p>
        </p:txBody>
      </p:sp>
      <p:pic>
        <p:nvPicPr>
          <p:cNvPr id="34820" name="Picture 5" descr="http://www.news.wisc.edu/newsphotos/images/Gammie_lab_mice_pups04_5909.jpg"/>
          <p:cNvPicPr>
            <a:picLocks noChangeAspect="1" noChangeArrowheads="1"/>
          </p:cNvPicPr>
          <p:nvPr/>
        </p:nvPicPr>
        <p:blipFill>
          <a:blip r:embed="rId2" cstate="print"/>
          <a:srcRect/>
          <a:stretch>
            <a:fillRect/>
          </a:stretch>
        </p:blipFill>
        <p:spPr bwMode="auto">
          <a:xfrm>
            <a:off x="1295400" y="2895600"/>
            <a:ext cx="5930900" cy="3846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fontAlgn="auto" hangingPunct="1">
              <a:spcAft>
                <a:spcPts val="0"/>
              </a:spcAft>
              <a:defRPr/>
            </a:pPr>
            <a:r>
              <a:rPr lang="en-US" dirty="0" smtClean="0"/>
              <a:t>Adaptation</a:t>
            </a:r>
          </a:p>
        </p:txBody>
      </p:sp>
      <p:sp>
        <p:nvSpPr>
          <p:cNvPr id="35843" name="Content Placeholder 2"/>
          <p:cNvSpPr>
            <a:spLocks noGrp="1"/>
          </p:cNvSpPr>
          <p:nvPr>
            <p:ph sz="quarter" idx="1"/>
          </p:nvPr>
        </p:nvSpPr>
        <p:spPr>
          <a:xfrm>
            <a:off x="457200" y="1600200"/>
            <a:ext cx="4038600" cy="4953000"/>
          </a:xfrm>
        </p:spPr>
        <p:txBody>
          <a:bodyPr/>
          <a:lstStyle/>
          <a:p>
            <a:pPr eaLnBrk="1" hangingPunct="1"/>
            <a:r>
              <a:rPr lang="en-US" smtClean="0"/>
              <a:t>Sometimes, a certain variation allows an individual to survive better than other individuals it competes against in its environment.</a:t>
            </a:r>
          </a:p>
          <a:p>
            <a:pPr lvl="1" eaLnBrk="1" hangingPunct="1"/>
            <a:r>
              <a:rPr lang="en-US" smtClean="0">
                <a:solidFill>
                  <a:srgbClr val="7030A0"/>
                </a:solidFill>
              </a:rPr>
              <a:t>More successful individuals are “naturally selected” to live longer and to produce more offspring that share those adaptations for their environment.</a:t>
            </a:r>
          </a:p>
        </p:txBody>
      </p:sp>
      <p:pic>
        <p:nvPicPr>
          <p:cNvPr id="35844" name="Picture 5" descr="http://www.answersingenesis.org/assets/images/articles/am/v4/n3/camouflage.gif"/>
          <p:cNvPicPr>
            <a:picLocks noChangeAspect="1" noChangeArrowheads="1"/>
          </p:cNvPicPr>
          <p:nvPr/>
        </p:nvPicPr>
        <p:blipFill>
          <a:blip r:embed="rId2" cstate="print"/>
          <a:srcRect/>
          <a:stretch>
            <a:fillRect/>
          </a:stretch>
        </p:blipFill>
        <p:spPr bwMode="auto">
          <a:xfrm>
            <a:off x="4495800" y="1295400"/>
            <a:ext cx="4297363" cy="422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0"/>
            <a:ext cx="7467600" cy="1143000"/>
          </a:xfrm>
        </p:spPr>
        <p:txBody>
          <a:bodyPr/>
          <a:lstStyle/>
          <a:p>
            <a:pPr eaLnBrk="1" fontAlgn="auto" hangingPunct="1">
              <a:spcAft>
                <a:spcPts val="0"/>
              </a:spcAft>
              <a:defRPr/>
            </a:pPr>
            <a:r>
              <a:rPr lang="en-US" dirty="0" smtClean="0"/>
              <a:t>Evolutionary Ideas</a:t>
            </a:r>
          </a:p>
        </p:txBody>
      </p:sp>
      <p:sp>
        <p:nvSpPr>
          <p:cNvPr id="9219" name="Content Placeholder 2"/>
          <p:cNvSpPr>
            <a:spLocks noGrp="1"/>
          </p:cNvSpPr>
          <p:nvPr>
            <p:ph sz="quarter" idx="1"/>
          </p:nvPr>
        </p:nvSpPr>
        <p:spPr>
          <a:xfrm>
            <a:off x="457200" y="1143000"/>
            <a:ext cx="7848600" cy="2819400"/>
          </a:xfrm>
        </p:spPr>
        <p:txBody>
          <a:bodyPr/>
          <a:lstStyle/>
          <a:p>
            <a:pPr eaLnBrk="1" hangingPunct="1"/>
            <a:r>
              <a:rPr lang="en-US" dirty="0" smtClean="0"/>
              <a:t>A</a:t>
            </a:r>
            <a:r>
              <a:rPr lang="en-US" sz="2000" dirty="0" smtClean="0"/>
              <a:t>lthough Darwin is given much credit for evolutionary theory, he was not the first person to come up with the idea.</a:t>
            </a:r>
          </a:p>
          <a:p>
            <a:pPr eaLnBrk="1" hangingPunct="1"/>
            <a:r>
              <a:rPr lang="en-US" sz="2000" dirty="0" smtClean="0">
                <a:solidFill>
                  <a:srgbClr val="7030A0"/>
                </a:solidFill>
              </a:rPr>
              <a:t>Evolution is the change in a population over time.</a:t>
            </a:r>
          </a:p>
          <a:p>
            <a:pPr lvl="1" eaLnBrk="1" hangingPunct="1"/>
            <a:r>
              <a:rPr lang="en-US" sz="1800" dirty="0" smtClean="0"/>
              <a:t>The concept of evolution had been discussed for more than 100 years prior to Darwin’s theory.</a:t>
            </a:r>
          </a:p>
          <a:p>
            <a:pPr lvl="2" eaLnBrk="1" hangingPunct="1"/>
            <a:r>
              <a:rPr lang="en-US" dirty="0" smtClean="0"/>
              <a:t>Evolution is the central theme in all fields of biology.</a:t>
            </a:r>
          </a:p>
        </p:txBody>
      </p:sp>
      <p:pic>
        <p:nvPicPr>
          <p:cNvPr id="9220" name="Picture 7" descr="http://www.humanthermodynamics.com/Evolution-diagram_op_800x467.jpg"/>
          <p:cNvPicPr>
            <a:picLocks noChangeAspect="1" noChangeArrowheads="1"/>
          </p:cNvPicPr>
          <p:nvPr/>
        </p:nvPicPr>
        <p:blipFill>
          <a:blip r:embed="rId2" cstate="print"/>
          <a:srcRect/>
          <a:stretch>
            <a:fillRect/>
          </a:stretch>
        </p:blipFill>
        <p:spPr bwMode="auto">
          <a:xfrm>
            <a:off x="914400" y="3544888"/>
            <a:ext cx="7162800" cy="3313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4267200" cy="1143000"/>
          </a:xfrm>
        </p:spPr>
        <p:txBody>
          <a:bodyPr/>
          <a:lstStyle/>
          <a:p>
            <a:pPr eaLnBrk="1" fontAlgn="auto" hangingPunct="1">
              <a:spcAft>
                <a:spcPts val="0"/>
              </a:spcAft>
              <a:defRPr/>
            </a:pPr>
            <a:r>
              <a:rPr lang="en-US" dirty="0" smtClean="0"/>
              <a:t>Descent with Modification</a:t>
            </a:r>
          </a:p>
        </p:txBody>
      </p:sp>
      <p:sp>
        <p:nvSpPr>
          <p:cNvPr id="36867" name="Content Placeholder 2"/>
          <p:cNvSpPr>
            <a:spLocks noGrp="1"/>
          </p:cNvSpPr>
          <p:nvPr>
            <p:ph sz="quarter" idx="1"/>
          </p:nvPr>
        </p:nvSpPr>
        <p:spPr>
          <a:xfrm>
            <a:off x="228600" y="1600200"/>
            <a:ext cx="4038600" cy="4873625"/>
          </a:xfrm>
        </p:spPr>
        <p:txBody>
          <a:bodyPr/>
          <a:lstStyle/>
          <a:p>
            <a:pPr eaLnBrk="1" hangingPunct="1"/>
            <a:r>
              <a:rPr lang="en-US" smtClean="0">
                <a:solidFill>
                  <a:srgbClr val="7030A0"/>
                </a:solidFill>
              </a:rPr>
              <a:t>Over time, natural selection will result in species with adaptations that are well suited for survival and reproduction in an environment.</a:t>
            </a:r>
          </a:p>
          <a:p>
            <a:pPr lvl="1" eaLnBrk="1" hangingPunct="1"/>
            <a:r>
              <a:rPr lang="en-US" smtClean="0"/>
              <a:t>More individuals will have the trait in every following generation, as long as the environmental conditions continue to remain beneficial for that trait.</a:t>
            </a:r>
          </a:p>
        </p:txBody>
      </p:sp>
      <p:pic>
        <p:nvPicPr>
          <p:cNvPr id="36868" name="Picture 6"/>
          <p:cNvPicPr>
            <a:picLocks noChangeAspect="1" noChangeArrowheads="1"/>
          </p:cNvPicPr>
          <p:nvPr/>
        </p:nvPicPr>
        <p:blipFill>
          <a:blip r:embed="rId2" cstate="print"/>
          <a:srcRect/>
          <a:stretch>
            <a:fillRect/>
          </a:stretch>
        </p:blipFill>
        <p:spPr bwMode="auto">
          <a:xfrm>
            <a:off x="4343400" y="36513"/>
            <a:ext cx="4191000" cy="6821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29447948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16200459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fontAlgn="auto" hangingPunct="1">
              <a:spcAft>
                <a:spcPts val="0"/>
              </a:spcAft>
              <a:defRPr/>
            </a:pPr>
            <a:r>
              <a:rPr lang="en-US" dirty="0" smtClean="0"/>
              <a:t>Natural Selection in Jaguars</a:t>
            </a:r>
          </a:p>
        </p:txBody>
      </p:sp>
      <p:sp>
        <p:nvSpPr>
          <p:cNvPr id="37891" name="Content Placeholder 2"/>
          <p:cNvSpPr>
            <a:spLocks noGrp="1"/>
          </p:cNvSpPr>
          <p:nvPr>
            <p:ph sz="quarter" idx="1"/>
          </p:nvPr>
        </p:nvSpPr>
        <p:spPr>
          <a:xfrm>
            <a:off x="457200" y="1600200"/>
            <a:ext cx="4343400" cy="4873625"/>
          </a:xfrm>
        </p:spPr>
        <p:txBody>
          <a:bodyPr/>
          <a:lstStyle/>
          <a:p>
            <a:pPr eaLnBrk="1" hangingPunct="1"/>
            <a:r>
              <a:rPr lang="en-US" smtClean="0"/>
              <a:t>About 11,000 years ago, many species faced extinction.</a:t>
            </a:r>
          </a:p>
          <a:p>
            <a:pPr lvl="1" eaLnBrk="1" hangingPunct="1"/>
            <a:r>
              <a:rPr lang="en-US" smtClean="0"/>
              <a:t>Large cats, including Jaguars, faced a shortage of food due to the changing climate of that time (ice age).</a:t>
            </a:r>
          </a:p>
          <a:p>
            <a:pPr lvl="2" eaLnBrk="1" hangingPunct="1"/>
            <a:r>
              <a:rPr lang="en-US" smtClean="0"/>
              <a:t>There were fewer mammals to eat, so the jaguars had to eat reptiles. </a:t>
            </a:r>
          </a:p>
          <a:p>
            <a:pPr lvl="2" eaLnBrk="1" hangingPunct="1"/>
            <a:r>
              <a:rPr lang="en-US" smtClean="0"/>
              <a:t>In the jaguar population, there were variations of jaw and tooth size that became important for survival.</a:t>
            </a:r>
          </a:p>
        </p:txBody>
      </p:sp>
      <p:pic>
        <p:nvPicPr>
          <p:cNvPr id="37892" name="Picture 11" descr="http://3.bp.blogspot.com/_IoYKCr5hIQI/SihXN-4pJOI/AAAAAAAAAa0/JTuZ4Hs1heo/S660/jaguar.jpg"/>
          <p:cNvPicPr>
            <a:picLocks noChangeAspect="1" noChangeArrowheads="1"/>
          </p:cNvPicPr>
          <p:nvPr/>
        </p:nvPicPr>
        <p:blipFill>
          <a:blip r:embed="rId2" cstate="print"/>
          <a:srcRect/>
          <a:stretch>
            <a:fillRect/>
          </a:stretch>
        </p:blipFill>
        <p:spPr bwMode="auto">
          <a:xfrm>
            <a:off x="4953000" y="1447800"/>
            <a:ext cx="3590925"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fontAlgn="auto" hangingPunct="1">
              <a:spcAft>
                <a:spcPts val="0"/>
              </a:spcAft>
              <a:defRPr/>
            </a:pPr>
            <a:r>
              <a:rPr lang="en-US" smtClean="0"/>
              <a:t>Natural Selection in Jaguars</a:t>
            </a:r>
          </a:p>
        </p:txBody>
      </p:sp>
      <p:sp>
        <p:nvSpPr>
          <p:cNvPr id="38915" name="Content Placeholder 2"/>
          <p:cNvSpPr>
            <a:spLocks noGrp="1"/>
          </p:cNvSpPr>
          <p:nvPr>
            <p:ph sz="quarter" idx="1"/>
          </p:nvPr>
        </p:nvSpPr>
        <p:spPr>
          <a:xfrm>
            <a:off x="457200" y="1600200"/>
            <a:ext cx="4495800" cy="4873625"/>
          </a:xfrm>
        </p:spPr>
        <p:txBody>
          <a:bodyPr/>
          <a:lstStyle/>
          <a:p>
            <a:pPr eaLnBrk="1" hangingPunct="1"/>
            <a:r>
              <a:rPr lang="en-US" smtClean="0"/>
              <a:t>Like many other species, jaguars can produce more offspring than can be supported by the environment.</a:t>
            </a:r>
          </a:p>
          <a:p>
            <a:pPr lvl="1" eaLnBrk="1" hangingPunct="1"/>
            <a:r>
              <a:rPr lang="en-US" smtClean="0"/>
              <a:t>Jaguars with the biggest teeth could prey more easily on shelled reptiles. </a:t>
            </a:r>
          </a:p>
          <a:p>
            <a:pPr lvl="1" eaLnBrk="1" hangingPunct="1"/>
            <a:r>
              <a:rPr lang="en-US" smtClean="0"/>
              <a:t>Because jaw size and tooth size are heritable traits and were beneficial, large jaws and teeth became adaptations for this population.</a:t>
            </a:r>
          </a:p>
        </p:txBody>
      </p:sp>
      <p:pic>
        <p:nvPicPr>
          <p:cNvPr id="38916" name="Picture 9" descr="http://www.goerieblogs.com/lifestyle/hertimes/wp-content/uploads/2009/09/jaguarcubs0916photo1.jpg"/>
          <p:cNvPicPr>
            <a:picLocks noChangeAspect="1" noChangeArrowheads="1"/>
          </p:cNvPicPr>
          <p:nvPr/>
        </p:nvPicPr>
        <p:blipFill>
          <a:blip r:embed="rId2" cstate="print"/>
          <a:srcRect/>
          <a:stretch>
            <a:fillRect/>
          </a:stretch>
        </p:blipFill>
        <p:spPr bwMode="auto">
          <a:xfrm>
            <a:off x="4800600" y="1647825"/>
            <a:ext cx="3962400" cy="468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fontAlgn="auto" hangingPunct="1">
              <a:spcAft>
                <a:spcPts val="0"/>
              </a:spcAft>
              <a:defRPr/>
            </a:pPr>
            <a:r>
              <a:rPr lang="en-US" smtClean="0"/>
              <a:t>Fitness</a:t>
            </a:r>
          </a:p>
        </p:txBody>
      </p:sp>
      <p:sp>
        <p:nvSpPr>
          <p:cNvPr id="39939" name="Content Placeholder 2"/>
          <p:cNvSpPr>
            <a:spLocks noGrp="1"/>
          </p:cNvSpPr>
          <p:nvPr>
            <p:ph sz="quarter" idx="1"/>
          </p:nvPr>
        </p:nvSpPr>
        <p:spPr>
          <a:xfrm>
            <a:off x="457200" y="1600200"/>
            <a:ext cx="4191000" cy="4873625"/>
          </a:xfrm>
        </p:spPr>
        <p:txBody>
          <a:bodyPr/>
          <a:lstStyle/>
          <a:p>
            <a:pPr eaLnBrk="1" hangingPunct="1"/>
            <a:r>
              <a:rPr lang="en-US" smtClean="0">
                <a:solidFill>
                  <a:srgbClr val="7030A0"/>
                </a:solidFill>
              </a:rPr>
              <a:t>Fitness is a measure of the ability to survive and produce more offspring relative to other members of the population in a given environment.</a:t>
            </a:r>
          </a:p>
          <a:p>
            <a:pPr lvl="1" eaLnBrk="1" hangingPunct="1"/>
            <a:r>
              <a:rPr lang="en-US" smtClean="0"/>
              <a:t>After the climate change, jaguars that had larger teeth and jaws had a higher fitness than other jaguars in the populations.</a:t>
            </a:r>
          </a:p>
        </p:txBody>
      </p:sp>
      <p:pic>
        <p:nvPicPr>
          <p:cNvPr id="39940" name="Picture 7" descr="http://www.thoughtandmemory.com/jaguar27.jpg"/>
          <p:cNvPicPr>
            <a:picLocks noChangeAspect="1" noChangeArrowheads="1"/>
          </p:cNvPicPr>
          <p:nvPr/>
        </p:nvPicPr>
        <p:blipFill>
          <a:blip r:embed="rId2" cstate="print"/>
          <a:srcRect/>
          <a:stretch>
            <a:fillRect/>
          </a:stretch>
        </p:blipFill>
        <p:spPr bwMode="auto">
          <a:xfrm>
            <a:off x="5105400" y="4267200"/>
            <a:ext cx="3363913" cy="2438400"/>
          </a:xfrm>
          <a:prstGeom prst="rect">
            <a:avLst/>
          </a:prstGeom>
          <a:noFill/>
          <a:ln w="9525">
            <a:noFill/>
            <a:miter lim="800000"/>
            <a:headEnd/>
            <a:tailEnd/>
          </a:ln>
        </p:spPr>
      </p:pic>
      <p:sp>
        <p:nvSpPr>
          <p:cNvPr id="39941" name="TextBox 5"/>
          <p:cNvSpPr txBox="1">
            <a:spLocks noChangeArrowheads="1"/>
          </p:cNvSpPr>
          <p:nvPr/>
        </p:nvSpPr>
        <p:spPr bwMode="auto">
          <a:xfrm>
            <a:off x="5791200" y="457200"/>
            <a:ext cx="1981200" cy="369888"/>
          </a:xfrm>
          <a:prstGeom prst="rect">
            <a:avLst/>
          </a:prstGeom>
          <a:noFill/>
          <a:ln w="9525">
            <a:noFill/>
            <a:miter lim="800000"/>
            <a:headEnd/>
            <a:tailEnd/>
          </a:ln>
        </p:spPr>
        <p:txBody>
          <a:bodyPr>
            <a:spAutoFit/>
          </a:bodyPr>
          <a:lstStyle/>
          <a:p>
            <a:r>
              <a:rPr lang="en-US"/>
              <a:t>Jaguar Fossil</a:t>
            </a:r>
          </a:p>
        </p:txBody>
      </p:sp>
      <p:sp>
        <p:nvSpPr>
          <p:cNvPr id="39942" name="TextBox 6"/>
          <p:cNvSpPr txBox="1">
            <a:spLocks noChangeArrowheads="1"/>
          </p:cNvSpPr>
          <p:nvPr/>
        </p:nvSpPr>
        <p:spPr bwMode="auto">
          <a:xfrm>
            <a:off x="5715000" y="3810000"/>
            <a:ext cx="2438400" cy="369888"/>
          </a:xfrm>
          <a:prstGeom prst="rect">
            <a:avLst/>
          </a:prstGeom>
          <a:noFill/>
          <a:ln w="9525">
            <a:noFill/>
            <a:miter lim="800000"/>
            <a:headEnd/>
            <a:tailEnd/>
          </a:ln>
        </p:spPr>
        <p:txBody>
          <a:bodyPr>
            <a:spAutoFit/>
          </a:bodyPr>
          <a:lstStyle/>
          <a:p>
            <a:r>
              <a:rPr lang="en-US"/>
              <a:t>Modern Jaguar Skull</a:t>
            </a:r>
          </a:p>
        </p:txBody>
      </p:sp>
      <p:pic>
        <p:nvPicPr>
          <p:cNvPr id="39943" name="Picture 9" descr="http://www.petworldshop.com/pictures/jaguar-skull.jpg"/>
          <p:cNvPicPr>
            <a:picLocks noChangeAspect="1" noChangeArrowheads="1"/>
          </p:cNvPicPr>
          <p:nvPr/>
        </p:nvPicPr>
        <p:blipFill>
          <a:blip r:embed="rId3" cstate="print"/>
          <a:srcRect/>
          <a:stretch>
            <a:fillRect/>
          </a:stretch>
        </p:blipFill>
        <p:spPr bwMode="auto">
          <a:xfrm>
            <a:off x="5334000" y="914400"/>
            <a:ext cx="29718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fontAlgn="auto" hangingPunct="1">
              <a:spcAft>
                <a:spcPts val="0"/>
              </a:spcAft>
              <a:defRPr/>
            </a:pPr>
            <a:r>
              <a:rPr lang="en-US" smtClean="0"/>
              <a:t>Changing Environments</a:t>
            </a:r>
          </a:p>
        </p:txBody>
      </p:sp>
      <p:sp>
        <p:nvSpPr>
          <p:cNvPr id="40963" name="Content Placeholder 2"/>
          <p:cNvSpPr>
            <a:spLocks noGrp="1"/>
          </p:cNvSpPr>
          <p:nvPr>
            <p:ph sz="quarter" idx="1"/>
          </p:nvPr>
        </p:nvSpPr>
        <p:spPr>
          <a:xfrm>
            <a:off x="228600" y="1447800"/>
            <a:ext cx="5486400" cy="4873625"/>
          </a:xfrm>
        </p:spPr>
        <p:txBody>
          <a:bodyPr/>
          <a:lstStyle/>
          <a:p>
            <a:pPr eaLnBrk="1" hangingPunct="1"/>
            <a:r>
              <a:rPr lang="en-US" sz="2000" smtClean="0"/>
              <a:t>Ecologists Peter and Rosemary Grant observed an example of natural selection acting on existing traits within a population of medium ground finches in one of the Galapagos Islands.</a:t>
            </a:r>
          </a:p>
          <a:p>
            <a:pPr eaLnBrk="1" hangingPunct="1"/>
            <a:r>
              <a:rPr lang="en-US" sz="2000" smtClean="0"/>
              <a:t>1977—A drought reduced the amount of small, soft seeds that finches preferred.</a:t>
            </a:r>
          </a:p>
          <a:p>
            <a:pPr lvl="1" eaLnBrk="1" hangingPunct="1"/>
            <a:r>
              <a:rPr lang="en-US" sz="1800" smtClean="0"/>
              <a:t>There were plenty of large, tough shelled seeds.</a:t>
            </a:r>
          </a:p>
          <a:p>
            <a:pPr lvl="1" eaLnBrk="1" hangingPunct="1"/>
            <a:r>
              <a:rPr lang="en-US" sz="1800" smtClean="0"/>
              <a:t>Because the large-beaked finches in the population were able to crack the large, tough seeds, they did not starve.</a:t>
            </a:r>
          </a:p>
          <a:p>
            <a:pPr lvl="2" eaLnBrk="1" hangingPunct="1"/>
            <a:r>
              <a:rPr lang="en-US" sz="1600" smtClean="0"/>
              <a:t>The next year, the Grants noted a big increase in large-beaked hatchlings.</a:t>
            </a:r>
          </a:p>
          <a:p>
            <a:pPr lvl="2" eaLnBrk="1" hangingPunct="1"/>
            <a:r>
              <a:rPr lang="en-US" sz="1600" smtClean="0"/>
              <a:t>Most of the finches with small beaks had died.</a:t>
            </a:r>
          </a:p>
        </p:txBody>
      </p:sp>
      <p:pic>
        <p:nvPicPr>
          <p:cNvPr id="40964" name="Picture 5" descr="http://explore-evolution.unl.edu/images/grant1.jpg"/>
          <p:cNvPicPr>
            <a:picLocks noChangeAspect="1" noChangeArrowheads="1"/>
          </p:cNvPicPr>
          <p:nvPr/>
        </p:nvPicPr>
        <p:blipFill>
          <a:blip r:embed="rId2" cstate="print"/>
          <a:srcRect/>
          <a:stretch>
            <a:fillRect/>
          </a:stretch>
        </p:blipFill>
        <p:spPr bwMode="auto">
          <a:xfrm>
            <a:off x="5715000" y="1447800"/>
            <a:ext cx="3038475" cy="452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Changing environments</a:t>
            </a:r>
            <a:endParaRPr lang="en-US" dirty="0"/>
          </a:p>
        </p:txBody>
      </p:sp>
      <p:sp>
        <p:nvSpPr>
          <p:cNvPr id="41987" name="Content Placeholder 2"/>
          <p:cNvSpPr>
            <a:spLocks noGrp="1"/>
          </p:cNvSpPr>
          <p:nvPr>
            <p:ph sz="quarter" idx="1"/>
          </p:nvPr>
        </p:nvSpPr>
        <p:spPr>
          <a:xfrm>
            <a:off x="457200" y="1600200"/>
            <a:ext cx="4572000" cy="4873625"/>
          </a:xfrm>
        </p:spPr>
        <p:txBody>
          <a:bodyPr/>
          <a:lstStyle/>
          <a:p>
            <a:pPr eaLnBrk="1" hangingPunct="1"/>
            <a:r>
              <a:rPr lang="en-US" sz="2000" smtClean="0"/>
              <a:t>The number of large-beaked finches on the Galapagos Island kept rising until 1984, when the supply of large seeds went down after an unusually wet period.</a:t>
            </a:r>
          </a:p>
          <a:p>
            <a:pPr lvl="1" eaLnBrk="1" hangingPunct="1"/>
            <a:r>
              <a:rPr lang="en-US" sz="1800" smtClean="0"/>
              <a:t>These conditions favored small, soft-seeds, and small-beaked birds.</a:t>
            </a:r>
          </a:p>
          <a:p>
            <a:pPr eaLnBrk="1" hangingPunct="1"/>
            <a:r>
              <a:rPr lang="en-US" sz="2000" smtClean="0"/>
              <a:t>Darwin’s theory predicted exactly what the Grants observed.</a:t>
            </a:r>
          </a:p>
          <a:p>
            <a:pPr lvl="1" eaLnBrk="1" hangingPunct="1"/>
            <a:r>
              <a:rPr lang="en-US" sz="1800" smtClean="0"/>
              <a:t>A trait that was already in the population became favorable for survival because of a change in the environment, and was thus passed on to future generations.</a:t>
            </a:r>
          </a:p>
        </p:txBody>
      </p:sp>
      <p:pic>
        <p:nvPicPr>
          <p:cNvPr id="41988" name="Picture 5" descr="http://www.abc.net.au/science/news/img/environment/finchC170706.jpg"/>
          <p:cNvPicPr>
            <a:picLocks noChangeAspect="1" noChangeArrowheads="1"/>
          </p:cNvPicPr>
          <p:nvPr/>
        </p:nvPicPr>
        <p:blipFill>
          <a:blip r:embed="rId2" cstate="print"/>
          <a:srcRect/>
          <a:stretch>
            <a:fillRect/>
          </a:stretch>
        </p:blipFill>
        <p:spPr bwMode="auto">
          <a:xfrm>
            <a:off x="5257800" y="1447800"/>
            <a:ext cx="2057400" cy="3024188"/>
          </a:xfrm>
          <a:prstGeom prst="rect">
            <a:avLst/>
          </a:prstGeom>
          <a:noFill/>
          <a:ln w="9525">
            <a:noFill/>
            <a:miter lim="800000"/>
            <a:headEnd/>
            <a:tailEnd/>
          </a:ln>
        </p:spPr>
      </p:pic>
      <p:pic>
        <p:nvPicPr>
          <p:cNvPr id="41989" name="Picture 7" descr="http://www.expeditions.com/images/Daily/der_88/der_149888_2.jpg"/>
          <p:cNvPicPr>
            <a:picLocks noChangeAspect="1" noChangeArrowheads="1"/>
          </p:cNvPicPr>
          <p:nvPr/>
        </p:nvPicPr>
        <p:blipFill>
          <a:blip r:embed="rId3" cstate="print"/>
          <a:srcRect/>
          <a:stretch>
            <a:fillRect/>
          </a:stretch>
        </p:blipFill>
        <p:spPr bwMode="auto">
          <a:xfrm>
            <a:off x="5715000" y="4379913"/>
            <a:ext cx="2944813" cy="2230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Evidence for Natural Selection</a:t>
            </a:r>
            <a:endParaRPr lang="en-US" sz="2800" dirty="0"/>
          </a:p>
        </p:txBody>
      </p:sp>
      <p:pic>
        <p:nvPicPr>
          <p:cNvPr id="7" name="Content Placeholder 6"/>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273494" y="1600200"/>
            <a:ext cx="5835012" cy="4873625"/>
          </a:xfrm>
        </p:spPr>
      </p:pic>
    </p:spTree>
    <p:extLst>
      <p:ext uri="{BB962C8B-B14F-4D97-AF65-F5344CB8AC3E}">
        <p14:creationId xmlns:p14="http://schemas.microsoft.com/office/powerpoint/2010/main" val="1989864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0"/>
            <a:ext cx="7467600" cy="1143000"/>
          </a:xfrm>
        </p:spPr>
        <p:txBody>
          <a:bodyPr/>
          <a:lstStyle/>
          <a:p>
            <a:pPr eaLnBrk="1" fontAlgn="auto" hangingPunct="1">
              <a:spcAft>
                <a:spcPts val="0"/>
              </a:spcAft>
              <a:defRPr/>
            </a:pPr>
            <a:r>
              <a:rPr lang="en-US" dirty="0" smtClean="0"/>
              <a:t>Fossils</a:t>
            </a:r>
          </a:p>
        </p:txBody>
      </p:sp>
      <p:sp>
        <p:nvSpPr>
          <p:cNvPr id="43011" name="Content Placeholder 2"/>
          <p:cNvSpPr>
            <a:spLocks noGrp="1"/>
          </p:cNvSpPr>
          <p:nvPr>
            <p:ph sz="quarter" idx="1"/>
          </p:nvPr>
        </p:nvSpPr>
        <p:spPr>
          <a:xfrm>
            <a:off x="457200" y="1219200"/>
            <a:ext cx="7696200" cy="3124200"/>
          </a:xfrm>
        </p:spPr>
        <p:txBody>
          <a:bodyPr/>
          <a:lstStyle/>
          <a:p>
            <a:pPr eaLnBrk="1" hangingPunct="1"/>
            <a:r>
              <a:rPr lang="en-US" sz="2000" smtClean="0"/>
              <a:t>Even before Darwin, scholars studying fossils knew that organisms change over time.</a:t>
            </a:r>
          </a:p>
          <a:p>
            <a:pPr lvl="1" eaLnBrk="1" hangingPunct="1"/>
            <a:r>
              <a:rPr lang="en-US" sz="1800" smtClean="0"/>
              <a:t>When scientists study fossils, they must think about its age, its location, and what the environment was like when the organism was alive.</a:t>
            </a:r>
          </a:p>
          <a:p>
            <a:pPr eaLnBrk="1" hangingPunct="1"/>
            <a:r>
              <a:rPr lang="en-US" sz="2000" smtClean="0"/>
              <a:t>Geologists were interested in fossil sequences (the order they appeared in layers of rock) as a record of events, usually catastrophic.</a:t>
            </a:r>
          </a:p>
          <a:p>
            <a:pPr lvl="1" eaLnBrk="1" hangingPunct="1"/>
            <a:r>
              <a:rPr lang="en-US" sz="1800" smtClean="0">
                <a:solidFill>
                  <a:srgbClr val="7030A0"/>
                </a:solidFill>
              </a:rPr>
              <a:t>The findings of the fossil record support Darwin’s theory of descent with modification.</a:t>
            </a:r>
          </a:p>
        </p:txBody>
      </p:sp>
      <p:pic>
        <p:nvPicPr>
          <p:cNvPr id="43012" name="Picture 5" descr="http://activity.ntsec.gov.tw/lifeworld/english/content/images/en_evo_c6.jpg"/>
          <p:cNvPicPr>
            <a:picLocks noChangeAspect="1" noChangeArrowheads="1"/>
          </p:cNvPicPr>
          <p:nvPr/>
        </p:nvPicPr>
        <p:blipFill>
          <a:blip r:embed="rId2" cstate="print"/>
          <a:srcRect/>
          <a:stretch>
            <a:fillRect/>
          </a:stretch>
        </p:blipFill>
        <p:spPr bwMode="auto">
          <a:xfrm>
            <a:off x="533400" y="4343400"/>
            <a:ext cx="7610475"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fontAlgn="auto" hangingPunct="1">
              <a:spcAft>
                <a:spcPts val="0"/>
              </a:spcAft>
              <a:defRPr/>
            </a:pPr>
            <a:r>
              <a:rPr lang="en-US" smtClean="0"/>
              <a:t>Carolus Linnaeus</a:t>
            </a:r>
          </a:p>
        </p:txBody>
      </p:sp>
      <p:sp>
        <p:nvSpPr>
          <p:cNvPr id="10243" name="Content Placeholder 2"/>
          <p:cNvSpPr>
            <a:spLocks noGrp="1"/>
          </p:cNvSpPr>
          <p:nvPr>
            <p:ph sz="quarter" idx="1"/>
          </p:nvPr>
        </p:nvSpPr>
        <p:spPr>
          <a:xfrm>
            <a:off x="457200" y="1600200"/>
            <a:ext cx="5029200" cy="4873625"/>
          </a:xfrm>
        </p:spPr>
        <p:txBody>
          <a:bodyPr/>
          <a:lstStyle/>
          <a:p>
            <a:pPr eaLnBrk="1" hangingPunct="1"/>
            <a:r>
              <a:rPr lang="en-US" dirty="0" smtClean="0"/>
              <a:t>Botanist (1700s)</a:t>
            </a:r>
          </a:p>
          <a:p>
            <a:pPr eaLnBrk="1" hangingPunct="1"/>
            <a:r>
              <a:rPr lang="en-US" dirty="0" smtClean="0">
                <a:solidFill>
                  <a:srgbClr val="7030A0"/>
                </a:solidFill>
              </a:rPr>
              <a:t>Developed a classification system for all known organisms (at the time).</a:t>
            </a:r>
          </a:p>
          <a:p>
            <a:pPr lvl="1" eaLnBrk="1" hangingPunct="1"/>
            <a:r>
              <a:rPr lang="en-US" dirty="0" smtClean="0"/>
              <a:t>Organisms are together based on their similarities.</a:t>
            </a:r>
          </a:p>
          <a:p>
            <a:pPr lvl="2" eaLnBrk="1" hangingPunct="1"/>
            <a:r>
              <a:rPr lang="en-US" dirty="0" smtClean="0"/>
              <a:t>Groupings in his classification system reflects evolutionary relationships.</a:t>
            </a:r>
          </a:p>
        </p:txBody>
      </p:sp>
      <p:pic>
        <p:nvPicPr>
          <p:cNvPr id="10244" name="Picture 5" descr="http://scienceblogs.com/strangerfruit/Carolus_Linnaeus.jpg"/>
          <p:cNvPicPr>
            <a:picLocks noChangeAspect="1" noChangeArrowheads="1"/>
          </p:cNvPicPr>
          <p:nvPr/>
        </p:nvPicPr>
        <p:blipFill>
          <a:blip r:embed="rId2" cstate="print"/>
          <a:srcRect/>
          <a:stretch>
            <a:fillRect/>
          </a:stretch>
        </p:blipFill>
        <p:spPr bwMode="auto">
          <a:xfrm>
            <a:off x="5562600" y="1524000"/>
            <a:ext cx="2857500" cy="343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868363"/>
          </a:xfrm>
        </p:spPr>
        <p:txBody>
          <a:bodyPr/>
          <a:lstStyle/>
          <a:p>
            <a:pPr>
              <a:defRPr/>
            </a:pPr>
            <a:r>
              <a:rPr lang="en-US" dirty="0" smtClean="0"/>
              <a:t>Transitional fossils</a:t>
            </a:r>
            <a:endParaRPr lang="en-US" dirty="0"/>
          </a:p>
        </p:txBody>
      </p:sp>
      <p:sp>
        <p:nvSpPr>
          <p:cNvPr id="44035" name="Content Placeholder 2"/>
          <p:cNvSpPr>
            <a:spLocks noGrp="1"/>
          </p:cNvSpPr>
          <p:nvPr>
            <p:ph sz="quarter" idx="1"/>
          </p:nvPr>
        </p:nvSpPr>
        <p:spPr>
          <a:xfrm>
            <a:off x="228600" y="838200"/>
            <a:ext cx="3886200" cy="5791200"/>
          </a:xfrm>
        </p:spPr>
        <p:txBody>
          <a:bodyPr/>
          <a:lstStyle/>
          <a:p>
            <a:r>
              <a:rPr lang="en-US" smtClean="0">
                <a:solidFill>
                  <a:srgbClr val="7030A0"/>
                </a:solidFill>
              </a:rPr>
              <a:t>Many transitional forms have been discovered between species.</a:t>
            </a:r>
          </a:p>
          <a:p>
            <a:pPr lvl="1"/>
            <a:r>
              <a:rPr lang="en-US" smtClean="0"/>
              <a:t>The fossil record today includes many thousands of species that show the change in form over time.</a:t>
            </a:r>
          </a:p>
          <a:p>
            <a:pPr lvl="2"/>
            <a:r>
              <a:rPr lang="en-US" smtClean="0"/>
              <a:t>The mix of traits in transitional species often makes it difficult to tell where one species ends and another begins.</a:t>
            </a:r>
          </a:p>
          <a:p>
            <a:pPr lvl="3"/>
            <a:r>
              <a:rPr lang="en-US" smtClean="0"/>
              <a:t>Ex. </a:t>
            </a:r>
            <a:r>
              <a:rPr lang="en-US" i="1" smtClean="0"/>
              <a:t>Basilosaurus isis </a:t>
            </a:r>
            <a:r>
              <a:rPr lang="en-US" smtClean="0"/>
              <a:t>had a whalelike body but also had the limbs of a land animal</a:t>
            </a:r>
          </a:p>
        </p:txBody>
      </p:sp>
      <p:pic>
        <p:nvPicPr>
          <p:cNvPr id="44036" name="Picture 2" descr="http://daley.med.harvard.edu/assets/Willy/Basilosaurus.jpg"/>
          <p:cNvPicPr>
            <a:picLocks noChangeAspect="1" noChangeArrowheads="1"/>
          </p:cNvPicPr>
          <p:nvPr/>
        </p:nvPicPr>
        <p:blipFill>
          <a:blip r:embed="rId2" cstate="print"/>
          <a:srcRect/>
          <a:stretch>
            <a:fillRect/>
          </a:stretch>
        </p:blipFill>
        <p:spPr bwMode="auto">
          <a:xfrm>
            <a:off x="4648200" y="914400"/>
            <a:ext cx="3708400" cy="2911475"/>
          </a:xfrm>
          <a:prstGeom prst="rect">
            <a:avLst/>
          </a:prstGeom>
          <a:noFill/>
          <a:ln w="9525">
            <a:noFill/>
            <a:miter lim="800000"/>
            <a:headEnd/>
            <a:tailEnd/>
          </a:ln>
        </p:spPr>
      </p:pic>
      <p:pic>
        <p:nvPicPr>
          <p:cNvPr id="44037" name="Picture 4" descr="http://www.erikbrush.com/JPG_LENS_we_basilosaurus.jpg"/>
          <p:cNvPicPr>
            <a:picLocks noChangeAspect="1" noChangeArrowheads="1"/>
          </p:cNvPicPr>
          <p:nvPr/>
        </p:nvPicPr>
        <p:blipFill>
          <a:blip r:embed="rId3" cstate="print"/>
          <a:srcRect/>
          <a:stretch>
            <a:fillRect/>
          </a:stretch>
        </p:blipFill>
        <p:spPr bwMode="auto">
          <a:xfrm>
            <a:off x="4495800" y="3789363"/>
            <a:ext cx="4076700" cy="295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0"/>
            <a:ext cx="7467600" cy="792163"/>
          </a:xfrm>
        </p:spPr>
        <p:txBody>
          <a:bodyPr/>
          <a:lstStyle/>
          <a:p>
            <a:pPr eaLnBrk="1" fontAlgn="auto" hangingPunct="1">
              <a:spcAft>
                <a:spcPts val="0"/>
              </a:spcAft>
              <a:defRPr/>
            </a:pPr>
            <a:r>
              <a:rPr lang="en-US" dirty="0" smtClean="0"/>
              <a:t>Geography</a:t>
            </a:r>
          </a:p>
        </p:txBody>
      </p:sp>
      <p:sp>
        <p:nvSpPr>
          <p:cNvPr id="45059" name="Content Placeholder 2"/>
          <p:cNvSpPr>
            <a:spLocks noGrp="1"/>
          </p:cNvSpPr>
          <p:nvPr>
            <p:ph sz="quarter" idx="1"/>
          </p:nvPr>
        </p:nvSpPr>
        <p:spPr>
          <a:xfrm>
            <a:off x="457200" y="838200"/>
            <a:ext cx="5029200" cy="5715000"/>
          </a:xfrm>
        </p:spPr>
        <p:txBody>
          <a:bodyPr/>
          <a:lstStyle/>
          <a:p>
            <a:pPr eaLnBrk="1" hangingPunct="1"/>
            <a:r>
              <a:rPr lang="en-US" sz="2000" dirty="0" smtClean="0"/>
              <a:t>When Darwin studied the various finches on the islands, he hypothesized that at some point in the past, finches had migrated from the South American mainland to the islands.</a:t>
            </a:r>
          </a:p>
          <a:p>
            <a:pPr lvl="1" eaLnBrk="1" hangingPunct="1"/>
            <a:r>
              <a:rPr lang="en-US" sz="1800" dirty="0" smtClean="0"/>
              <a:t>Each island had a </a:t>
            </a:r>
            <a:r>
              <a:rPr lang="en-US" sz="1800" dirty="0" smtClean="0">
                <a:solidFill>
                  <a:srgbClr val="7030A0"/>
                </a:solidFill>
              </a:rPr>
              <a:t>different ecosystem, that favored different traits </a:t>
            </a:r>
            <a:r>
              <a:rPr lang="en-US" sz="1800" dirty="0" smtClean="0"/>
              <a:t>in the finches. Over time, these traits became well established in the island populations. </a:t>
            </a:r>
          </a:p>
          <a:p>
            <a:pPr eaLnBrk="1" hangingPunct="1"/>
            <a:r>
              <a:rPr lang="en-US" sz="2000" dirty="0" smtClean="0"/>
              <a:t>This same pattern of evolution on islands has been studied in many living things, such as fruit flies and honeycreepers on the Hawaiian Islands.</a:t>
            </a:r>
          </a:p>
          <a:p>
            <a:pPr lvl="1" eaLnBrk="1" hangingPunct="1"/>
            <a:r>
              <a:rPr lang="en-US" sz="1800" dirty="0" smtClean="0"/>
              <a:t>This is an important principle of </a:t>
            </a:r>
            <a:r>
              <a:rPr lang="en-US" sz="1800" dirty="0" smtClean="0">
                <a:solidFill>
                  <a:srgbClr val="7030A0"/>
                </a:solidFill>
              </a:rPr>
              <a:t>biogeography—the study of the distribution of organisms around the world.</a:t>
            </a:r>
          </a:p>
        </p:txBody>
      </p:sp>
      <p:pic>
        <p:nvPicPr>
          <p:cNvPr id="45060" name="Picture 5" descr="http://jackmaryetc.com/Travel/Americas/Trinidad/Images/AWGreenHoneycreeper.jpg"/>
          <p:cNvPicPr>
            <a:picLocks noChangeAspect="1" noChangeArrowheads="1"/>
          </p:cNvPicPr>
          <p:nvPr/>
        </p:nvPicPr>
        <p:blipFill>
          <a:blip r:embed="rId2" cstate="print"/>
          <a:srcRect/>
          <a:stretch>
            <a:fillRect/>
          </a:stretch>
        </p:blipFill>
        <p:spPr bwMode="auto">
          <a:xfrm>
            <a:off x="5486400" y="152400"/>
            <a:ext cx="2828925" cy="2247900"/>
          </a:xfrm>
          <a:prstGeom prst="rect">
            <a:avLst/>
          </a:prstGeom>
          <a:noFill/>
          <a:ln w="9525">
            <a:noFill/>
            <a:miter lim="800000"/>
            <a:headEnd/>
            <a:tailEnd/>
          </a:ln>
        </p:spPr>
      </p:pic>
      <p:pic>
        <p:nvPicPr>
          <p:cNvPr id="45061" name="Picture 7" descr="http://www.eeb.cornell.edu/winkler/botw/RedleggedHoneycreeper.jpg"/>
          <p:cNvPicPr>
            <a:picLocks noChangeAspect="1" noChangeArrowheads="1"/>
          </p:cNvPicPr>
          <p:nvPr/>
        </p:nvPicPr>
        <p:blipFill>
          <a:blip r:embed="rId3" cstate="print"/>
          <a:srcRect/>
          <a:stretch>
            <a:fillRect/>
          </a:stretch>
        </p:blipFill>
        <p:spPr bwMode="auto">
          <a:xfrm>
            <a:off x="6705600" y="2133600"/>
            <a:ext cx="2098675" cy="2743200"/>
          </a:xfrm>
          <a:prstGeom prst="rect">
            <a:avLst/>
          </a:prstGeom>
          <a:noFill/>
          <a:ln w="9525">
            <a:noFill/>
            <a:miter lim="800000"/>
            <a:headEnd/>
            <a:tailEnd/>
          </a:ln>
        </p:spPr>
      </p:pic>
      <p:pic>
        <p:nvPicPr>
          <p:cNvPr id="45062" name="Picture 9" descr="http://www.realbirder.com/TandTBirds/GreenHoneycreeperFemale.jpg"/>
          <p:cNvPicPr>
            <a:picLocks noChangeAspect="1" noChangeArrowheads="1"/>
          </p:cNvPicPr>
          <p:nvPr/>
        </p:nvPicPr>
        <p:blipFill>
          <a:blip r:embed="rId4" cstate="print"/>
          <a:srcRect/>
          <a:stretch>
            <a:fillRect/>
          </a:stretch>
        </p:blipFill>
        <p:spPr bwMode="auto">
          <a:xfrm>
            <a:off x="5334000" y="3810000"/>
            <a:ext cx="2482850" cy="280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274638"/>
            <a:ext cx="7467600" cy="792162"/>
          </a:xfrm>
        </p:spPr>
        <p:txBody>
          <a:bodyPr/>
          <a:lstStyle/>
          <a:p>
            <a:pPr eaLnBrk="1" fontAlgn="auto" hangingPunct="1">
              <a:spcAft>
                <a:spcPts val="0"/>
              </a:spcAft>
              <a:defRPr/>
            </a:pPr>
            <a:r>
              <a:rPr lang="en-US" dirty="0" smtClean="0"/>
              <a:t>Embryology</a:t>
            </a:r>
          </a:p>
        </p:txBody>
      </p:sp>
      <p:sp>
        <p:nvSpPr>
          <p:cNvPr id="46083" name="Content Placeholder 2"/>
          <p:cNvSpPr>
            <a:spLocks noGrp="1"/>
          </p:cNvSpPr>
          <p:nvPr>
            <p:ph sz="quarter" idx="1"/>
          </p:nvPr>
        </p:nvSpPr>
        <p:spPr>
          <a:xfrm>
            <a:off x="457200" y="1219200"/>
            <a:ext cx="5334000" cy="4873625"/>
          </a:xfrm>
        </p:spPr>
        <p:txBody>
          <a:bodyPr/>
          <a:lstStyle/>
          <a:p>
            <a:pPr eaLnBrk="1" hangingPunct="1"/>
            <a:r>
              <a:rPr lang="en-US" smtClean="0"/>
              <a:t>If you look at the larvae of a crab and a barnacle, they both swim and look alike, but the adult animals look and behave very differently.</a:t>
            </a:r>
          </a:p>
          <a:p>
            <a:pPr eaLnBrk="1" hangingPunct="1"/>
            <a:r>
              <a:rPr lang="en-US" smtClean="0"/>
              <a:t>Embryos of vertebrates can also be very hard to tell apart.</a:t>
            </a:r>
          </a:p>
          <a:p>
            <a:pPr lvl="1" eaLnBrk="1" hangingPunct="1"/>
            <a:r>
              <a:rPr lang="en-US" smtClean="0"/>
              <a:t>Birds, fish, reptiles, and mammals all have gill slits and tails as embryos.</a:t>
            </a:r>
          </a:p>
          <a:p>
            <a:pPr lvl="2" eaLnBrk="1" hangingPunct="1"/>
            <a:r>
              <a:rPr lang="en-US" smtClean="0">
                <a:solidFill>
                  <a:srgbClr val="7030A0"/>
                </a:solidFill>
              </a:rPr>
              <a:t>Such similar features in different organisms embryos suggests evolution from a distant common ancestor.</a:t>
            </a:r>
          </a:p>
        </p:txBody>
      </p:sp>
      <p:pic>
        <p:nvPicPr>
          <p:cNvPr id="46084" name="Picture 11" descr="http://scienceblogs.com/deepseanews/cypid.jpg"/>
          <p:cNvPicPr>
            <a:picLocks noChangeAspect="1" noChangeArrowheads="1"/>
          </p:cNvPicPr>
          <p:nvPr/>
        </p:nvPicPr>
        <p:blipFill>
          <a:blip r:embed="rId2" cstate="print"/>
          <a:srcRect/>
          <a:stretch>
            <a:fillRect/>
          </a:stretch>
        </p:blipFill>
        <p:spPr bwMode="auto">
          <a:xfrm>
            <a:off x="6019800" y="3787775"/>
            <a:ext cx="2667000" cy="2749550"/>
          </a:xfrm>
          <a:prstGeom prst="rect">
            <a:avLst/>
          </a:prstGeom>
          <a:noFill/>
          <a:ln w="9525">
            <a:noFill/>
            <a:miter lim="800000"/>
            <a:headEnd/>
            <a:tailEnd/>
          </a:ln>
        </p:spPr>
      </p:pic>
      <p:pic>
        <p:nvPicPr>
          <p:cNvPr id="46085" name="Picture 13" descr="http://www.crabproject.com/client/images/data/36.jpg"/>
          <p:cNvPicPr>
            <a:picLocks noChangeAspect="1" noChangeArrowheads="1"/>
          </p:cNvPicPr>
          <p:nvPr/>
        </p:nvPicPr>
        <p:blipFill>
          <a:blip r:embed="rId3" cstate="print"/>
          <a:srcRect/>
          <a:stretch>
            <a:fillRect/>
          </a:stretch>
        </p:blipFill>
        <p:spPr bwMode="auto">
          <a:xfrm>
            <a:off x="5562600" y="838200"/>
            <a:ext cx="3276600" cy="2457450"/>
          </a:xfrm>
          <a:prstGeom prst="rect">
            <a:avLst/>
          </a:prstGeom>
          <a:noFill/>
          <a:ln w="9525">
            <a:noFill/>
            <a:miter lim="800000"/>
            <a:headEnd/>
            <a:tailEnd/>
          </a:ln>
        </p:spPr>
      </p:pic>
      <p:sp>
        <p:nvSpPr>
          <p:cNvPr id="46086" name="TextBox 8"/>
          <p:cNvSpPr txBox="1">
            <a:spLocks noChangeArrowheads="1"/>
          </p:cNvSpPr>
          <p:nvPr/>
        </p:nvSpPr>
        <p:spPr bwMode="auto">
          <a:xfrm>
            <a:off x="6096000" y="457200"/>
            <a:ext cx="1981200" cy="369888"/>
          </a:xfrm>
          <a:prstGeom prst="rect">
            <a:avLst/>
          </a:prstGeom>
          <a:noFill/>
          <a:ln w="9525">
            <a:noFill/>
            <a:miter lim="800000"/>
            <a:headEnd/>
            <a:tailEnd/>
          </a:ln>
        </p:spPr>
        <p:txBody>
          <a:bodyPr>
            <a:spAutoFit/>
          </a:bodyPr>
          <a:lstStyle/>
          <a:p>
            <a:r>
              <a:rPr lang="en-US"/>
              <a:t>Barnacle Larvae</a:t>
            </a:r>
          </a:p>
        </p:txBody>
      </p:sp>
      <p:sp>
        <p:nvSpPr>
          <p:cNvPr id="46087" name="TextBox 9"/>
          <p:cNvSpPr txBox="1">
            <a:spLocks noChangeArrowheads="1"/>
          </p:cNvSpPr>
          <p:nvPr/>
        </p:nvSpPr>
        <p:spPr bwMode="auto">
          <a:xfrm>
            <a:off x="6324600" y="3429000"/>
            <a:ext cx="2057400" cy="369888"/>
          </a:xfrm>
          <a:prstGeom prst="rect">
            <a:avLst/>
          </a:prstGeom>
          <a:noFill/>
          <a:ln w="9525">
            <a:noFill/>
            <a:miter lim="800000"/>
            <a:headEnd/>
            <a:tailEnd/>
          </a:ln>
        </p:spPr>
        <p:txBody>
          <a:bodyPr>
            <a:spAutoFit/>
          </a:bodyPr>
          <a:lstStyle/>
          <a:p>
            <a:r>
              <a:rPr lang="en-US"/>
              <a:t>Crab Larvae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Am I?</a:t>
            </a:r>
            <a:endParaRPr lang="en-US" dirty="0"/>
          </a:p>
        </p:txBody>
      </p:sp>
      <p:pic>
        <p:nvPicPr>
          <p:cNvPr id="47107" name="Picture 2" descr="http://www.sciencenews.org/view/download/id/34618/name/YOUNG_CLUES.jpg"/>
          <p:cNvPicPr>
            <a:picLocks noChangeAspect="1" noChangeArrowheads="1"/>
          </p:cNvPicPr>
          <p:nvPr/>
        </p:nvPicPr>
        <p:blipFill>
          <a:blip r:embed="rId2" cstate="print"/>
          <a:srcRect/>
          <a:stretch>
            <a:fillRect/>
          </a:stretch>
        </p:blipFill>
        <p:spPr bwMode="auto">
          <a:xfrm>
            <a:off x="2514600" y="1981200"/>
            <a:ext cx="4238625" cy="3086100"/>
          </a:xfrm>
          <a:prstGeom prst="rect">
            <a:avLst/>
          </a:prstGeom>
          <a:noFill/>
          <a:ln w="9525">
            <a:noFill/>
            <a:miter lim="800000"/>
            <a:headEnd/>
            <a:tailEnd/>
          </a:ln>
        </p:spPr>
      </p:pic>
      <p:sp>
        <p:nvSpPr>
          <p:cNvPr id="6" name="TextBox 5"/>
          <p:cNvSpPr txBox="1">
            <a:spLocks noChangeArrowheads="1"/>
          </p:cNvSpPr>
          <p:nvPr/>
        </p:nvSpPr>
        <p:spPr bwMode="auto">
          <a:xfrm>
            <a:off x="4038600" y="5562600"/>
            <a:ext cx="1447800" cy="369888"/>
          </a:xfrm>
          <a:prstGeom prst="rect">
            <a:avLst/>
          </a:prstGeom>
          <a:noFill/>
          <a:ln w="9525">
            <a:noFill/>
            <a:miter lim="800000"/>
            <a:headEnd/>
            <a:tailEnd/>
          </a:ln>
        </p:spPr>
        <p:txBody>
          <a:bodyPr>
            <a:spAutoFit/>
          </a:bodyPr>
          <a:lstStyle/>
          <a:p>
            <a:r>
              <a:rPr lang="en-US"/>
              <a:t>A SNAKE!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Am I?</a:t>
            </a:r>
            <a:endParaRPr lang="en-US" dirty="0"/>
          </a:p>
        </p:txBody>
      </p:sp>
      <p:pic>
        <p:nvPicPr>
          <p:cNvPr id="48131" name="Picture 2" descr="http://gakuranman.com/eng/wp-content/uploads/2009/10/guppy-fish-embryo-550x375.jpg"/>
          <p:cNvPicPr>
            <a:picLocks noChangeAspect="1" noChangeArrowheads="1"/>
          </p:cNvPicPr>
          <p:nvPr/>
        </p:nvPicPr>
        <p:blipFill>
          <a:blip r:embed="rId2" cstate="print"/>
          <a:srcRect/>
          <a:stretch>
            <a:fillRect/>
          </a:stretch>
        </p:blipFill>
        <p:spPr bwMode="auto">
          <a:xfrm>
            <a:off x="1905000" y="1828800"/>
            <a:ext cx="5238750" cy="3571875"/>
          </a:xfrm>
          <a:prstGeom prst="rect">
            <a:avLst/>
          </a:prstGeom>
          <a:noFill/>
          <a:ln w="9525">
            <a:noFill/>
            <a:miter lim="800000"/>
            <a:headEnd/>
            <a:tailEnd/>
          </a:ln>
        </p:spPr>
      </p:pic>
      <p:sp>
        <p:nvSpPr>
          <p:cNvPr id="5" name="TextBox 4"/>
          <p:cNvSpPr txBox="1">
            <a:spLocks noChangeArrowheads="1"/>
          </p:cNvSpPr>
          <p:nvPr/>
        </p:nvSpPr>
        <p:spPr bwMode="auto">
          <a:xfrm>
            <a:off x="4114800" y="5867400"/>
            <a:ext cx="1295400" cy="369888"/>
          </a:xfrm>
          <a:prstGeom prst="rect">
            <a:avLst/>
          </a:prstGeom>
          <a:noFill/>
          <a:ln w="9525">
            <a:noFill/>
            <a:miter lim="800000"/>
            <a:headEnd/>
            <a:tailEnd/>
          </a:ln>
        </p:spPr>
        <p:txBody>
          <a:bodyPr>
            <a:spAutoFit/>
          </a:bodyPr>
          <a:lstStyle/>
          <a:p>
            <a:r>
              <a:rPr lang="en-US"/>
              <a:t>A GUPPY!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Am I?</a:t>
            </a:r>
            <a:endParaRPr lang="en-US" dirty="0"/>
          </a:p>
        </p:txBody>
      </p:sp>
      <p:sp>
        <p:nvSpPr>
          <p:cNvPr id="5" name="TextBox 4"/>
          <p:cNvSpPr txBox="1">
            <a:spLocks noChangeArrowheads="1"/>
          </p:cNvSpPr>
          <p:nvPr/>
        </p:nvSpPr>
        <p:spPr bwMode="auto">
          <a:xfrm>
            <a:off x="3733800" y="6172200"/>
            <a:ext cx="1676400" cy="369888"/>
          </a:xfrm>
          <a:prstGeom prst="rect">
            <a:avLst/>
          </a:prstGeom>
          <a:noFill/>
          <a:ln w="9525">
            <a:noFill/>
            <a:miter lim="800000"/>
            <a:headEnd/>
            <a:tailEnd/>
          </a:ln>
        </p:spPr>
        <p:txBody>
          <a:bodyPr>
            <a:spAutoFit/>
          </a:bodyPr>
          <a:lstStyle/>
          <a:p>
            <a:r>
              <a:rPr lang="en-US"/>
              <a:t>A CHICKEN!</a:t>
            </a:r>
          </a:p>
        </p:txBody>
      </p:sp>
      <p:pic>
        <p:nvPicPr>
          <p:cNvPr id="49156" name="Picture 3"/>
          <p:cNvPicPr>
            <a:picLocks noChangeAspect="1" noChangeArrowheads="1"/>
          </p:cNvPicPr>
          <p:nvPr/>
        </p:nvPicPr>
        <p:blipFill>
          <a:blip r:embed="rId2" cstate="print"/>
          <a:srcRect/>
          <a:stretch>
            <a:fillRect/>
          </a:stretch>
        </p:blipFill>
        <p:spPr bwMode="auto">
          <a:xfrm>
            <a:off x="2971800" y="1524000"/>
            <a:ext cx="2738438" cy="4237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Am I?</a:t>
            </a:r>
            <a:endParaRPr lang="en-US" dirty="0"/>
          </a:p>
        </p:txBody>
      </p:sp>
      <p:pic>
        <p:nvPicPr>
          <p:cNvPr id="50179" name="Picture 2" descr="http://learningobjects.wesleyan.edu/musc_dev/images/turtle01.jpg"/>
          <p:cNvPicPr>
            <a:picLocks noChangeAspect="1" noChangeArrowheads="1"/>
          </p:cNvPicPr>
          <p:nvPr/>
        </p:nvPicPr>
        <p:blipFill>
          <a:blip r:embed="rId2" cstate="print"/>
          <a:srcRect/>
          <a:stretch>
            <a:fillRect/>
          </a:stretch>
        </p:blipFill>
        <p:spPr bwMode="auto">
          <a:xfrm>
            <a:off x="2971800" y="1676400"/>
            <a:ext cx="2895600" cy="3624263"/>
          </a:xfrm>
          <a:prstGeom prst="rect">
            <a:avLst/>
          </a:prstGeom>
          <a:noFill/>
          <a:ln w="9525">
            <a:noFill/>
            <a:miter lim="800000"/>
            <a:headEnd/>
            <a:tailEnd/>
          </a:ln>
        </p:spPr>
      </p:pic>
      <p:sp>
        <p:nvSpPr>
          <p:cNvPr id="5" name="TextBox 4"/>
          <p:cNvSpPr txBox="1">
            <a:spLocks noChangeArrowheads="1"/>
          </p:cNvSpPr>
          <p:nvPr/>
        </p:nvSpPr>
        <p:spPr bwMode="auto">
          <a:xfrm>
            <a:off x="3886200" y="5638800"/>
            <a:ext cx="1752600" cy="381000"/>
          </a:xfrm>
          <a:prstGeom prst="rect">
            <a:avLst/>
          </a:prstGeom>
          <a:noFill/>
          <a:ln w="9525">
            <a:noFill/>
            <a:miter lim="800000"/>
            <a:headEnd/>
            <a:tailEnd/>
          </a:ln>
        </p:spPr>
        <p:txBody>
          <a:bodyPr>
            <a:spAutoFit/>
          </a:bodyPr>
          <a:lstStyle/>
          <a:p>
            <a:r>
              <a:rPr lang="en-US"/>
              <a:t>A TURTLE!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Am I?</a:t>
            </a:r>
            <a:endParaRPr lang="en-US" dirty="0"/>
          </a:p>
        </p:txBody>
      </p:sp>
      <p:sp>
        <p:nvSpPr>
          <p:cNvPr id="5" name="TextBox 4"/>
          <p:cNvSpPr txBox="1">
            <a:spLocks noChangeArrowheads="1"/>
          </p:cNvSpPr>
          <p:nvPr/>
        </p:nvSpPr>
        <p:spPr bwMode="auto">
          <a:xfrm>
            <a:off x="3886200" y="5486400"/>
            <a:ext cx="1371600" cy="369888"/>
          </a:xfrm>
          <a:prstGeom prst="rect">
            <a:avLst/>
          </a:prstGeom>
          <a:noFill/>
          <a:ln w="9525">
            <a:noFill/>
            <a:miter lim="800000"/>
            <a:headEnd/>
            <a:tailEnd/>
          </a:ln>
        </p:spPr>
        <p:txBody>
          <a:bodyPr>
            <a:spAutoFit/>
          </a:bodyPr>
          <a:lstStyle/>
          <a:p>
            <a:r>
              <a:rPr lang="en-US"/>
              <a:t>A MOUSE!</a:t>
            </a:r>
          </a:p>
        </p:txBody>
      </p:sp>
      <p:pic>
        <p:nvPicPr>
          <p:cNvPr id="51204" name="Picture 3" descr="http://www.hesca.org/past_meetings/dallas/images/bio59.jpg"/>
          <p:cNvPicPr>
            <a:picLocks noChangeAspect="1" noChangeArrowheads="1"/>
          </p:cNvPicPr>
          <p:nvPr/>
        </p:nvPicPr>
        <p:blipFill>
          <a:blip r:embed="rId2" cstate="print"/>
          <a:srcRect/>
          <a:stretch>
            <a:fillRect/>
          </a:stretch>
        </p:blipFill>
        <p:spPr bwMode="auto">
          <a:xfrm>
            <a:off x="1524000" y="1524000"/>
            <a:ext cx="5810250" cy="3838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Am I?</a:t>
            </a:r>
            <a:endParaRPr lang="en-US" dirty="0"/>
          </a:p>
        </p:txBody>
      </p:sp>
      <p:sp>
        <p:nvSpPr>
          <p:cNvPr id="5" name="TextBox 4"/>
          <p:cNvSpPr txBox="1">
            <a:spLocks noChangeArrowheads="1"/>
          </p:cNvSpPr>
          <p:nvPr/>
        </p:nvSpPr>
        <p:spPr bwMode="auto">
          <a:xfrm>
            <a:off x="3886200" y="5486400"/>
            <a:ext cx="1066800" cy="369888"/>
          </a:xfrm>
          <a:prstGeom prst="rect">
            <a:avLst/>
          </a:prstGeom>
          <a:noFill/>
          <a:ln w="9525">
            <a:noFill/>
            <a:miter lim="800000"/>
            <a:headEnd/>
            <a:tailEnd/>
          </a:ln>
        </p:spPr>
        <p:txBody>
          <a:bodyPr>
            <a:spAutoFit/>
          </a:bodyPr>
          <a:lstStyle/>
          <a:p>
            <a:r>
              <a:rPr lang="en-US"/>
              <a:t>A CAT!</a:t>
            </a:r>
          </a:p>
        </p:txBody>
      </p:sp>
      <p:pic>
        <p:nvPicPr>
          <p:cNvPr id="52228" name="Picture 4" descr="http://neatorama.cachefly.net/images/2006-12/cat-embryo.jpg"/>
          <p:cNvPicPr>
            <a:picLocks noChangeAspect="1" noChangeArrowheads="1"/>
          </p:cNvPicPr>
          <p:nvPr/>
        </p:nvPicPr>
        <p:blipFill>
          <a:blip r:embed="rId2" cstate="print"/>
          <a:srcRect/>
          <a:stretch>
            <a:fillRect/>
          </a:stretch>
        </p:blipFill>
        <p:spPr bwMode="auto">
          <a:xfrm>
            <a:off x="2209800" y="1905000"/>
            <a:ext cx="4038600" cy="32464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Am I?</a:t>
            </a:r>
            <a:endParaRPr lang="en-US" dirty="0"/>
          </a:p>
        </p:txBody>
      </p:sp>
      <p:pic>
        <p:nvPicPr>
          <p:cNvPr id="53251" name="Picture 2" descr="http://3.bp.blogspot.com/_PhG1mmuoluQ/RtD4ovzeAVI/AAAAAAAAAC0/ZMGt_16zBlY/s320/Dog+Embryo.jpg"/>
          <p:cNvPicPr>
            <a:picLocks noChangeAspect="1" noChangeArrowheads="1"/>
          </p:cNvPicPr>
          <p:nvPr/>
        </p:nvPicPr>
        <p:blipFill>
          <a:blip r:embed="rId2" cstate="print"/>
          <a:srcRect/>
          <a:stretch>
            <a:fillRect/>
          </a:stretch>
        </p:blipFill>
        <p:spPr bwMode="auto">
          <a:xfrm>
            <a:off x="2667000" y="1885950"/>
            <a:ext cx="3886200" cy="2914650"/>
          </a:xfrm>
          <a:prstGeom prst="rect">
            <a:avLst/>
          </a:prstGeom>
          <a:noFill/>
          <a:ln w="9525">
            <a:noFill/>
            <a:miter lim="800000"/>
            <a:headEnd/>
            <a:tailEnd/>
          </a:ln>
        </p:spPr>
      </p:pic>
      <p:sp>
        <p:nvSpPr>
          <p:cNvPr id="5" name="TextBox 4"/>
          <p:cNvSpPr txBox="1">
            <a:spLocks noChangeArrowheads="1"/>
          </p:cNvSpPr>
          <p:nvPr/>
        </p:nvSpPr>
        <p:spPr bwMode="auto">
          <a:xfrm>
            <a:off x="3886200" y="5181600"/>
            <a:ext cx="1295400" cy="369888"/>
          </a:xfrm>
          <a:prstGeom prst="rect">
            <a:avLst/>
          </a:prstGeom>
          <a:noFill/>
          <a:ln w="9525">
            <a:noFill/>
            <a:miter lim="800000"/>
            <a:headEnd/>
            <a:tailEnd/>
          </a:ln>
        </p:spPr>
        <p:txBody>
          <a:bodyPr>
            <a:spAutoFit/>
          </a:bodyPr>
          <a:lstStyle/>
          <a:p>
            <a:r>
              <a:rPr lang="en-US"/>
              <a:t>A DOG!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fontAlgn="auto" hangingPunct="1">
              <a:spcAft>
                <a:spcPts val="0"/>
              </a:spcAft>
              <a:defRPr/>
            </a:pPr>
            <a:r>
              <a:rPr lang="en-US" smtClean="0"/>
              <a:t>Georges Leclerc de Buffon</a:t>
            </a:r>
          </a:p>
        </p:txBody>
      </p:sp>
      <p:sp>
        <p:nvSpPr>
          <p:cNvPr id="11267" name="Content Placeholder 2"/>
          <p:cNvSpPr>
            <a:spLocks noGrp="1"/>
          </p:cNvSpPr>
          <p:nvPr>
            <p:ph sz="quarter" idx="1"/>
          </p:nvPr>
        </p:nvSpPr>
        <p:spPr>
          <a:xfrm>
            <a:off x="457200" y="1600200"/>
            <a:ext cx="4724400" cy="4873625"/>
          </a:xfrm>
        </p:spPr>
        <p:txBody>
          <a:bodyPr/>
          <a:lstStyle/>
          <a:p>
            <a:pPr eaLnBrk="1" hangingPunct="1"/>
            <a:r>
              <a:rPr lang="en-US" dirty="0" smtClean="0"/>
              <a:t>French (1700s)</a:t>
            </a:r>
          </a:p>
          <a:p>
            <a:pPr lvl="1" eaLnBrk="1" hangingPunct="1"/>
            <a:r>
              <a:rPr lang="en-US" dirty="0" smtClean="0">
                <a:solidFill>
                  <a:srgbClr val="7030A0"/>
                </a:solidFill>
              </a:rPr>
              <a:t>Proposed that species shared ancestors instead of arising separately.</a:t>
            </a:r>
          </a:p>
          <a:p>
            <a:pPr lvl="1" eaLnBrk="1" hangingPunct="1"/>
            <a:r>
              <a:rPr lang="en-US" dirty="0" smtClean="0"/>
              <a:t>Proposed that the Earth was much older than 6000 years (the accepted belief at the time).</a:t>
            </a:r>
          </a:p>
        </p:txBody>
      </p:sp>
      <p:pic>
        <p:nvPicPr>
          <p:cNvPr id="11268" name="Picture 5" descr="http://www.ivu.org/history/renaissance/Buffon.jpg"/>
          <p:cNvPicPr>
            <a:picLocks noChangeAspect="1" noChangeArrowheads="1"/>
          </p:cNvPicPr>
          <p:nvPr/>
        </p:nvPicPr>
        <p:blipFill>
          <a:blip r:embed="rId2" cstate="print"/>
          <a:srcRect/>
          <a:stretch>
            <a:fillRect/>
          </a:stretch>
        </p:blipFill>
        <p:spPr bwMode="auto">
          <a:xfrm>
            <a:off x="5562600" y="1524000"/>
            <a:ext cx="2819400" cy="418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Am I?</a:t>
            </a:r>
            <a:endParaRPr lang="en-US" dirty="0"/>
          </a:p>
        </p:txBody>
      </p:sp>
      <p:pic>
        <p:nvPicPr>
          <p:cNvPr id="54275" name="Picture 2" descr="http://i.ehow.com/images/GlobalPhoto/Articles/5687822/3233482244a252349e60-main_Full.jpg"/>
          <p:cNvPicPr>
            <a:picLocks noChangeAspect="1" noChangeArrowheads="1"/>
          </p:cNvPicPr>
          <p:nvPr/>
        </p:nvPicPr>
        <p:blipFill>
          <a:blip r:embed="rId2" cstate="print"/>
          <a:srcRect/>
          <a:stretch>
            <a:fillRect/>
          </a:stretch>
        </p:blipFill>
        <p:spPr bwMode="auto">
          <a:xfrm>
            <a:off x="1752600" y="1981200"/>
            <a:ext cx="4762500" cy="3181350"/>
          </a:xfrm>
          <a:prstGeom prst="rect">
            <a:avLst/>
          </a:prstGeom>
          <a:noFill/>
          <a:ln w="9525">
            <a:noFill/>
            <a:miter lim="800000"/>
            <a:headEnd/>
            <a:tailEnd/>
          </a:ln>
        </p:spPr>
      </p:pic>
      <p:sp>
        <p:nvSpPr>
          <p:cNvPr id="5" name="TextBox 4"/>
          <p:cNvSpPr txBox="1">
            <a:spLocks noChangeArrowheads="1"/>
          </p:cNvSpPr>
          <p:nvPr/>
        </p:nvSpPr>
        <p:spPr bwMode="auto">
          <a:xfrm>
            <a:off x="3657600" y="5410200"/>
            <a:ext cx="1295400" cy="381000"/>
          </a:xfrm>
          <a:prstGeom prst="rect">
            <a:avLst/>
          </a:prstGeom>
          <a:noFill/>
          <a:ln w="9525">
            <a:noFill/>
            <a:miter lim="800000"/>
            <a:headEnd/>
            <a:tailEnd/>
          </a:ln>
        </p:spPr>
        <p:txBody>
          <a:bodyPr>
            <a:spAutoFit/>
          </a:bodyPr>
          <a:lstStyle/>
          <a:p>
            <a:r>
              <a:rPr lang="en-US"/>
              <a:t>A PIG!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Am I?</a:t>
            </a:r>
            <a:endParaRPr lang="en-US" dirty="0"/>
          </a:p>
        </p:txBody>
      </p:sp>
      <p:pic>
        <p:nvPicPr>
          <p:cNvPr id="55299" name="Picture 2" descr="http://www.tmmsn.org/education/dolphin_anatomy/dolphin_anatomy_jumpout/800px-Dolphin_embryo.jpg"/>
          <p:cNvPicPr>
            <a:picLocks noChangeAspect="1" noChangeArrowheads="1"/>
          </p:cNvPicPr>
          <p:nvPr/>
        </p:nvPicPr>
        <p:blipFill>
          <a:blip r:embed="rId2" cstate="print"/>
          <a:srcRect/>
          <a:stretch>
            <a:fillRect/>
          </a:stretch>
        </p:blipFill>
        <p:spPr bwMode="auto">
          <a:xfrm>
            <a:off x="1752600" y="1600200"/>
            <a:ext cx="5105400" cy="3656013"/>
          </a:xfrm>
          <a:prstGeom prst="rect">
            <a:avLst/>
          </a:prstGeom>
          <a:noFill/>
          <a:ln w="9525">
            <a:noFill/>
            <a:miter lim="800000"/>
            <a:headEnd/>
            <a:tailEnd/>
          </a:ln>
        </p:spPr>
      </p:pic>
      <p:sp>
        <p:nvSpPr>
          <p:cNvPr id="5" name="TextBox 4"/>
          <p:cNvSpPr txBox="1">
            <a:spLocks noChangeArrowheads="1"/>
          </p:cNvSpPr>
          <p:nvPr/>
        </p:nvSpPr>
        <p:spPr bwMode="auto">
          <a:xfrm>
            <a:off x="3581400" y="5715000"/>
            <a:ext cx="1905000" cy="369888"/>
          </a:xfrm>
          <a:prstGeom prst="rect">
            <a:avLst/>
          </a:prstGeom>
          <a:noFill/>
          <a:ln w="9525">
            <a:noFill/>
            <a:miter lim="800000"/>
            <a:headEnd/>
            <a:tailEnd/>
          </a:ln>
        </p:spPr>
        <p:txBody>
          <a:bodyPr>
            <a:spAutoFit/>
          </a:bodyPr>
          <a:lstStyle/>
          <a:p>
            <a:r>
              <a:rPr lang="en-US"/>
              <a:t>A DOLPHIN!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Am I?</a:t>
            </a:r>
            <a:endParaRPr lang="en-US" dirty="0"/>
          </a:p>
        </p:txBody>
      </p:sp>
      <p:pic>
        <p:nvPicPr>
          <p:cNvPr id="56323" name="Picture 2" descr="http://www.odec.ca/projects/2008/hess8s2/images/human%20embryo%202.jpg"/>
          <p:cNvPicPr>
            <a:picLocks noChangeAspect="1" noChangeArrowheads="1"/>
          </p:cNvPicPr>
          <p:nvPr/>
        </p:nvPicPr>
        <p:blipFill>
          <a:blip r:embed="rId2" cstate="print"/>
          <a:srcRect/>
          <a:stretch>
            <a:fillRect/>
          </a:stretch>
        </p:blipFill>
        <p:spPr bwMode="auto">
          <a:xfrm>
            <a:off x="1905000" y="1752600"/>
            <a:ext cx="5156200" cy="3094038"/>
          </a:xfrm>
          <a:prstGeom prst="rect">
            <a:avLst/>
          </a:prstGeom>
          <a:noFill/>
          <a:ln w="9525">
            <a:noFill/>
            <a:miter lim="800000"/>
            <a:headEnd/>
            <a:tailEnd/>
          </a:ln>
        </p:spPr>
      </p:pic>
      <p:sp>
        <p:nvSpPr>
          <p:cNvPr id="5" name="TextBox 4"/>
          <p:cNvSpPr txBox="1">
            <a:spLocks noChangeArrowheads="1"/>
          </p:cNvSpPr>
          <p:nvPr/>
        </p:nvSpPr>
        <p:spPr bwMode="auto">
          <a:xfrm>
            <a:off x="3810000" y="5410200"/>
            <a:ext cx="1676400" cy="369888"/>
          </a:xfrm>
          <a:prstGeom prst="rect">
            <a:avLst/>
          </a:prstGeom>
          <a:noFill/>
          <a:ln w="9525">
            <a:noFill/>
            <a:miter lim="800000"/>
            <a:headEnd/>
            <a:tailEnd/>
          </a:ln>
        </p:spPr>
        <p:txBody>
          <a:bodyPr>
            <a:spAutoFit/>
          </a:bodyPr>
          <a:lstStyle/>
          <a:p>
            <a:r>
              <a:rPr lang="en-US"/>
              <a:t>A HUMAN!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fontAlgn="auto" hangingPunct="1">
              <a:spcAft>
                <a:spcPts val="0"/>
              </a:spcAft>
              <a:defRPr/>
            </a:pPr>
            <a:r>
              <a:rPr lang="en-US" dirty="0" smtClean="0"/>
              <a:t>Homologous Structures</a:t>
            </a:r>
          </a:p>
        </p:txBody>
      </p:sp>
      <p:sp>
        <p:nvSpPr>
          <p:cNvPr id="57347" name="Content Placeholder 2"/>
          <p:cNvSpPr>
            <a:spLocks noGrp="1"/>
          </p:cNvSpPr>
          <p:nvPr>
            <p:ph sz="quarter" idx="1"/>
          </p:nvPr>
        </p:nvSpPr>
        <p:spPr>
          <a:xfrm>
            <a:off x="457200" y="1600200"/>
            <a:ext cx="4038600" cy="4953000"/>
          </a:xfrm>
        </p:spPr>
        <p:txBody>
          <a:bodyPr/>
          <a:lstStyle/>
          <a:p>
            <a:pPr eaLnBrk="1" hangingPunct="1">
              <a:buFont typeface="Wingdings" pitchFamily="2" charset="2"/>
              <a:buNone/>
            </a:pPr>
            <a:r>
              <a:rPr lang="en-US" smtClean="0"/>
              <a:t>	</a:t>
            </a:r>
            <a:r>
              <a:rPr lang="en-US" smtClean="0">
                <a:solidFill>
                  <a:srgbClr val="7030A0"/>
                </a:solidFill>
              </a:rPr>
              <a:t>Features that have SIMILAR STRUCTURES but DIFFERENT FUNCTIONS</a:t>
            </a:r>
          </a:p>
          <a:p>
            <a:pPr lvl="1" eaLnBrk="1" hangingPunct="1"/>
            <a:r>
              <a:rPr lang="en-US" smtClean="0"/>
              <a:t>Their appearance across different species offers strong evidence for common descent.</a:t>
            </a:r>
          </a:p>
          <a:p>
            <a:pPr lvl="1" eaLnBrk="1" hangingPunct="1"/>
            <a:r>
              <a:rPr lang="en-US" smtClean="0"/>
              <a:t>It would be unlikely for many species to have such similar anatomy if each species evolved separately.</a:t>
            </a:r>
          </a:p>
          <a:p>
            <a:pPr eaLnBrk="1" hangingPunct="1">
              <a:buFont typeface="Wingdings" pitchFamily="2" charset="2"/>
              <a:buNone/>
            </a:pPr>
            <a:endParaRPr lang="en-US" smtClean="0"/>
          </a:p>
        </p:txBody>
      </p:sp>
      <p:pic>
        <p:nvPicPr>
          <p:cNvPr id="57348" name="Picture 5" descr="http://www.answersingenesis.org/creation/images/v14/i2/Hands.jpg"/>
          <p:cNvPicPr>
            <a:picLocks noChangeAspect="1" noChangeArrowheads="1"/>
          </p:cNvPicPr>
          <p:nvPr/>
        </p:nvPicPr>
        <p:blipFill>
          <a:blip r:embed="rId2" cstate="print"/>
          <a:srcRect/>
          <a:stretch>
            <a:fillRect/>
          </a:stretch>
        </p:blipFill>
        <p:spPr bwMode="auto">
          <a:xfrm>
            <a:off x="4800600" y="1600200"/>
            <a:ext cx="3352800" cy="484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Homologous structures</a:t>
            </a:r>
            <a:endParaRPr lang="en-US" dirty="0"/>
          </a:p>
        </p:txBody>
      </p:sp>
      <p:sp>
        <p:nvSpPr>
          <p:cNvPr id="58371" name="Content Placeholder 2"/>
          <p:cNvSpPr>
            <a:spLocks noGrp="1"/>
          </p:cNvSpPr>
          <p:nvPr>
            <p:ph sz="quarter" idx="1"/>
          </p:nvPr>
        </p:nvSpPr>
        <p:spPr>
          <a:xfrm>
            <a:off x="457200" y="1600200"/>
            <a:ext cx="8305800" cy="1828800"/>
          </a:xfrm>
        </p:spPr>
        <p:txBody>
          <a:bodyPr/>
          <a:lstStyle/>
          <a:p>
            <a:r>
              <a:rPr lang="en-US" smtClean="0"/>
              <a:t>Forelimb anatomy</a:t>
            </a:r>
          </a:p>
          <a:p>
            <a:pPr lvl="1"/>
            <a:r>
              <a:rPr lang="en-US" smtClean="0"/>
              <a:t>The forelimbs of humans, cats, whales and bats have several bones that are very similar to each other despite their different functions.</a:t>
            </a:r>
          </a:p>
          <a:p>
            <a:endParaRPr lang="en-US" smtClean="0"/>
          </a:p>
          <a:p>
            <a:endParaRPr lang="en-US" smtClean="0"/>
          </a:p>
        </p:txBody>
      </p:sp>
      <p:pic>
        <p:nvPicPr>
          <p:cNvPr id="58372" name="Picture 7" descr="http://science.kennesaw.edu/~jdirnber/Bio2108/Lecture/LecEvolution/22-14-HomologousStruct-L.gif"/>
          <p:cNvPicPr>
            <a:picLocks noChangeAspect="1" noChangeArrowheads="1"/>
          </p:cNvPicPr>
          <p:nvPr/>
        </p:nvPicPr>
        <p:blipFill>
          <a:blip r:embed="rId2" cstate="print"/>
          <a:srcRect/>
          <a:stretch>
            <a:fillRect/>
          </a:stretch>
        </p:blipFill>
        <p:spPr bwMode="auto">
          <a:xfrm>
            <a:off x="990600" y="3200400"/>
            <a:ext cx="6172200" cy="323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838200"/>
          </a:xfrm>
        </p:spPr>
        <p:txBody>
          <a:bodyPr/>
          <a:lstStyle/>
          <a:p>
            <a:pPr>
              <a:defRPr/>
            </a:pPr>
            <a:r>
              <a:rPr lang="en-US" dirty="0" smtClean="0"/>
              <a:t>Analogous Structures</a:t>
            </a:r>
            <a:endParaRPr lang="en-US" dirty="0"/>
          </a:p>
        </p:txBody>
      </p:sp>
      <p:sp>
        <p:nvSpPr>
          <p:cNvPr id="59395" name="Content Placeholder 2"/>
          <p:cNvSpPr>
            <a:spLocks noGrp="1"/>
          </p:cNvSpPr>
          <p:nvPr>
            <p:ph sz="quarter" idx="1"/>
          </p:nvPr>
        </p:nvSpPr>
        <p:spPr>
          <a:xfrm>
            <a:off x="228600" y="914400"/>
            <a:ext cx="4495800" cy="5715000"/>
          </a:xfrm>
        </p:spPr>
        <p:txBody>
          <a:bodyPr/>
          <a:lstStyle/>
          <a:p>
            <a:r>
              <a:rPr lang="en-US" sz="2000" smtClean="0"/>
              <a:t>Some structures found in different species have the same function, but did not evolve from a common ancestor.</a:t>
            </a:r>
          </a:p>
          <a:p>
            <a:pPr lvl="1"/>
            <a:r>
              <a:rPr lang="en-US" sz="1800" smtClean="0"/>
              <a:t>For example, two organisms need to be able to fly. Both can develop similar adaptations using different body parts, like the wings of bats and the wings of flying insects.</a:t>
            </a:r>
          </a:p>
          <a:p>
            <a:r>
              <a:rPr lang="en-US" sz="2000" smtClean="0">
                <a:solidFill>
                  <a:srgbClr val="7030A0"/>
                </a:solidFill>
              </a:rPr>
              <a:t>Features that have the SAME FUNCTION but DIFFERENT STRUCTURES.</a:t>
            </a:r>
          </a:p>
          <a:p>
            <a:pPr lvl="1"/>
            <a:r>
              <a:rPr lang="en-US" sz="1800" smtClean="0"/>
              <a:t>The similar function of wings in bats and flying insects evolved separately. Their ancestors faces similar environmental challenges and came upon similar solutions.</a:t>
            </a:r>
          </a:p>
        </p:txBody>
      </p:sp>
      <p:pic>
        <p:nvPicPr>
          <p:cNvPr id="59396" name="Picture 2" descr="http://www.peabody.yale.edu/exhibits/treeoflife/images/convergence4.jpg"/>
          <p:cNvPicPr>
            <a:picLocks noChangeAspect="1" noChangeArrowheads="1"/>
          </p:cNvPicPr>
          <p:nvPr/>
        </p:nvPicPr>
        <p:blipFill>
          <a:blip r:embed="rId2" cstate="print"/>
          <a:srcRect/>
          <a:stretch>
            <a:fillRect/>
          </a:stretch>
        </p:blipFill>
        <p:spPr bwMode="auto">
          <a:xfrm>
            <a:off x="4648200" y="1066800"/>
            <a:ext cx="3962400" cy="5543550"/>
          </a:xfrm>
          <a:prstGeom prst="rect">
            <a:avLst/>
          </a:prstGeom>
          <a:noFill/>
          <a:ln w="9525">
            <a:noFill/>
            <a:miter lim="800000"/>
            <a:headEnd/>
            <a:tailEnd/>
          </a:ln>
        </p:spPr>
      </p:pic>
      <p:sp>
        <p:nvSpPr>
          <p:cNvPr id="5" name="Rectangle 4"/>
          <p:cNvSpPr/>
          <p:nvPr/>
        </p:nvSpPr>
        <p:spPr>
          <a:xfrm>
            <a:off x="4648200" y="1066800"/>
            <a:ext cx="3886200" cy="3200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fontAlgn="auto" hangingPunct="1">
              <a:spcAft>
                <a:spcPts val="0"/>
              </a:spcAft>
              <a:defRPr/>
            </a:pPr>
            <a:r>
              <a:rPr lang="en-US" smtClean="0"/>
              <a:t>Vestigial Structures</a:t>
            </a:r>
          </a:p>
        </p:txBody>
      </p:sp>
      <p:sp>
        <p:nvSpPr>
          <p:cNvPr id="60419" name="Content Placeholder 2"/>
          <p:cNvSpPr>
            <a:spLocks noGrp="1"/>
          </p:cNvSpPr>
          <p:nvPr>
            <p:ph sz="quarter" idx="1"/>
          </p:nvPr>
        </p:nvSpPr>
        <p:spPr>
          <a:xfrm>
            <a:off x="457200" y="1600200"/>
            <a:ext cx="4953000" cy="4873625"/>
          </a:xfrm>
        </p:spPr>
        <p:txBody>
          <a:bodyPr/>
          <a:lstStyle/>
          <a:p>
            <a:pPr eaLnBrk="1" hangingPunct="1"/>
            <a:r>
              <a:rPr lang="en-US" sz="2000" smtClean="0"/>
              <a:t>Some organisms have structures that seem to lack any useful function, or at least are no longer used for their original purpose.</a:t>
            </a:r>
          </a:p>
          <a:p>
            <a:pPr lvl="1" eaLnBrk="1" hangingPunct="1"/>
            <a:r>
              <a:rPr lang="en-US" sz="1800" smtClean="0"/>
              <a:t>For example: snakes have tiny pelvic bones and stump-like limb bones, even though snakes don’t walk.</a:t>
            </a:r>
          </a:p>
          <a:p>
            <a:pPr eaLnBrk="1" hangingPunct="1"/>
            <a:r>
              <a:rPr lang="en-US" sz="2000" smtClean="0">
                <a:solidFill>
                  <a:srgbClr val="7030A0"/>
                </a:solidFill>
              </a:rPr>
              <a:t>Vestigial structures once had a function but no longer do.</a:t>
            </a:r>
          </a:p>
          <a:p>
            <a:pPr lvl="1" eaLnBrk="1" hangingPunct="1"/>
            <a:r>
              <a:rPr lang="en-US" sz="1800" smtClean="0"/>
              <a:t>As vertebrates, snakes share a common ancestor with tetrapods such as lizards and dogs. The tiny pelvic bones and hind limbs in many snakes are homologous structures to the pelvic bones of tetrapods.</a:t>
            </a:r>
          </a:p>
        </p:txBody>
      </p:sp>
      <p:pic>
        <p:nvPicPr>
          <p:cNvPr id="60420" name="Picture 7" descr="http://www.arkive.org/media/90/90B9DBFC-5F21-4EF3-AD97-81F7BE9CBEC5/Presentation.Large/photo.jpg"/>
          <p:cNvPicPr>
            <a:picLocks noChangeAspect="1" noChangeArrowheads="1"/>
          </p:cNvPicPr>
          <p:nvPr/>
        </p:nvPicPr>
        <p:blipFill>
          <a:blip r:embed="rId2" cstate="print"/>
          <a:srcRect/>
          <a:stretch>
            <a:fillRect/>
          </a:stretch>
        </p:blipFill>
        <p:spPr bwMode="auto">
          <a:xfrm>
            <a:off x="5562600" y="3810000"/>
            <a:ext cx="3167063" cy="2819400"/>
          </a:xfrm>
          <a:prstGeom prst="rect">
            <a:avLst/>
          </a:prstGeom>
          <a:noFill/>
          <a:ln w="9525">
            <a:noFill/>
            <a:miter lim="800000"/>
            <a:headEnd/>
            <a:tailEnd/>
          </a:ln>
        </p:spPr>
      </p:pic>
      <p:pic>
        <p:nvPicPr>
          <p:cNvPr id="60421" name="Picture 9" descr="http://taggart.glg.msu.edu/isb200/VESTIG.GIF"/>
          <p:cNvPicPr>
            <a:picLocks noChangeAspect="1" noChangeArrowheads="1"/>
          </p:cNvPicPr>
          <p:nvPr/>
        </p:nvPicPr>
        <p:blipFill>
          <a:blip r:embed="rId3" cstate="print"/>
          <a:srcRect/>
          <a:stretch>
            <a:fillRect/>
          </a:stretch>
        </p:blipFill>
        <p:spPr bwMode="auto">
          <a:xfrm>
            <a:off x="5486400" y="914400"/>
            <a:ext cx="3276600" cy="25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74638"/>
            <a:ext cx="7467600" cy="563562"/>
          </a:xfrm>
        </p:spPr>
        <p:txBody>
          <a:bodyPr/>
          <a:lstStyle/>
          <a:p>
            <a:pPr eaLnBrk="1" fontAlgn="auto" hangingPunct="1">
              <a:spcAft>
                <a:spcPts val="0"/>
              </a:spcAft>
              <a:defRPr/>
            </a:pPr>
            <a:r>
              <a:rPr lang="en-US" dirty="0" smtClean="0"/>
              <a:t>Vestigial structures</a:t>
            </a:r>
          </a:p>
        </p:txBody>
      </p:sp>
      <p:sp>
        <p:nvSpPr>
          <p:cNvPr id="61443" name="Content Placeholder 2"/>
          <p:cNvSpPr>
            <a:spLocks noGrp="1"/>
          </p:cNvSpPr>
          <p:nvPr>
            <p:ph sz="quarter" idx="1"/>
          </p:nvPr>
        </p:nvSpPr>
        <p:spPr>
          <a:xfrm>
            <a:off x="457200" y="914400"/>
            <a:ext cx="4419600" cy="5562600"/>
          </a:xfrm>
        </p:spPr>
        <p:txBody>
          <a:bodyPr/>
          <a:lstStyle/>
          <a:p>
            <a:pPr eaLnBrk="1" hangingPunct="1"/>
            <a:r>
              <a:rPr lang="en-US" sz="2000" smtClean="0"/>
              <a:t>Ostrich wings</a:t>
            </a:r>
          </a:p>
          <a:p>
            <a:pPr lvl="1" eaLnBrk="1" hangingPunct="1"/>
            <a:r>
              <a:rPr lang="en-US" sz="1800" smtClean="0"/>
              <a:t>Ostriches have wings they use for balance but not to fly.</a:t>
            </a:r>
          </a:p>
          <a:p>
            <a:pPr lvl="1" eaLnBrk="1" hangingPunct="1"/>
            <a:r>
              <a:rPr lang="en-US" sz="1800" smtClean="0"/>
              <a:t>Over generations, their increasingly large bodies and powerful long legs many have been enough to avoid predators.</a:t>
            </a:r>
          </a:p>
          <a:p>
            <a:pPr lvl="1" eaLnBrk="1" hangingPunct="1"/>
            <a:r>
              <a:rPr lang="en-US" sz="1800" smtClean="0"/>
              <a:t>Those with larger wings may have been slower, and eaten more readily.</a:t>
            </a:r>
          </a:p>
          <a:p>
            <a:pPr eaLnBrk="1" hangingPunct="1"/>
            <a:r>
              <a:rPr lang="en-US" sz="2000" smtClean="0"/>
              <a:t>Appendix</a:t>
            </a:r>
          </a:p>
          <a:p>
            <a:pPr lvl="1" eaLnBrk="1" hangingPunct="1"/>
            <a:r>
              <a:rPr lang="en-US" sz="1800" smtClean="0"/>
              <a:t>The appendix is a remnant of the large intestine in plant-eating animals. It helps to digest cellulose.</a:t>
            </a:r>
          </a:p>
          <a:p>
            <a:pPr lvl="1" eaLnBrk="1" hangingPunct="1"/>
            <a:r>
              <a:rPr lang="en-US" sz="1800" smtClean="0"/>
              <a:t>In humans, we don’t eat much cellulose, and the appendix performs no function.</a:t>
            </a:r>
          </a:p>
        </p:txBody>
      </p:sp>
      <p:pic>
        <p:nvPicPr>
          <p:cNvPr id="61444" name="Picture 5" descr="http://1.bp.blogspot.com/_nZv76VrNZYk/R3UwVrpr1zI/AAAAAAAAAVQ/jJgmbEMgCxM/s400/071006-appendix.jpg"/>
          <p:cNvPicPr>
            <a:picLocks noChangeAspect="1" noChangeArrowheads="1"/>
          </p:cNvPicPr>
          <p:nvPr/>
        </p:nvPicPr>
        <p:blipFill>
          <a:blip r:embed="rId2" cstate="print"/>
          <a:srcRect/>
          <a:stretch>
            <a:fillRect/>
          </a:stretch>
        </p:blipFill>
        <p:spPr bwMode="auto">
          <a:xfrm>
            <a:off x="4953000" y="3886200"/>
            <a:ext cx="3714750" cy="2752725"/>
          </a:xfrm>
          <a:prstGeom prst="rect">
            <a:avLst/>
          </a:prstGeom>
          <a:noFill/>
          <a:ln w="9525">
            <a:noFill/>
            <a:miter lim="800000"/>
            <a:headEnd/>
            <a:tailEnd/>
          </a:ln>
        </p:spPr>
      </p:pic>
      <p:pic>
        <p:nvPicPr>
          <p:cNvPr id="61445" name="Picture 7" descr="http://www.chinaexpat.com/files/u659/Ostrich.jpg"/>
          <p:cNvPicPr>
            <a:picLocks noChangeAspect="1" noChangeArrowheads="1"/>
          </p:cNvPicPr>
          <p:nvPr/>
        </p:nvPicPr>
        <p:blipFill>
          <a:blip r:embed="rId3" cstate="print"/>
          <a:srcRect/>
          <a:stretch>
            <a:fillRect/>
          </a:stretch>
        </p:blipFill>
        <p:spPr bwMode="auto">
          <a:xfrm>
            <a:off x="5029200" y="609600"/>
            <a:ext cx="3810000" cy="310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467600" cy="715963"/>
          </a:xfrm>
        </p:spPr>
        <p:txBody>
          <a:bodyPr/>
          <a:lstStyle/>
          <a:p>
            <a:pPr>
              <a:defRPr/>
            </a:pPr>
            <a:r>
              <a:rPr lang="en-US" dirty="0" smtClean="0"/>
              <a:t>The Study of Evolution</a:t>
            </a:r>
            <a:endParaRPr lang="en-US" dirty="0"/>
          </a:p>
        </p:txBody>
      </p:sp>
      <p:sp>
        <p:nvSpPr>
          <p:cNvPr id="62467" name="Content Placeholder 2"/>
          <p:cNvSpPr>
            <a:spLocks noGrp="1"/>
          </p:cNvSpPr>
          <p:nvPr>
            <p:ph sz="quarter" idx="1"/>
          </p:nvPr>
        </p:nvSpPr>
        <p:spPr>
          <a:xfrm>
            <a:off x="152400" y="914400"/>
            <a:ext cx="4495800" cy="5483225"/>
          </a:xfrm>
        </p:spPr>
        <p:txBody>
          <a:bodyPr/>
          <a:lstStyle/>
          <a:p>
            <a:r>
              <a:rPr lang="en-US" sz="2000" smtClean="0"/>
              <a:t>Scientists are still actively studying evolution through natural selection.</a:t>
            </a:r>
          </a:p>
          <a:p>
            <a:pPr lvl="1"/>
            <a:r>
              <a:rPr lang="en-US" sz="1800" smtClean="0"/>
              <a:t>For example: Fossil evidence suggests that early ancestors of whales were hoofed land animals. Examination of milk protein genes confirm this relationship and even provide evidence that the hippopotamus is the closest living land animal related to whales.</a:t>
            </a:r>
          </a:p>
          <a:p>
            <a:r>
              <a:rPr lang="en-US" sz="2000" smtClean="0"/>
              <a:t>The idea of common descent helps biologists understand where new diseases come from, as well as how to best manage endangered species.</a:t>
            </a:r>
          </a:p>
          <a:p>
            <a:pPr lvl="1"/>
            <a:r>
              <a:rPr lang="en-US" sz="1800" smtClean="0"/>
              <a:t>Evolutionary biology unites every field of science.</a:t>
            </a:r>
          </a:p>
        </p:txBody>
      </p:sp>
      <p:pic>
        <p:nvPicPr>
          <p:cNvPr id="62468" name="Picture 2" descr="http://blogs.discovery.com/news_animal/images/2008/04/15/hippo_pod_edit.jpg"/>
          <p:cNvPicPr>
            <a:picLocks noChangeAspect="1" noChangeArrowheads="1"/>
          </p:cNvPicPr>
          <p:nvPr/>
        </p:nvPicPr>
        <p:blipFill>
          <a:blip r:embed="rId2" cstate="print"/>
          <a:srcRect/>
          <a:stretch>
            <a:fillRect/>
          </a:stretch>
        </p:blipFill>
        <p:spPr bwMode="auto">
          <a:xfrm>
            <a:off x="4724400" y="3657600"/>
            <a:ext cx="3962400" cy="2635250"/>
          </a:xfrm>
          <a:prstGeom prst="rect">
            <a:avLst/>
          </a:prstGeom>
          <a:noFill/>
          <a:ln w="9525">
            <a:noFill/>
            <a:miter lim="800000"/>
            <a:headEnd/>
            <a:tailEnd/>
          </a:ln>
        </p:spPr>
      </p:pic>
      <p:pic>
        <p:nvPicPr>
          <p:cNvPr id="62469" name="Picture 4" descr="http://www.hometowninvasion.com/photos/470/3IMG_4239.jpg"/>
          <p:cNvPicPr>
            <a:picLocks noChangeAspect="1" noChangeArrowheads="1"/>
          </p:cNvPicPr>
          <p:nvPr/>
        </p:nvPicPr>
        <p:blipFill>
          <a:blip r:embed="rId3" cstate="print"/>
          <a:srcRect/>
          <a:stretch>
            <a:fillRect/>
          </a:stretch>
        </p:blipFill>
        <p:spPr bwMode="auto">
          <a:xfrm>
            <a:off x="4800600" y="1143000"/>
            <a:ext cx="3638550" cy="242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fontAlgn="auto" hangingPunct="1">
              <a:spcAft>
                <a:spcPts val="0"/>
              </a:spcAft>
              <a:defRPr/>
            </a:pPr>
            <a:r>
              <a:rPr lang="en-US" smtClean="0"/>
              <a:t>Erasmus Darwin</a:t>
            </a:r>
          </a:p>
        </p:txBody>
      </p:sp>
      <p:sp>
        <p:nvSpPr>
          <p:cNvPr id="12291" name="Content Placeholder 2"/>
          <p:cNvSpPr>
            <a:spLocks noGrp="1"/>
          </p:cNvSpPr>
          <p:nvPr>
            <p:ph sz="quarter" idx="1"/>
          </p:nvPr>
        </p:nvSpPr>
        <p:spPr>
          <a:xfrm>
            <a:off x="457200" y="1600200"/>
            <a:ext cx="4114800" cy="4873625"/>
          </a:xfrm>
        </p:spPr>
        <p:txBody>
          <a:bodyPr/>
          <a:lstStyle/>
          <a:p>
            <a:pPr eaLnBrk="1" hangingPunct="1"/>
            <a:r>
              <a:rPr lang="en-US" dirty="0" smtClean="0"/>
              <a:t>Charles Darwin’s grandfather – 1731</a:t>
            </a:r>
          </a:p>
          <a:p>
            <a:pPr eaLnBrk="1" hangingPunct="1"/>
            <a:r>
              <a:rPr lang="en-US" dirty="0" smtClean="0"/>
              <a:t>Respected English doctor and a poet.</a:t>
            </a:r>
          </a:p>
          <a:p>
            <a:pPr lvl="1" eaLnBrk="1" hangingPunct="1"/>
            <a:r>
              <a:rPr lang="en-US" dirty="0" smtClean="0">
                <a:solidFill>
                  <a:srgbClr val="7030A0"/>
                </a:solidFill>
              </a:rPr>
              <a:t>Proposed that all living things were descended from a common ancestor, </a:t>
            </a:r>
            <a:r>
              <a:rPr lang="en-US" dirty="0" smtClean="0"/>
              <a:t>and that more complex forms of life arose from less-complex forms.</a:t>
            </a:r>
          </a:p>
          <a:p>
            <a:pPr eaLnBrk="1" hangingPunct="1"/>
            <a:endParaRPr lang="en-US" dirty="0" smtClean="0"/>
          </a:p>
        </p:txBody>
      </p:sp>
      <p:pic>
        <p:nvPicPr>
          <p:cNvPr id="12292" name="Picture 5" descr="http://www.1st-art-gallery.com/thumbnail/184498/1/Portrait-Of-Dr-Erasmus-Darwin,-$281731-1802$29-Scientist,-Inventor-And-Poet,-Grandfather-Of-Charles-Darwin,-1792-93.jpg"/>
          <p:cNvPicPr>
            <a:picLocks noChangeAspect="1" noChangeArrowheads="1"/>
          </p:cNvPicPr>
          <p:nvPr/>
        </p:nvPicPr>
        <p:blipFill>
          <a:blip r:embed="rId2" cstate="print"/>
          <a:srcRect/>
          <a:stretch>
            <a:fillRect/>
          </a:stretch>
        </p:blipFill>
        <p:spPr bwMode="auto">
          <a:xfrm>
            <a:off x="4572000" y="914400"/>
            <a:ext cx="4168775"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fontAlgn="auto" hangingPunct="1">
              <a:spcAft>
                <a:spcPts val="0"/>
              </a:spcAft>
              <a:defRPr/>
            </a:pPr>
            <a:r>
              <a:rPr lang="en-US" smtClean="0"/>
              <a:t>Jean-Baptiste Lamarck</a:t>
            </a:r>
          </a:p>
        </p:txBody>
      </p:sp>
      <p:sp>
        <p:nvSpPr>
          <p:cNvPr id="13315" name="Content Placeholder 2"/>
          <p:cNvSpPr>
            <a:spLocks noGrp="1"/>
          </p:cNvSpPr>
          <p:nvPr>
            <p:ph sz="quarter" idx="1"/>
          </p:nvPr>
        </p:nvSpPr>
        <p:spPr>
          <a:xfrm>
            <a:off x="457200" y="1600200"/>
            <a:ext cx="4191000" cy="4873625"/>
          </a:xfrm>
        </p:spPr>
        <p:txBody>
          <a:bodyPr/>
          <a:lstStyle/>
          <a:p>
            <a:pPr eaLnBrk="1" hangingPunct="1"/>
            <a:r>
              <a:rPr lang="en-US" dirty="0" smtClean="0"/>
              <a:t>French Naturalist (1809)</a:t>
            </a:r>
          </a:p>
          <a:p>
            <a:pPr eaLnBrk="1" hangingPunct="1"/>
            <a:r>
              <a:rPr lang="en-US" dirty="0" smtClean="0">
                <a:solidFill>
                  <a:srgbClr val="7030A0"/>
                </a:solidFill>
              </a:rPr>
              <a:t>Stated that all organisms evolve toward perfection and complexity.</a:t>
            </a:r>
          </a:p>
          <a:p>
            <a:pPr eaLnBrk="1" hangingPunct="1"/>
            <a:r>
              <a:rPr lang="en-US" dirty="0" smtClean="0"/>
              <a:t>He did not think that species became extinct, only evolved into different forms.</a:t>
            </a:r>
          </a:p>
        </p:txBody>
      </p:sp>
      <p:pic>
        <p:nvPicPr>
          <p:cNvPr id="13316" name="Picture 5" descr="http://www.victorianweb.org/science/darwin/rectenwaldimages/5.jpg"/>
          <p:cNvPicPr>
            <a:picLocks noChangeAspect="1" noChangeArrowheads="1"/>
          </p:cNvPicPr>
          <p:nvPr/>
        </p:nvPicPr>
        <p:blipFill>
          <a:blip r:embed="rId2" cstate="print"/>
          <a:srcRect/>
          <a:stretch>
            <a:fillRect/>
          </a:stretch>
        </p:blipFill>
        <p:spPr bwMode="auto">
          <a:xfrm>
            <a:off x="4876800" y="1371600"/>
            <a:ext cx="3743325" cy="484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eaLnBrk="1" fontAlgn="auto" hangingPunct="1">
              <a:spcAft>
                <a:spcPts val="0"/>
              </a:spcAft>
              <a:defRPr/>
            </a:pPr>
            <a:r>
              <a:rPr lang="en-US" dirty="0" smtClean="0"/>
              <a:t>The Inheritance of Acquired Characteristics</a:t>
            </a:r>
          </a:p>
        </p:txBody>
      </p:sp>
      <p:sp>
        <p:nvSpPr>
          <p:cNvPr id="14339" name="Content Placeholder 2"/>
          <p:cNvSpPr>
            <a:spLocks noGrp="1"/>
          </p:cNvSpPr>
          <p:nvPr>
            <p:ph sz="quarter" idx="1"/>
          </p:nvPr>
        </p:nvSpPr>
        <p:spPr>
          <a:xfrm>
            <a:off x="457200" y="1447800"/>
            <a:ext cx="4724400" cy="5257800"/>
          </a:xfrm>
        </p:spPr>
        <p:txBody>
          <a:bodyPr/>
          <a:lstStyle/>
          <a:p>
            <a:pPr eaLnBrk="1" hangingPunct="1"/>
            <a:r>
              <a:rPr lang="en-US" dirty="0" err="1" smtClean="0">
                <a:solidFill>
                  <a:srgbClr val="7030A0"/>
                </a:solidFill>
              </a:rPr>
              <a:t>Lamark</a:t>
            </a:r>
            <a:r>
              <a:rPr lang="en-US" dirty="0" smtClean="0">
                <a:solidFill>
                  <a:srgbClr val="7030A0"/>
                </a:solidFill>
              </a:rPr>
              <a:t> proposed that changes in an organism’s environment caused an organism’s behavior to change, leading to greater use or disuse of a structure or organ.</a:t>
            </a:r>
          </a:p>
          <a:p>
            <a:pPr eaLnBrk="1" hangingPunct="1"/>
            <a:r>
              <a:rPr lang="en-US" dirty="0" smtClean="0"/>
              <a:t>This structure would become larger or smaller as a result, and these changes would be passed onto the organism’s offspring.</a:t>
            </a:r>
          </a:p>
          <a:p>
            <a:pPr eaLnBrk="1" hangingPunct="1"/>
            <a:r>
              <a:rPr lang="en-US" dirty="0" smtClean="0"/>
              <a:t>This theory is ultimately </a:t>
            </a:r>
            <a:r>
              <a:rPr lang="en-US" dirty="0" smtClean="0">
                <a:solidFill>
                  <a:srgbClr val="7030A0"/>
                </a:solidFill>
              </a:rPr>
              <a:t>WRONG.</a:t>
            </a:r>
          </a:p>
        </p:txBody>
      </p:sp>
      <p:pic>
        <p:nvPicPr>
          <p:cNvPr id="14340" name="Picture 5" descr="http://image.tutorvista.com/content/organic-evolution/lamarckism-in-giraffe.jpeg"/>
          <p:cNvPicPr>
            <a:picLocks noChangeAspect="1" noChangeArrowheads="1"/>
          </p:cNvPicPr>
          <p:nvPr/>
        </p:nvPicPr>
        <p:blipFill>
          <a:blip r:embed="rId2" cstate="print"/>
          <a:srcRect/>
          <a:stretch>
            <a:fillRect/>
          </a:stretch>
        </p:blipFill>
        <p:spPr bwMode="auto">
          <a:xfrm>
            <a:off x="5181600" y="990600"/>
            <a:ext cx="3533775" cy="2743200"/>
          </a:xfrm>
          <a:prstGeom prst="rect">
            <a:avLst/>
          </a:prstGeom>
          <a:noFill/>
          <a:ln w="9525">
            <a:noFill/>
            <a:miter lim="800000"/>
            <a:headEnd/>
            <a:tailEnd/>
          </a:ln>
        </p:spPr>
      </p:pic>
      <p:pic>
        <p:nvPicPr>
          <p:cNvPr id="14341" name="Picture 9" descr="http://www.veeriku.tartu.ee/~ppensa/giraffe3.jpg"/>
          <p:cNvPicPr>
            <a:picLocks noChangeAspect="1" noChangeArrowheads="1"/>
          </p:cNvPicPr>
          <p:nvPr/>
        </p:nvPicPr>
        <p:blipFill>
          <a:blip r:embed="rId3" cstate="print"/>
          <a:srcRect/>
          <a:stretch>
            <a:fillRect/>
          </a:stretch>
        </p:blipFill>
        <p:spPr bwMode="auto">
          <a:xfrm>
            <a:off x="6096000" y="3775075"/>
            <a:ext cx="2052638" cy="308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7467600" cy="1143000"/>
          </a:xfrm>
        </p:spPr>
        <p:txBody>
          <a:bodyPr/>
          <a:lstStyle/>
          <a:p>
            <a:pPr eaLnBrk="1" fontAlgn="auto" hangingPunct="1">
              <a:spcAft>
                <a:spcPts val="0"/>
              </a:spcAft>
              <a:defRPr/>
            </a:pPr>
            <a:r>
              <a:rPr lang="en-US" dirty="0" smtClean="0"/>
              <a:t>Geologic Change</a:t>
            </a:r>
          </a:p>
        </p:txBody>
      </p:sp>
      <p:sp>
        <p:nvSpPr>
          <p:cNvPr id="15363" name="Content Placeholder 2"/>
          <p:cNvSpPr>
            <a:spLocks noGrp="1"/>
          </p:cNvSpPr>
          <p:nvPr>
            <p:ph sz="quarter" idx="1"/>
          </p:nvPr>
        </p:nvSpPr>
        <p:spPr>
          <a:xfrm>
            <a:off x="4191000" y="1143000"/>
            <a:ext cx="4495800" cy="5334000"/>
          </a:xfrm>
        </p:spPr>
        <p:txBody>
          <a:bodyPr/>
          <a:lstStyle/>
          <a:p>
            <a:pPr eaLnBrk="1" hangingPunct="1">
              <a:buFont typeface="Arial" charset="0"/>
              <a:buChar char="•"/>
            </a:pPr>
            <a:r>
              <a:rPr lang="en-US" sz="2000" dirty="0" smtClean="0"/>
              <a:t>The age of the Earth was a key issue in the early debates over evolution.</a:t>
            </a:r>
          </a:p>
          <a:p>
            <a:pPr lvl="1" eaLnBrk="1" hangingPunct="1">
              <a:buFont typeface="Arial" charset="0"/>
              <a:buChar char="–"/>
            </a:pPr>
            <a:r>
              <a:rPr lang="en-US" sz="1800" dirty="0" smtClean="0"/>
              <a:t>The common view was that the Earth was 6000 years old.</a:t>
            </a:r>
          </a:p>
          <a:p>
            <a:pPr lvl="1" eaLnBrk="1" hangingPunct="1">
              <a:buFont typeface="Arial" charset="0"/>
              <a:buChar char="–"/>
            </a:pPr>
            <a:r>
              <a:rPr lang="en-US" sz="1800" dirty="0" smtClean="0">
                <a:solidFill>
                  <a:srgbClr val="7030A0"/>
                </a:solidFill>
              </a:rPr>
              <a:t>Many scientists argued that the world had to be older based on geologic changes (strata), and the fossils found within them. </a:t>
            </a:r>
          </a:p>
          <a:p>
            <a:pPr lvl="2" eaLnBrk="1" hangingPunct="1">
              <a:buFont typeface="Arial" charset="0"/>
              <a:buChar char="•"/>
            </a:pPr>
            <a:r>
              <a:rPr lang="en-US" sz="1600" dirty="0" smtClean="0"/>
              <a:t>They discovered that certain fossils could be found in different strata, and that fossils near the bottom of a rock formation differ dramatically from those at the top.</a:t>
            </a:r>
          </a:p>
          <a:p>
            <a:pPr lvl="2" eaLnBrk="1" hangingPunct="1">
              <a:buFont typeface="Arial" charset="0"/>
              <a:buChar char="•"/>
            </a:pPr>
            <a:r>
              <a:rPr lang="en-US" sz="1600" dirty="0" smtClean="0"/>
              <a:t>They developed several theories to explain their findings.</a:t>
            </a:r>
          </a:p>
        </p:txBody>
      </p:sp>
      <p:pic>
        <p:nvPicPr>
          <p:cNvPr id="15364" name="Picture 5" descr="http://scienceblogs.com/startswithabang/upload/2009/04/what_wiped_out_the_dinosaurs/800px-KT_boundary_054.jpg"/>
          <p:cNvPicPr>
            <a:picLocks noChangeAspect="1" noChangeArrowheads="1"/>
          </p:cNvPicPr>
          <p:nvPr/>
        </p:nvPicPr>
        <p:blipFill>
          <a:blip r:embed="rId2" cstate="print"/>
          <a:srcRect/>
          <a:stretch>
            <a:fillRect/>
          </a:stretch>
        </p:blipFill>
        <p:spPr bwMode="auto">
          <a:xfrm>
            <a:off x="0" y="2057400"/>
            <a:ext cx="4389438" cy="3292475"/>
          </a:xfrm>
          <a:prstGeom prst="rect">
            <a:avLst/>
          </a:prstGeom>
          <a:noFill/>
          <a:ln w="9525">
            <a:noFill/>
            <a:miter lim="800000"/>
            <a:headEnd/>
            <a:tailEnd/>
          </a:ln>
        </p:spPr>
      </p:pic>
      <p:sp>
        <p:nvSpPr>
          <p:cNvPr id="15365" name="TextBox 4"/>
          <p:cNvSpPr txBox="1">
            <a:spLocks noChangeArrowheads="1"/>
          </p:cNvSpPr>
          <p:nvPr/>
        </p:nvSpPr>
        <p:spPr bwMode="auto">
          <a:xfrm>
            <a:off x="609600" y="5486400"/>
            <a:ext cx="2895600" cy="1200150"/>
          </a:xfrm>
          <a:prstGeom prst="rect">
            <a:avLst/>
          </a:prstGeom>
          <a:noFill/>
          <a:ln w="9525">
            <a:noFill/>
            <a:miter lim="800000"/>
            <a:headEnd/>
            <a:tailEnd/>
          </a:ln>
        </p:spPr>
        <p:txBody>
          <a:bodyPr>
            <a:spAutoFit/>
          </a:bodyPr>
          <a:lstStyle/>
          <a:p>
            <a:r>
              <a:rPr lang="en-US"/>
              <a:t>KT boundary marks the end of the Mesozoic Era and the beginning of the Cenozoic Era.</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6956</TotalTime>
  <Words>2513</Words>
  <Application>Microsoft Office PowerPoint</Application>
  <PresentationFormat>On-screen Show (4:3)</PresentationFormat>
  <Paragraphs>210</Paragraphs>
  <Slides>58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Century Schoolbook</vt:lpstr>
      <vt:lpstr>Wingdings</vt:lpstr>
      <vt:lpstr>Wingdings 2</vt:lpstr>
      <vt:lpstr>Oriel</vt:lpstr>
      <vt:lpstr>Natural Selection</vt:lpstr>
      <vt:lpstr>The Theory of Evolution</vt:lpstr>
      <vt:lpstr>Evolutionary Ideas</vt:lpstr>
      <vt:lpstr>Carolus Linnaeus</vt:lpstr>
      <vt:lpstr>Georges Leclerc de Buffon</vt:lpstr>
      <vt:lpstr>Erasmus Darwin</vt:lpstr>
      <vt:lpstr>Jean-Baptiste Lamarck</vt:lpstr>
      <vt:lpstr>The Inheritance of Acquired Characteristics</vt:lpstr>
      <vt:lpstr>Geologic Change</vt:lpstr>
      <vt:lpstr>Catastrophism</vt:lpstr>
      <vt:lpstr>Gradualism</vt:lpstr>
      <vt:lpstr>Uniformitarianism</vt:lpstr>
      <vt:lpstr>DARWIN</vt:lpstr>
      <vt:lpstr>Charles Darwin</vt:lpstr>
      <vt:lpstr>Variations</vt:lpstr>
      <vt:lpstr>Island Variations</vt:lpstr>
      <vt:lpstr>Adaptation</vt:lpstr>
      <vt:lpstr>Fossil Evidence</vt:lpstr>
      <vt:lpstr>The Oldest Living Tortoise </vt:lpstr>
      <vt:lpstr>Key Insights</vt:lpstr>
      <vt:lpstr>Artificial Selection</vt:lpstr>
      <vt:lpstr>Artificial Selection</vt:lpstr>
      <vt:lpstr>Natural Selection</vt:lpstr>
      <vt:lpstr>Struggle for Survival</vt:lpstr>
      <vt:lpstr>EVIDENCE FOR NATURAL SELECTION</vt:lpstr>
      <vt:lpstr>Natural Selection Again</vt:lpstr>
      <vt:lpstr>Variation</vt:lpstr>
      <vt:lpstr>Overproduction</vt:lpstr>
      <vt:lpstr>Adaptation</vt:lpstr>
      <vt:lpstr>Descent with Modification</vt:lpstr>
      <vt:lpstr>PowerPoint Presentation</vt:lpstr>
      <vt:lpstr>PowerPoint Presentation</vt:lpstr>
      <vt:lpstr>Natural Selection in Jaguars</vt:lpstr>
      <vt:lpstr>Natural Selection in Jaguars</vt:lpstr>
      <vt:lpstr>Fitness</vt:lpstr>
      <vt:lpstr>Changing Environments</vt:lpstr>
      <vt:lpstr>Changing environments</vt:lpstr>
      <vt:lpstr>Evidence for Natural Selection</vt:lpstr>
      <vt:lpstr>Fossils</vt:lpstr>
      <vt:lpstr>Transitional fossils</vt:lpstr>
      <vt:lpstr>Geography</vt:lpstr>
      <vt:lpstr>Embryology</vt:lpstr>
      <vt:lpstr>What Am I?</vt:lpstr>
      <vt:lpstr>What Am I?</vt:lpstr>
      <vt:lpstr>What Am I?</vt:lpstr>
      <vt:lpstr>What Am I?</vt:lpstr>
      <vt:lpstr>What Am I?</vt:lpstr>
      <vt:lpstr>What Am I?</vt:lpstr>
      <vt:lpstr>What Am I?</vt:lpstr>
      <vt:lpstr>What Am I?</vt:lpstr>
      <vt:lpstr>What Am I?</vt:lpstr>
      <vt:lpstr>What Am I?</vt:lpstr>
      <vt:lpstr>Homologous Structures</vt:lpstr>
      <vt:lpstr>Homologous structures</vt:lpstr>
      <vt:lpstr>Analogous Structures</vt:lpstr>
      <vt:lpstr>Vestigial Structures</vt:lpstr>
      <vt:lpstr>Vestigial structures</vt:lpstr>
      <vt:lpstr>The Study of Evolution</vt:lpstr>
    </vt:vector>
  </TitlesOfParts>
  <Company>Deer Valley 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dc:title>
  <dc:creator>Angela Goose</dc:creator>
  <cp:lastModifiedBy>Jones Malissa S</cp:lastModifiedBy>
  <cp:revision>67</cp:revision>
  <dcterms:created xsi:type="dcterms:W3CDTF">2010-02-08T17:07:23Z</dcterms:created>
  <dcterms:modified xsi:type="dcterms:W3CDTF">2018-01-25T22:27:11Z</dcterms:modified>
</cp:coreProperties>
</file>