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29"/>
  </p:handoutMasterIdLst>
  <p:sldIdLst>
    <p:sldId id="256" r:id="rId2"/>
    <p:sldId id="257" r:id="rId3"/>
    <p:sldId id="258" r:id="rId4"/>
    <p:sldId id="267" r:id="rId5"/>
    <p:sldId id="259" r:id="rId6"/>
    <p:sldId id="260" r:id="rId7"/>
    <p:sldId id="283" r:id="rId8"/>
    <p:sldId id="261" r:id="rId9"/>
    <p:sldId id="269" r:id="rId10"/>
    <p:sldId id="272" r:id="rId11"/>
    <p:sldId id="270" r:id="rId12"/>
    <p:sldId id="271" r:id="rId13"/>
    <p:sldId id="262" r:id="rId14"/>
    <p:sldId id="263" r:id="rId15"/>
    <p:sldId id="278" r:id="rId16"/>
    <p:sldId id="273" r:id="rId17"/>
    <p:sldId id="274" r:id="rId18"/>
    <p:sldId id="275" r:id="rId19"/>
    <p:sldId id="265" r:id="rId20"/>
    <p:sldId id="266" r:id="rId21"/>
    <p:sldId id="279" r:id="rId22"/>
    <p:sldId id="280" r:id="rId23"/>
    <p:sldId id="281" r:id="rId24"/>
    <p:sldId id="282" r:id="rId25"/>
    <p:sldId id="284" r:id="rId26"/>
    <p:sldId id="285" r:id="rId27"/>
    <p:sldId id="277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FF"/>
    <a:srgbClr val="660066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1A1F305-2F4E-499F-804E-1246431C42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E31FA-F7AB-424A-9F55-4A2E8B582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79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F6D61-4B99-4FDF-B281-E8F1A4AB58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5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2BA03-ECC0-4466-AF24-4C35A5EC4F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846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0AABFB-F6EE-4CD2-BEDB-A78557C62D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43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9F03-D10F-4424-9F64-3B638B70EF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22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88AE0-5A8D-43A6-87EC-AF74B5B515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72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F98D6-C19D-4514-9952-E43229A42C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42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BBCD8-ED28-4CC9-8151-44D9EA5C9F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7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AD6C9-3F23-4DA5-A18B-69EDE9292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3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BF6F1-79B8-4162-A73A-E90046C91E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07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D3FBF-D0F1-4A1C-A81F-B770F9E56F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9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DC51-75DC-4476-9FA0-75D2EA221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57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C60A03-119A-44CE-A1EE-6546667783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800" u="sng" smtClean="0"/>
              <a:t>Non-Mendelian Genetics</a:t>
            </a:r>
            <a:r>
              <a:rPr lang="en-US" altLang="en-US" sz="4800" smtClean="0"/>
              <a:t/>
            </a:r>
            <a:br>
              <a:rPr lang="en-US" altLang="en-US" sz="4800" smtClean="0"/>
            </a:br>
            <a:endParaRPr lang="en-US" altLang="en-US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Codominance Example: Rhodedendron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4038600" y="1295400"/>
            <a:ext cx="47244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2800" smtClean="0">
                <a:latin typeface="Times New Roman" panose="02020603050405020304" pitchFamily="18" charset="0"/>
              </a:rPr>
              <a:t>R = allele for red flowers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smtClean="0">
                <a:latin typeface="Times New Roman" panose="02020603050405020304" pitchFamily="18" charset="0"/>
              </a:rPr>
              <a:t>W = allele for white flowers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smtClean="0">
                <a:latin typeface="Times New Roman" panose="02020603050405020304" pitchFamily="18" charset="0"/>
              </a:rPr>
              <a:t>Cross a homozygous red flower with a homozygous white flower.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681413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5200"/>
            <a:ext cx="31623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algn="ctr"/>
            <a:r>
              <a:rPr lang="en-US" altLang="en-US" smtClean="0">
                <a:latin typeface="Times New Roman" panose="02020603050405020304" pitchFamily="18" charset="0"/>
              </a:rPr>
              <a:t>Codominance Example: Roan cattle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7162800" cy="3733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200" dirty="0" smtClean="0">
                <a:latin typeface="Times New Roman" panose="02020603050405020304" pitchFamily="18" charset="0"/>
              </a:rPr>
              <a:t>cattle can be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200" dirty="0" smtClean="0">
                <a:latin typeface="Times New Roman" panose="02020603050405020304" pitchFamily="18" charset="0"/>
              </a:rPr>
              <a:t/>
            </a:r>
            <a:br>
              <a:rPr lang="en-US" altLang="en-US" sz="3200" dirty="0" smtClean="0">
                <a:latin typeface="Times New Roman" panose="02020603050405020304" pitchFamily="18" charset="0"/>
              </a:rPr>
            </a:br>
            <a:r>
              <a:rPr lang="en-US" altLang="en-US" sz="3200" dirty="0" smtClean="0">
                <a:latin typeface="Times New Roman" panose="02020603050405020304" pitchFamily="18" charset="0"/>
              </a:rPr>
              <a:t>red </a:t>
            </a:r>
            <a:br>
              <a:rPr lang="en-US" altLang="en-US" sz="3200" dirty="0" smtClean="0">
                <a:latin typeface="Times New Roman" panose="02020603050405020304" pitchFamily="18" charset="0"/>
              </a:rPr>
            </a:br>
            <a:r>
              <a:rPr lang="en-US" altLang="en-US" sz="3200" dirty="0" smtClean="0">
                <a:latin typeface="Times New Roman" panose="02020603050405020304" pitchFamily="18" charset="0"/>
              </a:rPr>
              <a:t>    (RR – all red hairs) </a:t>
            </a:r>
            <a:br>
              <a:rPr lang="en-US" altLang="en-US" sz="3200" dirty="0" smtClean="0">
                <a:latin typeface="Times New Roman" panose="02020603050405020304" pitchFamily="18" charset="0"/>
              </a:rPr>
            </a:br>
            <a:r>
              <a:rPr lang="en-US" altLang="en-US" sz="3200" dirty="0" smtClean="0">
                <a:latin typeface="Times New Roman" panose="02020603050405020304" pitchFamily="18" charset="0"/>
              </a:rPr>
              <a:t>white </a:t>
            </a:r>
            <a:br>
              <a:rPr lang="en-US" altLang="en-US" sz="3200" dirty="0" smtClean="0">
                <a:latin typeface="Times New Roman" panose="02020603050405020304" pitchFamily="18" charset="0"/>
              </a:rPr>
            </a:br>
            <a:r>
              <a:rPr lang="en-US" altLang="en-US" sz="3200" dirty="0" smtClean="0">
                <a:latin typeface="Times New Roman" panose="02020603050405020304" pitchFamily="18" charset="0"/>
              </a:rPr>
              <a:t>   (WW – all white hairs) </a:t>
            </a:r>
            <a:br>
              <a:rPr lang="en-US" altLang="en-US" sz="3200" dirty="0" smtClean="0">
                <a:latin typeface="Times New Roman" panose="02020603050405020304" pitchFamily="18" charset="0"/>
              </a:rPr>
            </a:br>
            <a:r>
              <a:rPr lang="en-US" altLang="en-US" sz="3200" dirty="0" smtClean="0">
                <a:latin typeface="Times New Roman" panose="02020603050405020304" pitchFamily="18" charset="0"/>
              </a:rPr>
              <a:t>roan </a:t>
            </a:r>
            <a:br>
              <a:rPr lang="en-US" altLang="en-US" sz="3200" dirty="0" smtClean="0">
                <a:latin typeface="Times New Roman" panose="02020603050405020304" pitchFamily="18" charset="0"/>
              </a:rPr>
            </a:br>
            <a:r>
              <a:rPr lang="en-US" altLang="en-US" sz="3200" dirty="0" smtClean="0">
                <a:latin typeface="Times New Roman" panose="02020603050405020304" pitchFamily="18" charset="0"/>
              </a:rPr>
              <a:t>   (RW – red and white hairs 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together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6" b="5745"/>
          <a:stretch>
            <a:fillRect/>
          </a:stretch>
        </p:blipFill>
        <p:spPr bwMode="auto">
          <a:xfrm>
            <a:off x="5181600" y="1524000"/>
            <a:ext cx="358140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algn="ctr"/>
            <a:r>
              <a:rPr lang="en-US" altLang="en-US" smtClean="0">
                <a:latin typeface="Times New Roman" panose="02020603050405020304" pitchFamily="18" charset="0"/>
              </a:rPr>
              <a:t>Problem: Codominance in Appaloosa Horses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610600" cy="19812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Gray horses (GG) are codominant to white horses (WW).  The heterozygous horse (GW) is an Appaloosa (a white horse with gray spots).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Cross a white horse with an appaloosa horse. Give the genotype and phenotype ratio and percent.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358140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365" name="Group 71"/>
          <p:cNvGrpSpPr>
            <a:grpSpLocks/>
          </p:cNvGrpSpPr>
          <p:nvPr/>
        </p:nvGrpSpPr>
        <p:grpSpPr bwMode="auto">
          <a:xfrm>
            <a:off x="4800600" y="3962400"/>
            <a:ext cx="3733800" cy="2438400"/>
            <a:chOff x="1728" y="1488"/>
            <a:chExt cx="2256" cy="1536"/>
          </a:xfrm>
        </p:grpSpPr>
        <p:sp>
          <p:nvSpPr>
            <p:cNvPr id="15368" name="Rectangle 72"/>
            <p:cNvSpPr>
              <a:spLocks noChangeArrowheads="1"/>
            </p:cNvSpPr>
            <p:nvPr/>
          </p:nvSpPr>
          <p:spPr bwMode="auto">
            <a:xfrm>
              <a:off x="1728" y="1488"/>
              <a:ext cx="2256" cy="1536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9" name="Line 73"/>
            <p:cNvSpPr>
              <a:spLocks noChangeShapeType="1"/>
            </p:cNvSpPr>
            <p:nvPr/>
          </p:nvSpPr>
          <p:spPr bwMode="auto">
            <a:xfrm>
              <a:off x="2832" y="1488"/>
              <a:ext cx="0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74"/>
            <p:cNvSpPr>
              <a:spLocks noChangeShapeType="1"/>
            </p:cNvSpPr>
            <p:nvPr/>
          </p:nvSpPr>
          <p:spPr bwMode="auto">
            <a:xfrm>
              <a:off x="1728" y="2256"/>
              <a:ext cx="22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6" name="Text Box 75"/>
          <p:cNvSpPr txBox="1">
            <a:spLocks noChangeArrowheads="1"/>
          </p:cNvSpPr>
          <p:nvPr/>
        </p:nvSpPr>
        <p:spPr bwMode="auto">
          <a:xfrm>
            <a:off x="7253288" y="44196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5367" name="Text Box 76"/>
          <p:cNvSpPr txBox="1">
            <a:spLocks noChangeArrowheads="1"/>
          </p:cNvSpPr>
          <p:nvPr/>
        </p:nvSpPr>
        <p:spPr bwMode="auto">
          <a:xfrm>
            <a:off x="5181600" y="4343400"/>
            <a:ext cx="1425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/>
            <a:r>
              <a:rPr lang="en-US" altLang="en-US" smtClean="0">
                <a:latin typeface="Times New Roman" panose="02020603050405020304" pitchFamily="18" charset="0"/>
              </a:rPr>
              <a:t>Problem: Codominance in Sickle Cell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1295400"/>
            <a:ext cx="8458200" cy="1752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3200" smtClean="0">
                <a:latin typeface="Times New Roman" panose="02020603050405020304" pitchFamily="18" charset="0"/>
              </a:rPr>
              <a:t>Show the cross between an individual with sickle-cell anemia and another who is a carrier but not sick.</a:t>
            </a: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5105400" y="3200400"/>
            <a:ext cx="3657600" cy="2438400"/>
            <a:chOff x="1728" y="1488"/>
            <a:chExt cx="2256" cy="1536"/>
          </a:xfrm>
        </p:grpSpPr>
        <p:sp>
          <p:nvSpPr>
            <p:cNvPr id="16393" name="Rectangle 5"/>
            <p:cNvSpPr>
              <a:spLocks noChangeArrowheads="1"/>
            </p:cNvSpPr>
            <p:nvPr/>
          </p:nvSpPr>
          <p:spPr bwMode="auto">
            <a:xfrm>
              <a:off x="1728" y="1488"/>
              <a:ext cx="2256" cy="1536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94" name="Line 6"/>
            <p:cNvSpPr>
              <a:spLocks noChangeShapeType="1"/>
            </p:cNvSpPr>
            <p:nvPr/>
          </p:nvSpPr>
          <p:spPr bwMode="auto">
            <a:xfrm>
              <a:off x="2832" y="1488"/>
              <a:ext cx="0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Line 7"/>
            <p:cNvSpPr>
              <a:spLocks noChangeShapeType="1"/>
            </p:cNvSpPr>
            <p:nvPr/>
          </p:nvSpPr>
          <p:spPr bwMode="auto">
            <a:xfrm>
              <a:off x="1728" y="2256"/>
              <a:ext cx="22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533400" y="3276600"/>
            <a:ext cx="3429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- %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- ratio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457200" y="5073650"/>
            <a:ext cx="1141413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- %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- ratio </a:t>
            </a:r>
          </a:p>
        </p:txBody>
      </p:sp>
      <p:sp>
        <p:nvSpPr>
          <p:cNvPr id="16391" name="Text Box 29"/>
          <p:cNvSpPr txBox="1">
            <a:spLocks noChangeArrowheads="1"/>
          </p:cNvSpPr>
          <p:nvPr/>
        </p:nvSpPr>
        <p:spPr bwMode="auto">
          <a:xfrm>
            <a:off x="533400" y="2819400"/>
            <a:ext cx="2360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latin typeface="Times New Roman" panose="02020603050405020304" pitchFamily="18" charset="0"/>
              </a:rPr>
              <a:t>GENOTYPES:</a:t>
            </a:r>
            <a:endParaRPr lang="en-US" altLang="en-US" sz="2400" u="sng">
              <a:latin typeface="Times New Roman" panose="02020603050405020304" pitchFamily="18" charset="0"/>
            </a:endParaRPr>
          </a:p>
        </p:txBody>
      </p:sp>
      <p:sp>
        <p:nvSpPr>
          <p:cNvPr id="16392" name="Text Box 30"/>
          <p:cNvSpPr txBox="1">
            <a:spLocks noChangeArrowheads="1"/>
          </p:cNvSpPr>
          <p:nvPr/>
        </p:nvSpPr>
        <p:spPr bwMode="auto">
          <a:xfrm>
            <a:off x="533400" y="4692650"/>
            <a:ext cx="2559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latin typeface="Times New Roman" panose="02020603050405020304" pitchFamily="18" charset="0"/>
              </a:rPr>
              <a:t>PHENOTYPES: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9" grpId="0" autoUpdateAnimBg="0"/>
      <p:bldP spid="822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pPr algn="ctr"/>
            <a:r>
              <a:rPr lang="en-US" altLang="en-US" smtClean="0">
                <a:latin typeface="Times New Roman" panose="02020603050405020304" pitchFamily="18" charset="0"/>
              </a:rPr>
              <a:t>Multiple Alleles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8915400" cy="5257800"/>
          </a:xfrm>
        </p:spPr>
        <p:txBody>
          <a:bodyPr>
            <a:normAutofit fontScale="85000" lnSpcReduction="20000"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400" dirty="0" smtClean="0">
                <a:latin typeface="Times New Roman" pitchFamily="18" charset="0"/>
              </a:rPr>
              <a:t>Sometimes there are </a:t>
            </a:r>
            <a:r>
              <a:rPr lang="en-US" sz="3400" b="1" dirty="0" smtClean="0">
                <a:latin typeface="Times New Roman" pitchFamily="18" charset="0"/>
              </a:rPr>
              <a:t>more than two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b="1" dirty="0" smtClean="0">
                <a:latin typeface="Times New Roman" pitchFamily="18" charset="0"/>
              </a:rPr>
              <a:t>alleles </a:t>
            </a:r>
            <a:r>
              <a:rPr lang="en-US" sz="3400" dirty="0" smtClean="0">
                <a:latin typeface="Times New Roman" pitchFamily="18" charset="0"/>
              </a:rPr>
              <a:t>present in the gene pool for a gene. Ex – blood type consists of two dominant and one recessive allele in humans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3400" dirty="0" smtClean="0">
                <a:latin typeface="Times New Roman" pitchFamily="18" charset="0"/>
              </a:rPr>
              <a:t>	Allele A (I</a:t>
            </a:r>
            <a:r>
              <a:rPr lang="en-US" sz="1700" dirty="0" smtClean="0">
                <a:latin typeface="Times New Roman" pitchFamily="18" charset="0"/>
              </a:rPr>
              <a:t>A</a:t>
            </a:r>
            <a:r>
              <a:rPr lang="en-US" sz="3400" dirty="0" smtClean="0">
                <a:latin typeface="Times New Roman" pitchFamily="18" charset="0"/>
              </a:rPr>
              <a:t>) and 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3400" dirty="0">
                <a:latin typeface="Times New Roman" pitchFamily="18" charset="0"/>
              </a:rPr>
              <a:t>	</a:t>
            </a:r>
            <a:r>
              <a:rPr lang="en-US" sz="3400" dirty="0" smtClean="0">
                <a:latin typeface="Times New Roman" pitchFamily="18" charset="0"/>
              </a:rPr>
              <a:t>B (I</a:t>
            </a:r>
            <a:r>
              <a:rPr lang="en-US" sz="2200" dirty="0" smtClean="0">
                <a:latin typeface="Times New Roman" pitchFamily="18" charset="0"/>
              </a:rPr>
              <a:t>B</a:t>
            </a:r>
            <a:r>
              <a:rPr lang="en-US" sz="3400" dirty="0" smtClean="0">
                <a:latin typeface="Times New Roman" pitchFamily="18" charset="0"/>
              </a:rPr>
              <a:t>) are 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3400" dirty="0" smtClean="0">
                <a:latin typeface="Times New Roman" pitchFamily="18" charset="0"/>
              </a:rPr>
              <a:t>	dominant over 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3400" dirty="0" smtClean="0">
                <a:latin typeface="Times New Roman" pitchFamily="18" charset="0"/>
              </a:rPr>
              <a:t>	Allele O (</a:t>
            </a:r>
            <a:r>
              <a:rPr lang="en-US" sz="3400" dirty="0" err="1" smtClean="0">
                <a:latin typeface="Times New Roman" pitchFamily="18" charset="0"/>
              </a:rPr>
              <a:t>i</a:t>
            </a:r>
            <a:r>
              <a:rPr lang="en-US" sz="3400" dirty="0" smtClean="0">
                <a:latin typeface="Times New Roman" pitchFamily="18" charset="0"/>
              </a:rPr>
              <a:t>). </a:t>
            </a:r>
            <a:br>
              <a:rPr lang="en-US" sz="3400" dirty="0" smtClean="0">
                <a:latin typeface="Times New Roman" pitchFamily="18" charset="0"/>
              </a:rPr>
            </a:br>
            <a:r>
              <a:rPr lang="en-US" sz="3400" dirty="0" smtClean="0">
                <a:latin typeface="Times New Roman" pitchFamily="18" charset="0"/>
              </a:rPr>
              <a:t>(NOTE: You still only 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3400" dirty="0" smtClean="0">
                <a:latin typeface="Times New Roman" pitchFamily="18" charset="0"/>
              </a:rPr>
              <a:t>get TWO alleles!!! </a:t>
            </a:r>
            <a:endParaRPr lang="en-US" sz="3400" dirty="0">
              <a:latin typeface="Times New Roman" pitchFamily="18" charset="0"/>
            </a:endParaRP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3400" dirty="0" smtClean="0">
                <a:latin typeface="Times New Roman" pitchFamily="18" charset="0"/>
              </a:rPr>
              <a:t>One from mom and one 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3400" dirty="0">
                <a:latin typeface="Times New Roman" pitchFamily="18" charset="0"/>
              </a:rPr>
              <a:t>f</a:t>
            </a:r>
            <a:r>
              <a:rPr lang="en-US" sz="3400" dirty="0" smtClean="0">
                <a:latin typeface="Times New Roman" pitchFamily="18" charset="0"/>
              </a:rPr>
              <a:t>rom dad)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2133600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altLang="en-US" smtClean="0">
                <a:latin typeface="Times New Roman" panose="02020603050405020304" pitchFamily="18" charset="0"/>
              </a:rPr>
              <a:t>Multiple Alleles: Rabbit Fur Colors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-30163" y="1219200"/>
            <a:ext cx="8915401" cy="4572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3600" smtClean="0">
                <a:latin typeface="Times New Roman" panose="02020603050405020304" pitchFamily="18" charset="0"/>
              </a:rPr>
              <a:t>Fur colors (determined by 4 alleles):</a:t>
            </a:r>
            <a:br>
              <a:rPr lang="en-US" altLang="en-US" sz="3600" smtClean="0">
                <a:latin typeface="Times New Roman" panose="02020603050405020304" pitchFamily="18" charset="0"/>
              </a:rPr>
            </a:br>
            <a:r>
              <a:rPr lang="en-US" altLang="en-US" sz="3600" smtClean="0">
                <a:latin typeface="Times New Roman" panose="02020603050405020304" pitchFamily="18" charset="0"/>
              </a:rPr>
              <a:t>      </a:t>
            </a:r>
            <a:r>
              <a:rPr lang="en-US" altLang="en-US" sz="2400" smtClean="0">
                <a:latin typeface="Times New Roman" panose="02020603050405020304" pitchFamily="18" charset="0"/>
              </a:rPr>
              <a:t>full color (C), chinchilla (c</a:t>
            </a:r>
            <a:r>
              <a:rPr lang="en-US" altLang="en-US" sz="1600" smtClean="0">
                <a:latin typeface="Times New Roman" panose="02020603050405020304" pitchFamily="18" charset="0"/>
              </a:rPr>
              <a:t>ch</a:t>
            </a:r>
            <a:r>
              <a:rPr lang="en-US" altLang="en-US" sz="2400" smtClean="0">
                <a:latin typeface="Times New Roman" panose="02020603050405020304" pitchFamily="18" charset="0"/>
              </a:rPr>
              <a:t>), Himalayan (c</a:t>
            </a:r>
            <a:r>
              <a:rPr lang="en-US" altLang="en-US" sz="1600" smtClean="0">
                <a:latin typeface="Times New Roman" panose="02020603050405020304" pitchFamily="18" charset="0"/>
              </a:rPr>
              <a:t>h</a:t>
            </a:r>
            <a:r>
              <a:rPr lang="en-US" altLang="en-US" sz="2400" smtClean="0">
                <a:latin typeface="Times New Roman" panose="02020603050405020304" pitchFamily="18" charset="0"/>
              </a:rPr>
              <a:t>), albino (c)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083" r="5469" b="9375"/>
          <a:stretch>
            <a:fillRect/>
          </a:stretch>
        </p:blipFill>
        <p:spPr bwMode="auto">
          <a:xfrm>
            <a:off x="990600" y="2514600"/>
            <a:ext cx="7467600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Multiple Alleles: Blood Types (A, B, AB, O)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181600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600" dirty="0" smtClean="0">
                <a:latin typeface="Times New Roman" panose="02020603050405020304" pitchFamily="18" charset="0"/>
              </a:rPr>
              <a:t>Rules for Blood Types: </a:t>
            </a:r>
            <a:r>
              <a:rPr lang="en-US" altLang="en-US" sz="3600" i="1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3600" i="1" dirty="0" err="1" smtClean="0">
                <a:latin typeface="Times New Roman" panose="02020603050405020304" pitchFamily="18" charset="0"/>
              </a:rPr>
              <a:t>geno</a:t>
            </a:r>
            <a:r>
              <a:rPr lang="en-US" altLang="en-US" sz="3600" i="1" dirty="0" smtClean="0">
                <a:latin typeface="Times New Roman" panose="02020603050405020304" pitchFamily="18" charset="0"/>
              </a:rPr>
              <a:t> = </a:t>
            </a:r>
            <a:r>
              <a:rPr lang="en-US" altLang="en-US" sz="3600" i="1" dirty="0" err="1" smtClean="0">
                <a:latin typeface="Times New Roman" panose="02020603050405020304" pitchFamily="18" charset="0"/>
              </a:rPr>
              <a:t>pheno</a:t>
            </a:r>
            <a:r>
              <a:rPr lang="en-US" altLang="en-US" sz="3600" i="1" dirty="0" smtClean="0">
                <a:latin typeface="Times New Roman" panose="02020603050405020304" pitchFamily="18" charset="0"/>
              </a:rPr>
              <a:t>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3600" dirty="0" smtClean="0">
                <a:latin typeface="Times New Roman" panose="02020603050405020304" pitchFamily="18" charset="0"/>
              </a:rPr>
              <a:t> 	 A and B are co-dominant </a:t>
            </a:r>
            <a:r>
              <a:rPr lang="en-US" altLang="en-US" sz="3600" i="1" dirty="0" smtClean="0">
                <a:latin typeface="Times New Roman" panose="02020603050405020304" pitchFamily="18" charset="0"/>
              </a:rPr>
              <a:t>(Both show)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3600" dirty="0" smtClean="0">
                <a:latin typeface="Times New Roman" panose="02020603050405020304" pitchFamily="18" charset="0"/>
              </a:rPr>
              <a:t>		I</a:t>
            </a:r>
            <a:r>
              <a:rPr lang="en-US" altLang="en-US" sz="3600" i="1" baseline="30000" dirty="0" smtClean="0">
                <a:latin typeface="Times New Roman" panose="02020603050405020304" pitchFamily="18" charset="0"/>
              </a:rPr>
              <a:t>A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I</a:t>
            </a:r>
            <a:r>
              <a:rPr lang="en-US" altLang="en-US" sz="3600" i="1" baseline="30000" dirty="0" smtClean="0">
                <a:latin typeface="Times New Roman" panose="02020603050405020304" pitchFamily="18" charset="0"/>
              </a:rPr>
              <a:t>A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= type A 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3600" dirty="0" smtClean="0">
                <a:latin typeface="Times New Roman" panose="02020603050405020304" pitchFamily="18" charset="0"/>
              </a:rPr>
              <a:t>		I</a:t>
            </a:r>
            <a:r>
              <a:rPr lang="en-US" altLang="en-US" sz="3600" i="1" baseline="30000" dirty="0" smtClean="0">
                <a:latin typeface="Times New Roman" panose="02020603050405020304" pitchFamily="18" charset="0"/>
              </a:rPr>
              <a:t>B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I</a:t>
            </a:r>
            <a:r>
              <a:rPr lang="en-US" altLang="en-US" sz="3600" i="1" baseline="30000" dirty="0" smtClean="0">
                <a:latin typeface="Times New Roman" panose="02020603050405020304" pitchFamily="18" charset="0"/>
              </a:rPr>
              <a:t>B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= type B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3600" dirty="0" smtClean="0">
                <a:latin typeface="Times New Roman" panose="02020603050405020304" pitchFamily="18" charset="0"/>
              </a:rPr>
              <a:t>		I</a:t>
            </a:r>
            <a:r>
              <a:rPr lang="en-US" altLang="en-US" sz="3600" i="1" baseline="30000" dirty="0" smtClean="0">
                <a:latin typeface="Times New Roman" panose="02020603050405020304" pitchFamily="18" charset="0"/>
              </a:rPr>
              <a:t>A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I</a:t>
            </a:r>
            <a:r>
              <a:rPr lang="en-US" altLang="en-US" sz="3600" i="1" baseline="30000" dirty="0" smtClean="0">
                <a:latin typeface="Times New Roman" panose="02020603050405020304" pitchFamily="18" charset="0"/>
              </a:rPr>
              <a:t>B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= type AB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36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3500" dirty="0" smtClean="0">
                <a:latin typeface="Times New Roman" panose="02020603050405020304" pitchFamily="18" charset="0"/>
              </a:rPr>
              <a:t>A and B are both dominant over O </a:t>
            </a:r>
            <a:r>
              <a:rPr lang="en-US" altLang="en-US" sz="3500" i="1" dirty="0" smtClean="0">
                <a:latin typeface="Times New Roman" panose="02020603050405020304" pitchFamily="18" charset="0"/>
              </a:rPr>
              <a:t>(Regular </a:t>
            </a:r>
            <a:r>
              <a:rPr lang="en-US" altLang="en-US" sz="3500" i="1" dirty="0" err="1" smtClean="0">
                <a:latin typeface="Times New Roman" panose="02020603050405020304" pitchFamily="18" charset="0"/>
              </a:rPr>
              <a:t>dom</a:t>
            </a:r>
            <a:r>
              <a:rPr lang="en-US" altLang="en-US" sz="3500" i="1" dirty="0" smtClean="0">
                <a:latin typeface="Times New Roman" panose="02020603050405020304" pitchFamily="18" charset="0"/>
              </a:rPr>
              <a:t>/rec)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3600" dirty="0" smtClean="0">
                <a:latin typeface="Times New Roman" panose="02020603050405020304" pitchFamily="18" charset="0"/>
              </a:rPr>
              <a:t>		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I</a:t>
            </a:r>
            <a:r>
              <a:rPr lang="en-US" altLang="en-US" sz="3600" i="1" baseline="30000" dirty="0" err="1" smtClean="0">
                <a:latin typeface="Times New Roman" panose="02020603050405020304" pitchFamily="18" charset="0"/>
              </a:rPr>
              <a:t>A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i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= type A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3600" dirty="0" smtClean="0">
                <a:latin typeface="Times New Roman" panose="02020603050405020304" pitchFamily="18" charset="0"/>
              </a:rPr>
              <a:t>		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I</a:t>
            </a:r>
            <a:r>
              <a:rPr lang="en-US" altLang="en-US" sz="3600" i="1" baseline="30000" dirty="0" err="1" smtClean="0">
                <a:latin typeface="Times New Roman" panose="02020603050405020304" pitchFamily="18" charset="0"/>
              </a:rPr>
              <a:t>B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i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= type B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3600" dirty="0" smtClean="0">
                <a:latin typeface="Times New Roman" panose="02020603050405020304" pitchFamily="18" charset="0"/>
              </a:rPr>
              <a:t>		ii = type O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altLang="en-US" smtClean="0">
                <a:latin typeface="Times New Roman" panose="02020603050405020304" pitchFamily="18" charset="0"/>
              </a:rPr>
              <a:t>Multiple Alleles: Blood Types (A, B, AB, O)</a:t>
            </a:r>
          </a:p>
        </p:txBody>
      </p:sp>
      <p:pic>
        <p:nvPicPr>
          <p:cNvPr id="20483" name="Picture 5" descr="ABOblood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40"/>
          <a:stretch>
            <a:fillRect/>
          </a:stretch>
        </p:blipFill>
        <p:spPr bwMode="auto">
          <a:xfrm>
            <a:off x="0" y="1447800"/>
            <a:ext cx="914400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25" name="Group 49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12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7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2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71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Phenotype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Possible Genotype(s)</a:t>
                      </a: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Allele (antigen) on RBC surface</a:t>
                      </a: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Can Donate Blood To</a:t>
                      </a: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Can Receive Blood From </a:t>
                      </a: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6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30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3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3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3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A, AB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A, O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6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30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3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3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3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B, AB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B, O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77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AB</a:t>
                      </a: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3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3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30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AB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AB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A, B, AB, O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6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</a:t>
                      </a: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ii</a:t>
                      </a:r>
                      <a:endParaRPr kumimoji="0" lang="en-US" sz="3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A, B, AB, O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algn="ctr"/>
            <a:r>
              <a:rPr lang="en-US" altLang="en-US" smtClean="0">
                <a:latin typeface="Times New Roman" panose="02020603050405020304" pitchFamily="18" charset="0"/>
              </a:rPr>
              <a:t>Problem: Multiple Alleles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1219200"/>
            <a:ext cx="8458200" cy="1143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2800" smtClean="0">
                <a:latin typeface="Times New Roman" panose="02020603050405020304" pitchFamily="18" charset="0"/>
              </a:rPr>
              <a:t>Show the cross between a mother who has type O blood and a father who has type AB blood.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3400" y="2819400"/>
            <a:ext cx="3429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- list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57200" y="4800600"/>
            <a:ext cx="831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- list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33400" y="2362200"/>
            <a:ext cx="2360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latin typeface="Times New Roman" panose="02020603050405020304" pitchFamily="18" charset="0"/>
              </a:rPr>
              <a:t>GENOTYPES:</a:t>
            </a:r>
            <a:endParaRPr lang="en-US" altLang="en-US" sz="2400" u="sng">
              <a:latin typeface="Times New Roman" panose="02020603050405020304" pitchFamily="18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33400" y="4419600"/>
            <a:ext cx="2559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latin typeface="Times New Roman" panose="02020603050405020304" pitchFamily="18" charset="0"/>
              </a:rPr>
              <a:t>PHENOTYPES:</a:t>
            </a:r>
          </a:p>
        </p:txBody>
      </p:sp>
      <p:grpSp>
        <p:nvGrpSpPr>
          <p:cNvPr id="22536" name="Group 8"/>
          <p:cNvGrpSpPr>
            <a:grpSpLocks/>
          </p:cNvGrpSpPr>
          <p:nvPr/>
        </p:nvGrpSpPr>
        <p:grpSpPr bwMode="auto">
          <a:xfrm>
            <a:off x="5105400" y="3200400"/>
            <a:ext cx="3657600" cy="2438400"/>
            <a:chOff x="1728" y="1488"/>
            <a:chExt cx="2256" cy="1536"/>
          </a:xfrm>
        </p:grpSpPr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1728" y="1488"/>
              <a:ext cx="2256" cy="1536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>
              <a:off x="2832" y="1488"/>
              <a:ext cx="0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>
              <a:off x="1728" y="2256"/>
              <a:ext cx="22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6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latin typeface="Times New Roman" panose="02020603050405020304" pitchFamily="18" charset="0"/>
              </a:rPr>
              <a:t>Mendelian Genetics: Dominant &amp; Recessive Review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600200"/>
            <a:ext cx="8001000" cy="45259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2800" smtClean="0">
                <a:latin typeface="Times New Roman" panose="02020603050405020304" pitchFamily="18" charset="0"/>
              </a:rPr>
              <a:t>One allele is DOMINANT over the other </a:t>
            </a:r>
            <a:br>
              <a:rPr lang="en-US" altLang="en-US" sz="2800" smtClean="0">
                <a:latin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</a:rPr>
              <a:t>and the dominant allele will totally mask the recessive allele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8600" y="3276600"/>
            <a:ext cx="276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</a:rPr>
              <a:t>genotype: PP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grpSp>
        <p:nvGrpSpPr>
          <p:cNvPr id="3118" name="Group 46"/>
          <p:cNvGrpSpPr>
            <a:grpSpLocks/>
          </p:cNvGrpSpPr>
          <p:nvPr/>
        </p:nvGrpSpPr>
        <p:grpSpPr bwMode="auto">
          <a:xfrm>
            <a:off x="228600" y="3824288"/>
            <a:ext cx="2982913" cy="2271712"/>
            <a:chOff x="144" y="2409"/>
            <a:chExt cx="1879" cy="1431"/>
          </a:xfrm>
        </p:grpSpPr>
        <p:grpSp>
          <p:nvGrpSpPr>
            <p:cNvPr id="5148" name="Group 6"/>
            <p:cNvGrpSpPr>
              <a:grpSpLocks/>
            </p:cNvGrpSpPr>
            <p:nvPr/>
          </p:nvGrpSpPr>
          <p:grpSpPr bwMode="auto">
            <a:xfrm>
              <a:off x="528" y="2928"/>
              <a:ext cx="1056" cy="912"/>
              <a:chOff x="4560" y="1056"/>
              <a:chExt cx="864" cy="768"/>
            </a:xfrm>
          </p:grpSpPr>
          <p:grpSp>
            <p:nvGrpSpPr>
              <p:cNvPr id="5150" name="Group 7"/>
              <p:cNvGrpSpPr>
                <a:grpSpLocks/>
              </p:cNvGrpSpPr>
              <p:nvPr/>
            </p:nvGrpSpPr>
            <p:grpSpPr bwMode="auto">
              <a:xfrm>
                <a:off x="4848" y="1056"/>
                <a:ext cx="288" cy="768"/>
                <a:chOff x="4848" y="1056"/>
                <a:chExt cx="240" cy="768"/>
              </a:xfrm>
            </p:grpSpPr>
            <p:sp>
              <p:nvSpPr>
                <p:cNvPr id="5155" name="Oval 8"/>
                <p:cNvSpPr>
                  <a:spLocks noChangeArrowheads="1"/>
                </p:cNvSpPr>
                <p:nvPr/>
              </p:nvSpPr>
              <p:spPr bwMode="auto">
                <a:xfrm>
                  <a:off x="4848" y="1056"/>
                  <a:ext cx="240" cy="336"/>
                </a:xfrm>
                <a:prstGeom prst="ellipse">
                  <a:avLst/>
                </a:prstGeom>
                <a:solidFill>
                  <a:srgbClr val="99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56" name="Oval 9"/>
                <p:cNvSpPr>
                  <a:spLocks noChangeArrowheads="1"/>
                </p:cNvSpPr>
                <p:nvPr/>
              </p:nvSpPr>
              <p:spPr bwMode="auto">
                <a:xfrm>
                  <a:off x="4848" y="1488"/>
                  <a:ext cx="240" cy="336"/>
                </a:xfrm>
                <a:prstGeom prst="ellipse">
                  <a:avLst/>
                </a:prstGeom>
                <a:solidFill>
                  <a:srgbClr val="99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151" name="Group 10"/>
              <p:cNvGrpSpPr>
                <a:grpSpLocks/>
              </p:cNvGrpSpPr>
              <p:nvPr/>
            </p:nvGrpSpPr>
            <p:grpSpPr bwMode="auto">
              <a:xfrm rot="-5400000">
                <a:off x="4872" y="984"/>
                <a:ext cx="240" cy="864"/>
                <a:chOff x="4848" y="1056"/>
                <a:chExt cx="240" cy="768"/>
              </a:xfrm>
            </p:grpSpPr>
            <p:sp>
              <p:nvSpPr>
                <p:cNvPr id="5153" name="Oval 11"/>
                <p:cNvSpPr>
                  <a:spLocks noChangeArrowheads="1"/>
                </p:cNvSpPr>
                <p:nvPr/>
              </p:nvSpPr>
              <p:spPr bwMode="auto">
                <a:xfrm>
                  <a:off x="4848" y="1056"/>
                  <a:ext cx="240" cy="336"/>
                </a:xfrm>
                <a:prstGeom prst="ellipse">
                  <a:avLst/>
                </a:prstGeom>
                <a:solidFill>
                  <a:srgbClr val="99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54" name="Oval 12"/>
                <p:cNvSpPr>
                  <a:spLocks noChangeArrowheads="1"/>
                </p:cNvSpPr>
                <p:nvPr/>
              </p:nvSpPr>
              <p:spPr bwMode="auto">
                <a:xfrm>
                  <a:off x="4848" y="1488"/>
                  <a:ext cx="240" cy="336"/>
                </a:xfrm>
                <a:prstGeom prst="ellipse">
                  <a:avLst/>
                </a:prstGeom>
                <a:solidFill>
                  <a:srgbClr val="99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5152" name="Oval 13"/>
              <p:cNvSpPr>
                <a:spLocks noChangeArrowheads="1"/>
              </p:cNvSpPr>
              <p:nvPr/>
            </p:nvSpPr>
            <p:spPr bwMode="auto">
              <a:xfrm>
                <a:off x="4896" y="1344"/>
                <a:ext cx="144" cy="192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149" name="Text Box 38"/>
            <p:cNvSpPr txBox="1">
              <a:spLocks noChangeArrowheads="1"/>
            </p:cNvSpPr>
            <p:nvPr/>
          </p:nvSpPr>
          <p:spPr bwMode="auto">
            <a:xfrm>
              <a:off x="144" y="2409"/>
              <a:ext cx="187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latin typeface="Times New Roman" panose="02020603050405020304" pitchFamily="18" charset="0"/>
                </a:rPr>
                <a:t>phenotype: </a:t>
              </a:r>
              <a:r>
                <a:rPr lang="en-US" altLang="en-US" sz="2800" b="1">
                  <a:solidFill>
                    <a:srgbClr val="660066"/>
                  </a:solidFill>
                  <a:latin typeface="Times New Roman" panose="02020603050405020304" pitchFamily="18" charset="0"/>
                </a:rPr>
                <a:t>purple</a:t>
              </a:r>
            </a:p>
          </p:txBody>
        </p:sp>
      </p:grpSp>
      <p:sp>
        <p:nvSpPr>
          <p:cNvPr id="3111" name="Text Box 39"/>
          <p:cNvSpPr txBox="1">
            <a:spLocks noChangeArrowheads="1"/>
          </p:cNvSpPr>
          <p:nvPr/>
        </p:nvSpPr>
        <p:spPr bwMode="auto">
          <a:xfrm>
            <a:off x="3276600" y="3276600"/>
            <a:ext cx="271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</a:rPr>
              <a:t>genotype: pp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grpSp>
        <p:nvGrpSpPr>
          <p:cNvPr id="3119" name="Group 47"/>
          <p:cNvGrpSpPr>
            <a:grpSpLocks/>
          </p:cNvGrpSpPr>
          <p:nvPr/>
        </p:nvGrpSpPr>
        <p:grpSpPr bwMode="auto">
          <a:xfrm>
            <a:off x="3276600" y="3824288"/>
            <a:ext cx="2805113" cy="2249487"/>
            <a:chOff x="2064" y="2409"/>
            <a:chExt cx="1767" cy="1417"/>
          </a:xfrm>
        </p:grpSpPr>
        <p:grpSp>
          <p:nvGrpSpPr>
            <p:cNvPr id="5139" name="Group 16"/>
            <p:cNvGrpSpPr>
              <a:grpSpLocks/>
            </p:cNvGrpSpPr>
            <p:nvPr/>
          </p:nvGrpSpPr>
          <p:grpSpPr bwMode="auto">
            <a:xfrm>
              <a:off x="2400" y="2914"/>
              <a:ext cx="1056" cy="912"/>
              <a:chOff x="4560" y="1056"/>
              <a:chExt cx="864" cy="768"/>
            </a:xfrm>
          </p:grpSpPr>
          <p:grpSp>
            <p:nvGrpSpPr>
              <p:cNvPr id="5141" name="Group 17"/>
              <p:cNvGrpSpPr>
                <a:grpSpLocks/>
              </p:cNvGrpSpPr>
              <p:nvPr/>
            </p:nvGrpSpPr>
            <p:grpSpPr bwMode="auto">
              <a:xfrm>
                <a:off x="4848" y="1056"/>
                <a:ext cx="288" cy="768"/>
                <a:chOff x="4848" y="1056"/>
                <a:chExt cx="240" cy="768"/>
              </a:xfrm>
            </p:grpSpPr>
            <p:sp>
              <p:nvSpPr>
                <p:cNvPr id="5146" name="Oval 18"/>
                <p:cNvSpPr>
                  <a:spLocks noChangeArrowheads="1"/>
                </p:cNvSpPr>
                <p:nvPr/>
              </p:nvSpPr>
              <p:spPr bwMode="auto">
                <a:xfrm>
                  <a:off x="4848" y="1056"/>
                  <a:ext cx="240" cy="3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47" name="Oval 19"/>
                <p:cNvSpPr>
                  <a:spLocks noChangeArrowheads="1"/>
                </p:cNvSpPr>
                <p:nvPr/>
              </p:nvSpPr>
              <p:spPr bwMode="auto">
                <a:xfrm>
                  <a:off x="4848" y="1488"/>
                  <a:ext cx="240" cy="3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142" name="Group 20"/>
              <p:cNvGrpSpPr>
                <a:grpSpLocks/>
              </p:cNvGrpSpPr>
              <p:nvPr/>
            </p:nvGrpSpPr>
            <p:grpSpPr bwMode="auto">
              <a:xfrm rot="-5400000">
                <a:off x="4872" y="984"/>
                <a:ext cx="240" cy="864"/>
                <a:chOff x="4848" y="1056"/>
                <a:chExt cx="240" cy="768"/>
              </a:xfrm>
            </p:grpSpPr>
            <p:sp>
              <p:nvSpPr>
                <p:cNvPr id="5144" name="Oval 21"/>
                <p:cNvSpPr>
                  <a:spLocks noChangeArrowheads="1"/>
                </p:cNvSpPr>
                <p:nvPr/>
              </p:nvSpPr>
              <p:spPr bwMode="auto">
                <a:xfrm>
                  <a:off x="4848" y="1056"/>
                  <a:ext cx="240" cy="3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45" name="Oval 22"/>
                <p:cNvSpPr>
                  <a:spLocks noChangeArrowheads="1"/>
                </p:cNvSpPr>
                <p:nvPr/>
              </p:nvSpPr>
              <p:spPr bwMode="auto">
                <a:xfrm>
                  <a:off x="4848" y="1488"/>
                  <a:ext cx="240" cy="3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5143" name="Oval 23"/>
              <p:cNvSpPr>
                <a:spLocks noChangeArrowheads="1"/>
              </p:cNvSpPr>
              <p:nvPr/>
            </p:nvSpPr>
            <p:spPr bwMode="auto">
              <a:xfrm>
                <a:off x="4896" y="1344"/>
                <a:ext cx="144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140" name="Text Box 40"/>
            <p:cNvSpPr txBox="1">
              <a:spLocks noChangeArrowheads="1"/>
            </p:cNvSpPr>
            <p:nvPr/>
          </p:nvSpPr>
          <p:spPr bwMode="auto">
            <a:xfrm>
              <a:off x="2064" y="2409"/>
              <a:ext cx="176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latin typeface="Times New Roman" panose="02020603050405020304" pitchFamily="18" charset="0"/>
                </a:rPr>
                <a:t>phenotype: </a:t>
              </a:r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white</a:t>
              </a:r>
            </a:p>
          </p:txBody>
        </p:sp>
      </p:grpSp>
      <p:sp>
        <p:nvSpPr>
          <p:cNvPr id="3113" name="Text Box 41"/>
          <p:cNvSpPr txBox="1">
            <a:spLocks noChangeArrowheads="1"/>
          </p:cNvSpPr>
          <p:nvPr/>
        </p:nvSpPr>
        <p:spPr bwMode="auto">
          <a:xfrm>
            <a:off x="6237288" y="3276600"/>
            <a:ext cx="273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</a:rPr>
              <a:t>genotype: Pp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grpSp>
        <p:nvGrpSpPr>
          <p:cNvPr id="3120" name="Group 48"/>
          <p:cNvGrpSpPr>
            <a:grpSpLocks/>
          </p:cNvGrpSpPr>
          <p:nvPr/>
        </p:nvGrpSpPr>
        <p:grpSpPr bwMode="auto">
          <a:xfrm>
            <a:off x="6237288" y="3824288"/>
            <a:ext cx="2982912" cy="2271712"/>
            <a:chOff x="3929" y="2409"/>
            <a:chExt cx="1879" cy="1431"/>
          </a:xfrm>
        </p:grpSpPr>
        <p:grpSp>
          <p:nvGrpSpPr>
            <p:cNvPr id="5130" name="Group 26"/>
            <p:cNvGrpSpPr>
              <a:grpSpLocks/>
            </p:cNvGrpSpPr>
            <p:nvPr/>
          </p:nvGrpSpPr>
          <p:grpSpPr bwMode="auto">
            <a:xfrm>
              <a:off x="4080" y="2928"/>
              <a:ext cx="1056" cy="912"/>
              <a:chOff x="4560" y="1056"/>
              <a:chExt cx="864" cy="768"/>
            </a:xfrm>
          </p:grpSpPr>
          <p:grpSp>
            <p:nvGrpSpPr>
              <p:cNvPr id="5132" name="Group 27"/>
              <p:cNvGrpSpPr>
                <a:grpSpLocks/>
              </p:cNvGrpSpPr>
              <p:nvPr/>
            </p:nvGrpSpPr>
            <p:grpSpPr bwMode="auto">
              <a:xfrm>
                <a:off x="4848" y="1056"/>
                <a:ext cx="288" cy="768"/>
                <a:chOff x="4848" y="1056"/>
                <a:chExt cx="240" cy="768"/>
              </a:xfrm>
            </p:grpSpPr>
            <p:sp>
              <p:nvSpPr>
                <p:cNvPr id="5137" name="Oval 28"/>
                <p:cNvSpPr>
                  <a:spLocks noChangeArrowheads="1"/>
                </p:cNvSpPr>
                <p:nvPr/>
              </p:nvSpPr>
              <p:spPr bwMode="auto">
                <a:xfrm>
                  <a:off x="4848" y="1056"/>
                  <a:ext cx="240" cy="336"/>
                </a:xfrm>
                <a:prstGeom prst="ellipse">
                  <a:avLst/>
                </a:prstGeom>
                <a:solidFill>
                  <a:srgbClr val="99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38" name="Oval 29"/>
                <p:cNvSpPr>
                  <a:spLocks noChangeArrowheads="1"/>
                </p:cNvSpPr>
                <p:nvPr/>
              </p:nvSpPr>
              <p:spPr bwMode="auto">
                <a:xfrm>
                  <a:off x="4848" y="1488"/>
                  <a:ext cx="240" cy="336"/>
                </a:xfrm>
                <a:prstGeom prst="ellipse">
                  <a:avLst/>
                </a:prstGeom>
                <a:solidFill>
                  <a:srgbClr val="99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5133" name="Group 30"/>
              <p:cNvGrpSpPr>
                <a:grpSpLocks/>
              </p:cNvGrpSpPr>
              <p:nvPr/>
            </p:nvGrpSpPr>
            <p:grpSpPr bwMode="auto">
              <a:xfrm rot="-5400000">
                <a:off x="4872" y="984"/>
                <a:ext cx="240" cy="864"/>
                <a:chOff x="4848" y="1056"/>
                <a:chExt cx="240" cy="768"/>
              </a:xfrm>
            </p:grpSpPr>
            <p:sp>
              <p:nvSpPr>
                <p:cNvPr id="5135" name="Oval 31"/>
                <p:cNvSpPr>
                  <a:spLocks noChangeArrowheads="1"/>
                </p:cNvSpPr>
                <p:nvPr/>
              </p:nvSpPr>
              <p:spPr bwMode="auto">
                <a:xfrm>
                  <a:off x="4848" y="1056"/>
                  <a:ext cx="240" cy="336"/>
                </a:xfrm>
                <a:prstGeom prst="ellipse">
                  <a:avLst/>
                </a:prstGeom>
                <a:solidFill>
                  <a:srgbClr val="99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36" name="Oval 32"/>
                <p:cNvSpPr>
                  <a:spLocks noChangeArrowheads="1"/>
                </p:cNvSpPr>
                <p:nvPr/>
              </p:nvSpPr>
              <p:spPr bwMode="auto">
                <a:xfrm>
                  <a:off x="4848" y="1488"/>
                  <a:ext cx="240" cy="336"/>
                </a:xfrm>
                <a:prstGeom prst="ellipse">
                  <a:avLst/>
                </a:prstGeom>
                <a:solidFill>
                  <a:srgbClr val="99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5134" name="Oval 33"/>
              <p:cNvSpPr>
                <a:spLocks noChangeArrowheads="1"/>
              </p:cNvSpPr>
              <p:nvPr/>
            </p:nvSpPr>
            <p:spPr bwMode="auto">
              <a:xfrm>
                <a:off x="4896" y="1344"/>
                <a:ext cx="144" cy="192"/>
              </a:xfrm>
              <a:prstGeom prst="ellipse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131" name="Text Box 42"/>
            <p:cNvSpPr txBox="1">
              <a:spLocks noChangeArrowheads="1"/>
            </p:cNvSpPr>
            <p:nvPr/>
          </p:nvSpPr>
          <p:spPr bwMode="auto">
            <a:xfrm>
              <a:off x="3929" y="2409"/>
              <a:ext cx="187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latin typeface="Times New Roman" panose="02020603050405020304" pitchFamily="18" charset="0"/>
                </a:rPr>
                <a:t>phenotype: </a:t>
              </a:r>
              <a:r>
                <a:rPr lang="en-US" altLang="en-US" sz="2800" b="1">
                  <a:solidFill>
                    <a:srgbClr val="660066"/>
                  </a:solidFill>
                  <a:latin typeface="Times New Roman" panose="02020603050405020304" pitchFamily="18" charset="0"/>
                </a:rPr>
                <a:t>purple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utoUpdateAnimBg="0"/>
      <p:bldP spid="3111" grpId="0" autoUpdateAnimBg="0"/>
      <p:bldP spid="311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algn="ctr"/>
            <a:r>
              <a:rPr lang="en-US" altLang="en-US" smtClean="0">
                <a:latin typeface="Times New Roman" panose="02020603050405020304" pitchFamily="18" charset="0"/>
              </a:rPr>
              <a:t>Problem: Multiple Alleles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11430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800" smtClean="0">
                <a:latin typeface="Times New Roman" panose="02020603050405020304" pitchFamily="18" charset="0"/>
              </a:rPr>
              <a:t>Show the cross between a mother who is heterozygous for type B blood and a father who is heterozygous for type A blood.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8600" y="3048000"/>
            <a:ext cx="3810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</a:rPr>
              <a:t>list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52400" y="5103813"/>
            <a:ext cx="7429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</a:rPr>
              <a:t>list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28600" y="2590800"/>
            <a:ext cx="2360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latin typeface="Times New Roman" panose="02020603050405020304" pitchFamily="18" charset="0"/>
              </a:rPr>
              <a:t>GENOTYPES:</a:t>
            </a:r>
            <a:endParaRPr lang="en-US" altLang="en-US" sz="2400" u="sng">
              <a:latin typeface="Times New Roman" panose="02020603050405020304" pitchFamily="18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28600" y="4722813"/>
            <a:ext cx="2559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latin typeface="Times New Roman" panose="02020603050405020304" pitchFamily="18" charset="0"/>
              </a:rPr>
              <a:t>PHENOTYPES:</a:t>
            </a:r>
          </a:p>
        </p:txBody>
      </p:sp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5105400" y="3200400"/>
            <a:ext cx="3657600" cy="2438400"/>
            <a:chOff x="1728" y="1488"/>
            <a:chExt cx="2256" cy="1536"/>
          </a:xfrm>
        </p:grpSpPr>
        <p:sp>
          <p:nvSpPr>
            <p:cNvPr id="23561" name="Rectangle 9"/>
            <p:cNvSpPr>
              <a:spLocks noChangeArrowheads="1"/>
            </p:cNvSpPr>
            <p:nvPr/>
          </p:nvSpPr>
          <p:spPr bwMode="auto">
            <a:xfrm>
              <a:off x="1728" y="1488"/>
              <a:ext cx="2256" cy="1536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>
              <a:off x="2832" y="1488"/>
              <a:ext cx="0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1728" y="2256"/>
              <a:ext cx="22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  <p:bldP spid="1229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pPr algn="ctr"/>
            <a:r>
              <a:rPr lang="en-US" altLang="en-US" smtClean="0">
                <a:latin typeface="Times New Roman" panose="02020603050405020304" pitchFamily="18" charset="0"/>
              </a:rPr>
              <a:t>Sex-Linked Traits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709613"/>
            <a:ext cx="4724400" cy="61483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3200" smtClean="0">
                <a:latin typeface="Times New Roman" panose="02020603050405020304" pitchFamily="18" charset="0"/>
              </a:rPr>
              <a:t>Non-gender related genes that are attached to the X chromosome, but not found on the Y chromosome. (Women have XX so they get two of these genes. Men have XY chromosomes so they only get one copy.)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3200" smtClean="0">
                <a:latin typeface="Times New Roman" panose="02020603050405020304" pitchFamily="18" charset="0"/>
              </a:rPr>
              <a:t> examples: red-green colorblindness, hemophilia, muscular dystrophy</a:t>
            </a:r>
          </a:p>
        </p:txBody>
      </p:sp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" t="1611" r="5568" b="917"/>
          <a:stretch>
            <a:fillRect/>
          </a:stretch>
        </p:blipFill>
        <p:spPr bwMode="auto">
          <a:xfrm>
            <a:off x="4953000" y="1143000"/>
            <a:ext cx="39560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pPr algn="ctr"/>
            <a:r>
              <a:rPr lang="en-US" altLang="en-US" smtClean="0">
                <a:latin typeface="Times New Roman" panose="02020603050405020304" pitchFamily="18" charset="0"/>
              </a:rPr>
              <a:t>Sex-Linked Traits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920750"/>
            <a:ext cx="4495800" cy="593725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600" dirty="0" smtClean="0">
                <a:latin typeface="Times New Roman" panose="02020603050405020304" pitchFamily="18" charset="0"/>
              </a:rPr>
              <a:t>These disorders are more common in boys since girls have a “back up” X.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600" dirty="0" smtClean="0">
                <a:latin typeface="Times New Roman" panose="02020603050405020304" pitchFamily="18" charset="0"/>
              </a:rPr>
              <a:t>In males, there is no back up to cover a recessive gene. If they get an X with the disorder, they use it. Girls must inherit defective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Xs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from both parents to have the disorder, otherwise their “back up” will kick in.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20750"/>
            <a:ext cx="4191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-41275"/>
            <a:ext cx="7086600" cy="691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Sex-Linked Traits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00400" y="914400"/>
            <a:ext cx="5867400" cy="5943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200" smtClean="0">
                <a:latin typeface="Times New Roman" panose="02020603050405020304" pitchFamily="18" charset="0"/>
              </a:rPr>
              <a:t>A: 29, B: 45, C: --, D: 26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2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3200" smtClean="0">
                <a:latin typeface="Times New Roman" panose="02020603050405020304" pitchFamily="18" charset="0"/>
                <a:sym typeface="Wingdings" panose="05000000000000000000" pitchFamily="2" charset="2"/>
              </a:rPr>
              <a:t> Normal vision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3200" smtClean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200" smtClean="0">
                <a:latin typeface="Times New Roman" panose="02020603050405020304" pitchFamily="18" charset="0"/>
              </a:rPr>
              <a:t>A: 70, B: --, C: 5, D: --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2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3200" smtClean="0">
                <a:latin typeface="Times New Roman" panose="02020603050405020304" pitchFamily="18" charset="0"/>
                <a:sym typeface="Wingdings" panose="05000000000000000000" pitchFamily="2" charset="2"/>
              </a:rPr>
              <a:t> Red-green color blind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3200" smtClean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200" smtClean="0">
                <a:latin typeface="Times New Roman" panose="02020603050405020304" pitchFamily="18" charset="0"/>
              </a:rPr>
              <a:t>A: 70, B: --, C: 5, D: 6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2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3200" smtClean="0">
                <a:latin typeface="Times New Roman" panose="02020603050405020304" pitchFamily="18" charset="0"/>
                <a:sym typeface="Wingdings" panose="05000000000000000000" pitchFamily="2" charset="2"/>
              </a:rPr>
              <a:t> Red color blind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3200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200" smtClean="0">
                <a:latin typeface="Times New Roman" panose="02020603050405020304" pitchFamily="18" charset="0"/>
              </a:rPr>
              <a:t>A: 70, B: --, C: 5, D: 2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20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3200" smtClean="0">
                <a:latin typeface="Times New Roman" panose="02020603050405020304" pitchFamily="18" charset="0"/>
                <a:sym typeface="Wingdings" panose="05000000000000000000" pitchFamily="2" charset="2"/>
              </a:rPr>
              <a:t> Green color blind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28098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algn="ctr"/>
            <a:r>
              <a:rPr lang="en-US" altLang="en-US" smtClean="0">
                <a:latin typeface="Times New Roman" panose="02020603050405020304" pitchFamily="18" charset="0"/>
              </a:rPr>
              <a:t>Problem: Sex Linked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1219200"/>
            <a:ext cx="8458200" cy="1143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2800" smtClean="0">
                <a:latin typeface="Times New Roman" panose="02020603050405020304" pitchFamily="18" charset="0"/>
              </a:rPr>
              <a:t>Show the cross between a mother whose father was colorblind and a normal vision man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3400" y="2819400"/>
            <a:ext cx="3429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</a:rPr>
              <a:t>Male %</a:t>
            </a:r>
          </a:p>
          <a:p>
            <a:pPr eaLnBrk="1" hangingPunct="1"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</a:rPr>
              <a:t>Female %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57200" y="4800600"/>
            <a:ext cx="2090738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</a:rPr>
              <a:t>Male %</a:t>
            </a:r>
          </a:p>
          <a:p>
            <a:pPr eaLnBrk="1" hangingPunct="1"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</a:rPr>
              <a:t>Female %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33400" y="2362200"/>
            <a:ext cx="2360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latin typeface="Times New Roman" panose="02020603050405020304" pitchFamily="18" charset="0"/>
              </a:rPr>
              <a:t>GENOTYPES:</a:t>
            </a:r>
            <a:endParaRPr lang="en-US" altLang="en-US" sz="2400" u="sng">
              <a:latin typeface="Times New Roman" panose="02020603050405020304" pitchFamily="18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33400" y="4419600"/>
            <a:ext cx="2559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latin typeface="Times New Roman" panose="02020603050405020304" pitchFamily="18" charset="0"/>
              </a:rPr>
              <a:t>PHENOTYPES:</a:t>
            </a:r>
          </a:p>
        </p:txBody>
      </p: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5105400" y="3200400"/>
            <a:ext cx="3657600" cy="2438400"/>
            <a:chOff x="1728" y="1488"/>
            <a:chExt cx="2256" cy="1536"/>
          </a:xfrm>
        </p:grpSpPr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1728" y="1488"/>
              <a:ext cx="2256" cy="1536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2" name="Line 10"/>
            <p:cNvSpPr>
              <a:spLocks noChangeShapeType="1"/>
            </p:cNvSpPr>
            <p:nvPr/>
          </p:nvSpPr>
          <p:spPr bwMode="auto">
            <a:xfrm>
              <a:off x="2832" y="1488"/>
              <a:ext cx="0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>
              <a:off x="1728" y="2256"/>
              <a:ext cx="22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6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algn="ctr"/>
            <a:r>
              <a:rPr lang="en-US" altLang="en-US" smtClean="0">
                <a:latin typeface="Times New Roman" panose="02020603050405020304" pitchFamily="18" charset="0"/>
              </a:rPr>
              <a:t>Problem: Sex Linked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1219200"/>
            <a:ext cx="8458200" cy="1143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2800" smtClean="0">
                <a:latin typeface="Times New Roman" panose="02020603050405020304" pitchFamily="18" charset="0"/>
              </a:rPr>
              <a:t>Show a cross between a carrier mother and a male with hemophilia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3400" y="2819400"/>
            <a:ext cx="3429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</a:rPr>
              <a:t>Male %</a:t>
            </a:r>
          </a:p>
          <a:p>
            <a:pPr eaLnBrk="1" hangingPunct="1"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</a:rPr>
              <a:t>Female %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57200" y="4800600"/>
            <a:ext cx="2090738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</a:rPr>
              <a:t>Male %</a:t>
            </a:r>
          </a:p>
          <a:p>
            <a:pPr eaLnBrk="1" hangingPunct="1"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</a:rPr>
              <a:t>Female %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33400" y="2362200"/>
            <a:ext cx="2360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latin typeface="Times New Roman" panose="02020603050405020304" pitchFamily="18" charset="0"/>
              </a:rPr>
              <a:t>GENOTYPES:</a:t>
            </a:r>
            <a:endParaRPr lang="en-US" altLang="en-US" sz="2400" u="sng">
              <a:latin typeface="Times New Roman" panose="02020603050405020304" pitchFamily="18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33400" y="4419600"/>
            <a:ext cx="2559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latin typeface="Times New Roman" panose="02020603050405020304" pitchFamily="18" charset="0"/>
              </a:rPr>
              <a:t>PHENOTYPES:</a:t>
            </a:r>
          </a:p>
        </p:txBody>
      </p:sp>
      <p:grpSp>
        <p:nvGrpSpPr>
          <p:cNvPr id="29704" name="Group 8"/>
          <p:cNvGrpSpPr>
            <a:grpSpLocks/>
          </p:cNvGrpSpPr>
          <p:nvPr/>
        </p:nvGrpSpPr>
        <p:grpSpPr bwMode="auto">
          <a:xfrm>
            <a:off x="5105400" y="3200400"/>
            <a:ext cx="3657600" cy="2438400"/>
            <a:chOff x="1728" y="1488"/>
            <a:chExt cx="2256" cy="1536"/>
          </a:xfrm>
        </p:grpSpPr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1728" y="1488"/>
              <a:ext cx="2256" cy="1536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06" name="Line 10"/>
            <p:cNvSpPr>
              <a:spLocks noChangeShapeType="1"/>
            </p:cNvSpPr>
            <p:nvPr/>
          </p:nvSpPr>
          <p:spPr bwMode="auto">
            <a:xfrm>
              <a:off x="2832" y="1488"/>
              <a:ext cx="0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>
              <a:off x="1728" y="2256"/>
              <a:ext cx="22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6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pPr algn="ctr"/>
            <a:r>
              <a:rPr lang="en-US" altLang="en-US" smtClean="0">
                <a:latin typeface="Times New Roman" panose="02020603050405020304" pitchFamily="18" charset="0"/>
              </a:rPr>
              <a:t>Polygenic Traits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8915400" cy="4572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traits 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produced by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more than one pair of genes; 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results in a variety of phenotypes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600" dirty="0" smtClean="0">
                <a:latin typeface="Times New Roman" panose="02020603050405020304" pitchFamily="18" charset="0"/>
              </a:rPr>
              <a:t>example: skin color, eye color, height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(No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punnett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square)</a:t>
            </a: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3448050" cy="231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09900"/>
            <a:ext cx="301307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3352800"/>
            <a:ext cx="28956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Review Problem: Dominant &amp; Recessive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458200" cy="12192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800" smtClean="0">
                <a:latin typeface="Times New Roman" panose="02020603050405020304" pitchFamily="18" charset="0"/>
              </a:rPr>
              <a:t>In pea plants, purple flowers (P) are dominant over white flowers (p).  Show the cross between two heterozygous plants.</a:t>
            </a: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5105400" y="2971800"/>
            <a:ext cx="3581400" cy="2438400"/>
            <a:chOff x="1728" y="1488"/>
            <a:chExt cx="2256" cy="1536"/>
          </a:xfrm>
        </p:grpSpPr>
        <p:sp>
          <p:nvSpPr>
            <p:cNvPr id="6154" name="Rectangle 5"/>
            <p:cNvSpPr>
              <a:spLocks noChangeArrowheads="1"/>
            </p:cNvSpPr>
            <p:nvPr/>
          </p:nvSpPr>
          <p:spPr bwMode="auto">
            <a:xfrm>
              <a:off x="1728" y="1488"/>
              <a:ext cx="2256" cy="1536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5" name="Line 6"/>
            <p:cNvSpPr>
              <a:spLocks noChangeShapeType="1"/>
            </p:cNvSpPr>
            <p:nvPr/>
          </p:nvSpPr>
          <p:spPr bwMode="auto">
            <a:xfrm>
              <a:off x="2832" y="1488"/>
              <a:ext cx="0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7"/>
            <p:cNvSpPr>
              <a:spLocks noChangeShapeType="1"/>
            </p:cNvSpPr>
            <p:nvPr/>
          </p:nvSpPr>
          <p:spPr bwMode="auto">
            <a:xfrm>
              <a:off x="1728" y="2256"/>
              <a:ext cx="22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50" name="Text Box 54"/>
          <p:cNvSpPr txBox="1">
            <a:spLocks noChangeArrowheads="1"/>
          </p:cNvSpPr>
          <p:nvPr/>
        </p:nvSpPr>
        <p:spPr bwMode="auto">
          <a:xfrm>
            <a:off x="304800" y="2743200"/>
            <a:ext cx="3733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4151" name="Text Box 55"/>
          <p:cNvSpPr txBox="1">
            <a:spLocks noChangeArrowheads="1"/>
          </p:cNvSpPr>
          <p:nvPr/>
        </p:nvSpPr>
        <p:spPr bwMode="auto">
          <a:xfrm>
            <a:off x="381000" y="3048000"/>
            <a:ext cx="4191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- % 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- ratio</a:t>
            </a:r>
          </a:p>
        </p:txBody>
      </p:sp>
      <p:sp>
        <p:nvSpPr>
          <p:cNvPr id="4152" name="Text Box 56"/>
          <p:cNvSpPr txBox="1">
            <a:spLocks noChangeArrowheads="1"/>
          </p:cNvSpPr>
          <p:nvPr/>
        </p:nvSpPr>
        <p:spPr bwMode="auto">
          <a:xfrm>
            <a:off x="457200" y="5454650"/>
            <a:ext cx="1052513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- %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- ratio</a:t>
            </a:r>
          </a:p>
        </p:txBody>
      </p:sp>
      <p:sp>
        <p:nvSpPr>
          <p:cNvPr id="6152" name="Text Box 57"/>
          <p:cNvSpPr txBox="1">
            <a:spLocks noChangeArrowheads="1"/>
          </p:cNvSpPr>
          <p:nvPr/>
        </p:nvSpPr>
        <p:spPr bwMode="auto">
          <a:xfrm>
            <a:off x="457200" y="2590800"/>
            <a:ext cx="2360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latin typeface="Times New Roman" panose="02020603050405020304" pitchFamily="18" charset="0"/>
              </a:rPr>
              <a:t>GENOTYPES:</a:t>
            </a:r>
          </a:p>
        </p:txBody>
      </p:sp>
      <p:sp>
        <p:nvSpPr>
          <p:cNvPr id="6153" name="Text Box 58"/>
          <p:cNvSpPr txBox="1">
            <a:spLocks noChangeArrowheads="1"/>
          </p:cNvSpPr>
          <p:nvPr/>
        </p:nvSpPr>
        <p:spPr bwMode="auto">
          <a:xfrm>
            <a:off x="457200" y="4997450"/>
            <a:ext cx="2559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latin typeface="Times New Roman" panose="02020603050405020304" pitchFamily="18" charset="0"/>
              </a:rPr>
              <a:t>PHENOTYPES: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0" grpId="0" autoUpdateAnimBg="0"/>
      <p:bldP spid="4151" grpId="0" autoUpdateAnimBg="0"/>
      <p:bldP spid="415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i="1" smtClean="0">
                <a:latin typeface="Times New Roman" panose="02020603050405020304" pitchFamily="18" charset="0"/>
              </a:rPr>
              <a:t>It’s not always Dominant/Recessive!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4400" u="sng" dirty="0" smtClean="0">
                <a:latin typeface="Times New Roman" panose="02020603050405020304" pitchFamily="18" charset="0"/>
              </a:rPr>
              <a:t>Non-Mendelian Inheritance Patterns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4400" dirty="0" smtClean="0">
                <a:latin typeface="Times New Roman" panose="02020603050405020304" pitchFamily="18" charset="0"/>
              </a:rPr>
              <a:t>Incomplete Dominance 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4400" dirty="0" smtClean="0">
                <a:latin typeface="Times New Roman" panose="02020603050405020304" pitchFamily="18" charset="0"/>
              </a:rPr>
              <a:t>Codominance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4400" dirty="0" smtClean="0">
                <a:latin typeface="Times New Roman" panose="02020603050405020304" pitchFamily="18" charset="0"/>
              </a:rPr>
              <a:t>Multiple Alleles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4400" dirty="0" smtClean="0">
                <a:latin typeface="Times New Roman" panose="02020603050405020304" pitchFamily="18" charset="0"/>
              </a:rPr>
              <a:t>Polygenic Traits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4400" dirty="0" smtClean="0">
                <a:latin typeface="Times New Roman" panose="02020603050405020304" pitchFamily="18" charset="0"/>
              </a:rPr>
              <a:t>Sex-Linked Traits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altLang="en-US" smtClean="0">
                <a:latin typeface="Times New Roman" panose="02020603050405020304" pitchFamily="18" charset="0"/>
              </a:rPr>
              <a:t>Incomplete Dominance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0963" y="1266825"/>
            <a:ext cx="8458200" cy="3200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2800" smtClean="0">
                <a:latin typeface="Times New Roman" panose="02020603050405020304" pitchFamily="18" charset="0"/>
              </a:rPr>
              <a:t>a new phenotype </a:t>
            </a:r>
            <a:br>
              <a:rPr lang="en-US" altLang="en-US" sz="2800" smtClean="0">
                <a:latin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</a:rPr>
              <a:t>appears in the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heterozygous</a:t>
            </a:r>
            <a:r>
              <a:rPr lang="en-US" altLang="en-US" sz="2800" smtClean="0">
                <a:latin typeface="Times New Roman" panose="02020603050405020304" pitchFamily="18" charset="0"/>
              </a:rPr>
              <a:t> </a:t>
            </a:r>
            <a:br>
              <a:rPr lang="en-US" altLang="en-US" sz="2800" smtClean="0">
                <a:latin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</a:rPr>
              <a:t>condition as a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BLEND</a:t>
            </a:r>
            <a:r>
              <a:rPr lang="en-US" altLang="en-US" sz="2800" smtClean="0">
                <a:latin typeface="Times New Roman" panose="02020603050405020304" pitchFamily="18" charset="0"/>
              </a:rPr>
              <a:t> of the </a:t>
            </a:r>
            <a:br>
              <a:rPr lang="en-US" altLang="en-US" sz="2800" smtClean="0">
                <a:latin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</a:rPr>
              <a:t>dominant and recessive</a:t>
            </a:r>
            <a:br>
              <a:rPr lang="en-US" altLang="en-US" sz="2800" smtClean="0">
                <a:latin typeface="Times New Roman" panose="02020603050405020304" pitchFamily="18" charset="0"/>
              </a:rPr>
            </a:br>
            <a:r>
              <a:rPr lang="en-US" altLang="en-US" sz="2800" smtClean="0">
                <a:latin typeface="Times New Roman" panose="02020603050405020304" pitchFamily="18" charset="0"/>
              </a:rPr>
              <a:t>phenotypes. Ex - Dominant Red (RR) + Recessive White (rr) = Hybrid Pink (Rr)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80988" y="3200400"/>
            <a:ext cx="3733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800">
              <a:latin typeface="Times New Roman" panose="02020603050405020304" pitchFamily="18" charset="0"/>
            </a:endParaRPr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685800" y="4114800"/>
            <a:ext cx="1828800" cy="2438400"/>
            <a:chOff x="432" y="2016"/>
            <a:chExt cx="1152" cy="1536"/>
          </a:xfrm>
        </p:grpSpPr>
        <p:sp>
          <p:nvSpPr>
            <p:cNvPr id="8219" name="Text Box 6"/>
            <p:cNvSpPr txBox="1">
              <a:spLocks noChangeArrowheads="1"/>
            </p:cNvSpPr>
            <p:nvPr/>
          </p:nvSpPr>
          <p:spPr bwMode="auto">
            <a:xfrm>
              <a:off x="432" y="2016"/>
              <a:ext cx="10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latin typeface="Times New Roman" panose="02020603050405020304" pitchFamily="18" charset="0"/>
                </a:rPr>
                <a:t>RR = red</a:t>
              </a:r>
            </a:p>
          </p:txBody>
        </p:sp>
        <p:grpSp>
          <p:nvGrpSpPr>
            <p:cNvPr id="8220" name="Group 7"/>
            <p:cNvGrpSpPr>
              <a:grpSpLocks/>
            </p:cNvGrpSpPr>
            <p:nvPr/>
          </p:nvGrpSpPr>
          <p:grpSpPr bwMode="auto">
            <a:xfrm>
              <a:off x="528" y="2640"/>
              <a:ext cx="1056" cy="912"/>
              <a:chOff x="4560" y="1056"/>
              <a:chExt cx="864" cy="768"/>
            </a:xfrm>
          </p:grpSpPr>
          <p:grpSp>
            <p:nvGrpSpPr>
              <p:cNvPr id="8221" name="Group 8"/>
              <p:cNvGrpSpPr>
                <a:grpSpLocks/>
              </p:cNvGrpSpPr>
              <p:nvPr/>
            </p:nvGrpSpPr>
            <p:grpSpPr bwMode="auto">
              <a:xfrm>
                <a:off x="4848" y="1056"/>
                <a:ext cx="288" cy="768"/>
                <a:chOff x="4848" y="1056"/>
                <a:chExt cx="240" cy="768"/>
              </a:xfrm>
            </p:grpSpPr>
            <p:sp>
              <p:nvSpPr>
                <p:cNvPr id="8226" name="Oval 9"/>
                <p:cNvSpPr>
                  <a:spLocks noChangeArrowheads="1"/>
                </p:cNvSpPr>
                <p:nvPr/>
              </p:nvSpPr>
              <p:spPr bwMode="auto">
                <a:xfrm>
                  <a:off x="4848" y="1056"/>
                  <a:ext cx="240" cy="336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227" name="Oval 10"/>
                <p:cNvSpPr>
                  <a:spLocks noChangeArrowheads="1"/>
                </p:cNvSpPr>
                <p:nvPr/>
              </p:nvSpPr>
              <p:spPr bwMode="auto">
                <a:xfrm>
                  <a:off x="4848" y="1488"/>
                  <a:ext cx="240" cy="336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222" name="Group 11"/>
              <p:cNvGrpSpPr>
                <a:grpSpLocks/>
              </p:cNvGrpSpPr>
              <p:nvPr/>
            </p:nvGrpSpPr>
            <p:grpSpPr bwMode="auto">
              <a:xfrm rot="-5400000">
                <a:off x="4872" y="984"/>
                <a:ext cx="240" cy="864"/>
                <a:chOff x="4848" y="1056"/>
                <a:chExt cx="240" cy="768"/>
              </a:xfrm>
            </p:grpSpPr>
            <p:sp>
              <p:nvSpPr>
                <p:cNvPr id="8224" name="Oval 12"/>
                <p:cNvSpPr>
                  <a:spLocks noChangeArrowheads="1"/>
                </p:cNvSpPr>
                <p:nvPr/>
              </p:nvSpPr>
              <p:spPr bwMode="auto">
                <a:xfrm>
                  <a:off x="4848" y="1056"/>
                  <a:ext cx="240" cy="336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225" name="Oval 13"/>
                <p:cNvSpPr>
                  <a:spLocks noChangeArrowheads="1"/>
                </p:cNvSpPr>
                <p:nvPr/>
              </p:nvSpPr>
              <p:spPr bwMode="auto">
                <a:xfrm>
                  <a:off x="4848" y="1488"/>
                  <a:ext cx="240" cy="336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8223" name="Oval 14"/>
              <p:cNvSpPr>
                <a:spLocks noChangeArrowheads="1"/>
              </p:cNvSpPr>
              <p:nvPr/>
            </p:nvSpPr>
            <p:spPr bwMode="auto">
              <a:xfrm>
                <a:off x="4896" y="1344"/>
                <a:ext cx="144" cy="192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3352800" y="4114800"/>
            <a:ext cx="1981200" cy="2438400"/>
            <a:chOff x="2112" y="2016"/>
            <a:chExt cx="1248" cy="1536"/>
          </a:xfrm>
        </p:grpSpPr>
        <p:sp>
          <p:nvSpPr>
            <p:cNvPr id="8210" name="Text Box 16"/>
            <p:cNvSpPr txBox="1">
              <a:spLocks noChangeArrowheads="1"/>
            </p:cNvSpPr>
            <p:nvPr/>
          </p:nvSpPr>
          <p:spPr bwMode="auto">
            <a:xfrm>
              <a:off x="2112" y="2016"/>
              <a:ext cx="10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latin typeface="Times New Roman" panose="02020603050405020304" pitchFamily="18" charset="0"/>
                </a:rPr>
                <a:t>rr = white</a:t>
              </a:r>
            </a:p>
          </p:txBody>
        </p:sp>
        <p:grpSp>
          <p:nvGrpSpPr>
            <p:cNvPr id="8211" name="Group 17"/>
            <p:cNvGrpSpPr>
              <a:grpSpLocks/>
            </p:cNvGrpSpPr>
            <p:nvPr/>
          </p:nvGrpSpPr>
          <p:grpSpPr bwMode="auto">
            <a:xfrm>
              <a:off x="2304" y="2640"/>
              <a:ext cx="1056" cy="912"/>
              <a:chOff x="4560" y="1056"/>
              <a:chExt cx="864" cy="768"/>
            </a:xfrm>
          </p:grpSpPr>
          <p:grpSp>
            <p:nvGrpSpPr>
              <p:cNvPr id="8212" name="Group 18"/>
              <p:cNvGrpSpPr>
                <a:grpSpLocks/>
              </p:cNvGrpSpPr>
              <p:nvPr/>
            </p:nvGrpSpPr>
            <p:grpSpPr bwMode="auto">
              <a:xfrm>
                <a:off x="4848" y="1056"/>
                <a:ext cx="288" cy="768"/>
                <a:chOff x="4848" y="1056"/>
                <a:chExt cx="240" cy="768"/>
              </a:xfrm>
            </p:grpSpPr>
            <p:sp>
              <p:nvSpPr>
                <p:cNvPr id="8217" name="Oval 19"/>
                <p:cNvSpPr>
                  <a:spLocks noChangeArrowheads="1"/>
                </p:cNvSpPr>
                <p:nvPr/>
              </p:nvSpPr>
              <p:spPr bwMode="auto">
                <a:xfrm>
                  <a:off x="4848" y="1056"/>
                  <a:ext cx="240" cy="3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218" name="Oval 20"/>
                <p:cNvSpPr>
                  <a:spLocks noChangeArrowheads="1"/>
                </p:cNvSpPr>
                <p:nvPr/>
              </p:nvSpPr>
              <p:spPr bwMode="auto">
                <a:xfrm>
                  <a:off x="4848" y="1488"/>
                  <a:ext cx="240" cy="3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213" name="Group 21"/>
              <p:cNvGrpSpPr>
                <a:grpSpLocks/>
              </p:cNvGrpSpPr>
              <p:nvPr/>
            </p:nvGrpSpPr>
            <p:grpSpPr bwMode="auto">
              <a:xfrm rot="-5400000">
                <a:off x="4872" y="984"/>
                <a:ext cx="240" cy="864"/>
                <a:chOff x="4848" y="1056"/>
                <a:chExt cx="240" cy="768"/>
              </a:xfrm>
            </p:grpSpPr>
            <p:sp>
              <p:nvSpPr>
                <p:cNvPr id="8215" name="Oval 22"/>
                <p:cNvSpPr>
                  <a:spLocks noChangeArrowheads="1"/>
                </p:cNvSpPr>
                <p:nvPr/>
              </p:nvSpPr>
              <p:spPr bwMode="auto">
                <a:xfrm>
                  <a:off x="4848" y="1056"/>
                  <a:ext cx="240" cy="3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216" name="Oval 23"/>
                <p:cNvSpPr>
                  <a:spLocks noChangeArrowheads="1"/>
                </p:cNvSpPr>
                <p:nvPr/>
              </p:nvSpPr>
              <p:spPr bwMode="auto">
                <a:xfrm>
                  <a:off x="4848" y="1488"/>
                  <a:ext cx="240" cy="3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8214" name="Oval 24"/>
              <p:cNvSpPr>
                <a:spLocks noChangeArrowheads="1"/>
              </p:cNvSpPr>
              <p:nvPr/>
            </p:nvSpPr>
            <p:spPr bwMode="auto">
              <a:xfrm>
                <a:off x="4896" y="1344"/>
                <a:ext cx="144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5145" name="Group 25"/>
          <p:cNvGrpSpPr>
            <a:grpSpLocks/>
          </p:cNvGrpSpPr>
          <p:nvPr/>
        </p:nvGrpSpPr>
        <p:grpSpPr bwMode="auto">
          <a:xfrm>
            <a:off x="6248400" y="4114800"/>
            <a:ext cx="1905000" cy="2438400"/>
            <a:chOff x="3936" y="2016"/>
            <a:chExt cx="1200" cy="1536"/>
          </a:xfrm>
        </p:grpSpPr>
        <p:sp>
          <p:nvSpPr>
            <p:cNvPr id="8201" name="Text Box 26"/>
            <p:cNvSpPr txBox="1">
              <a:spLocks noChangeArrowheads="1"/>
            </p:cNvSpPr>
            <p:nvPr/>
          </p:nvSpPr>
          <p:spPr bwMode="auto">
            <a:xfrm>
              <a:off x="3936" y="2016"/>
              <a:ext cx="105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latin typeface="Times New Roman" panose="02020603050405020304" pitchFamily="18" charset="0"/>
                </a:rPr>
                <a:t>Rr = pink</a:t>
              </a:r>
            </a:p>
          </p:txBody>
        </p:sp>
        <p:grpSp>
          <p:nvGrpSpPr>
            <p:cNvPr id="8202" name="Group 27"/>
            <p:cNvGrpSpPr>
              <a:grpSpLocks/>
            </p:cNvGrpSpPr>
            <p:nvPr/>
          </p:nvGrpSpPr>
          <p:grpSpPr bwMode="auto">
            <a:xfrm>
              <a:off x="4080" y="2640"/>
              <a:ext cx="1056" cy="912"/>
              <a:chOff x="4560" y="1056"/>
              <a:chExt cx="864" cy="768"/>
            </a:xfrm>
          </p:grpSpPr>
          <p:grpSp>
            <p:nvGrpSpPr>
              <p:cNvPr id="8203" name="Group 28"/>
              <p:cNvGrpSpPr>
                <a:grpSpLocks/>
              </p:cNvGrpSpPr>
              <p:nvPr/>
            </p:nvGrpSpPr>
            <p:grpSpPr bwMode="auto">
              <a:xfrm>
                <a:off x="4848" y="1056"/>
                <a:ext cx="288" cy="768"/>
                <a:chOff x="4848" y="1056"/>
                <a:chExt cx="240" cy="768"/>
              </a:xfrm>
            </p:grpSpPr>
            <p:sp>
              <p:nvSpPr>
                <p:cNvPr id="8208" name="Oval 29"/>
                <p:cNvSpPr>
                  <a:spLocks noChangeArrowheads="1"/>
                </p:cNvSpPr>
                <p:nvPr/>
              </p:nvSpPr>
              <p:spPr bwMode="auto">
                <a:xfrm>
                  <a:off x="4848" y="1056"/>
                  <a:ext cx="240" cy="336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209" name="Oval 30"/>
                <p:cNvSpPr>
                  <a:spLocks noChangeArrowheads="1"/>
                </p:cNvSpPr>
                <p:nvPr/>
              </p:nvSpPr>
              <p:spPr bwMode="auto">
                <a:xfrm>
                  <a:off x="4848" y="1488"/>
                  <a:ext cx="240" cy="336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8204" name="Group 31"/>
              <p:cNvGrpSpPr>
                <a:grpSpLocks/>
              </p:cNvGrpSpPr>
              <p:nvPr/>
            </p:nvGrpSpPr>
            <p:grpSpPr bwMode="auto">
              <a:xfrm rot="-5400000">
                <a:off x="4872" y="984"/>
                <a:ext cx="240" cy="864"/>
                <a:chOff x="4848" y="1056"/>
                <a:chExt cx="240" cy="768"/>
              </a:xfrm>
            </p:grpSpPr>
            <p:sp>
              <p:nvSpPr>
                <p:cNvPr id="8206" name="Oval 32"/>
                <p:cNvSpPr>
                  <a:spLocks noChangeArrowheads="1"/>
                </p:cNvSpPr>
                <p:nvPr/>
              </p:nvSpPr>
              <p:spPr bwMode="auto">
                <a:xfrm>
                  <a:off x="4848" y="1056"/>
                  <a:ext cx="240" cy="336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207" name="Oval 33"/>
                <p:cNvSpPr>
                  <a:spLocks noChangeArrowheads="1"/>
                </p:cNvSpPr>
                <p:nvPr/>
              </p:nvSpPr>
              <p:spPr bwMode="auto">
                <a:xfrm>
                  <a:off x="4848" y="1488"/>
                  <a:ext cx="240" cy="336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8205" name="Oval 34"/>
              <p:cNvSpPr>
                <a:spLocks noChangeArrowheads="1"/>
              </p:cNvSpPr>
              <p:nvPr/>
            </p:nvSpPr>
            <p:spPr bwMode="auto">
              <a:xfrm>
                <a:off x="4896" y="1344"/>
                <a:ext cx="144" cy="19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8200" name="Picture 36" descr="04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36" r="3572" b="73334"/>
          <a:stretch>
            <a:fillRect/>
          </a:stretch>
        </p:blipFill>
        <p:spPr bwMode="auto">
          <a:xfrm>
            <a:off x="4806950" y="973138"/>
            <a:ext cx="40386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/>
            <a:r>
              <a:rPr lang="en-US" altLang="en-US" smtClean="0">
                <a:latin typeface="Times New Roman" panose="02020603050405020304" pitchFamily="18" charset="0"/>
              </a:rPr>
              <a:t>Problem: Incomplete Dominance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0" y="1295400"/>
            <a:ext cx="8229600" cy="914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2800" smtClean="0">
                <a:latin typeface="Times New Roman" panose="02020603050405020304" pitchFamily="18" charset="0"/>
              </a:rPr>
              <a:t>Show the cross between a red and a white flower.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4800600" y="2971800"/>
            <a:ext cx="3733800" cy="2438400"/>
            <a:chOff x="1728" y="1488"/>
            <a:chExt cx="2256" cy="1536"/>
          </a:xfrm>
        </p:grpSpPr>
        <p:sp>
          <p:nvSpPr>
            <p:cNvPr id="9228" name="Rectangle 5"/>
            <p:cNvSpPr>
              <a:spLocks noChangeArrowheads="1"/>
            </p:cNvSpPr>
            <p:nvPr/>
          </p:nvSpPr>
          <p:spPr bwMode="auto">
            <a:xfrm>
              <a:off x="1728" y="1488"/>
              <a:ext cx="2256" cy="1536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29" name="Line 6"/>
            <p:cNvSpPr>
              <a:spLocks noChangeShapeType="1"/>
            </p:cNvSpPr>
            <p:nvPr/>
          </p:nvSpPr>
          <p:spPr bwMode="auto">
            <a:xfrm>
              <a:off x="2832" y="1488"/>
              <a:ext cx="0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7"/>
            <p:cNvSpPr>
              <a:spLocks noChangeShapeType="1"/>
            </p:cNvSpPr>
            <p:nvPr/>
          </p:nvSpPr>
          <p:spPr bwMode="auto">
            <a:xfrm>
              <a:off x="1728" y="2256"/>
              <a:ext cx="22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7253288" y="34290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5181600" y="3352800"/>
            <a:ext cx="1425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304800" y="2743200"/>
            <a:ext cx="3733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33400" y="2743200"/>
            <a:ext cx="3429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- %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- ratio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57200" y="5257800"/>
            <a:ext cx="1141413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- %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- ratio </a:t>
            </a:r>
          </a:p>
        </p:txBody>
      </p:sp>
      <p:sp>
        <p:nvSpPr>
          <p:cNvPr id="9226" name="Text Box 74"/>
          <p:cNvSpPr txBox="1">
            <a:spLocks noChangeArrowheads="1"/>
          </p:cNvSpPr>
          <p:nvPr/>
        </p:nvSpPr>
        <p:spPr bwMode="auto">
          <a:xfrm>
            <a:off x="533400" y="2286000"/>
            <a:ext cx="2360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latin typeface="Times New Roman" panose="02020603050405020304" pitchFamily="18" charset="0"/>
              </a:rPr>
              <a:t>GENOTYPES:</a:t>
            </a:r>
            <a:endParaRPr lang="en-US" altLang="en-US" sz="2400" u="sng">
              <a:latin typeface="Times New Roman" panose="02020603050405020304" pitchFamily="18" charset="0"/>
            </a:endParaRPr>
          </a:p>
        </p:txBody>
      </p:sp>
      <p:sp>
        <p:nvSpPr>
          <p:cNvPr id="9227" name="Text Box 75"/>
          <p:cNvSpPr txBox="1">
            <a:spLocks noChangeArrowheads="1"/>
          </p:cNvSpPr>
          <p:nvPr/>
        </p:nvSpPr>
        <p:spPr bwMode="auto">
          <a:xfrm>
            <a:off x="533400" y="4800600"/>
            <a:ext cx="2559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latin typeface="Times New Roman" panose="02020603050405020304" pitchFamily="18" charset="0"/>
              </a:rPr>
              <a:t>PHENOTYPES: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utoUpdateAnimBg="0"/>
      <p:bldP spid="615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/>
            <a:r>
              <a:rPr lang="en-US" altLang="en-US" smtClean="0">
                <a:latin typeface="Times New Roman" panose="02020603050405020304" pitchFamily="18" charset="0"/>
              </a:rPr>
              <a:t>Problem: Incomplete Dominance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0" y="1295400"/>
            <a:ext cx="8229600" cy="914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2800" smtClean="0">
                <a:latin typeface="Times New Roman" panose="02020603050405020304" pitchFamily="18" charset="0"/>
              </a:rPr>
              <a:t>Show the cross between a pink and a white flower.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4800600" y="2971800"/>
            <a:ext cx="3733800" cy="2438400"/>
            <a:chOff x="1728" y="1488"/>
            <a:chExt cx="2256" cy="1536"/>
          </a:xfrm>
        </p:grpSpPr>
        <p:sp>
          <p:nvSpPr>
            <p:cNvPr id="10252" name="Rectangle 5"/>
            <p:cNvSpPr>
              <a:spLocks noChangeArrowheads="1"/>
            </p:cNvSpPr>
            <p:nvPr/>
          </p:nvSpPr>
          <p:spPr bwMode="auto">
            <a:xfrm>
              <a:off x="1728" y="1488"/>
              <a:ext cx="2256" cy="1536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3" name="Line 6"/>
            <p:cNvSpPr>
              <a:spLocks noChangeShapeType="1"/>
            </p:cNvSpPr>
            <p:nvPr/>
          </p:nvSpPr>
          <p:spPr bwMode="auto">
            <a:xfrm>
              <a:off x="2832" y="1488"/>
              <a:ext cx="0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7"/>
            <p:cNvSpPr>
              <a:spLocks noChangeShapeType="1"/>
            </p:cNvSpPr>
            <p:nvPr/>
          </p:nvSpPr>
          <p:spPr bwMode="auto">
            <a:xfrm>
              <a:off x="1728" y="2256"/>
              <a:ext cx="22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7253288" y="34290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5181600" y="3352800"/>
            <a:ext cx="1425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304800" y="2743200"/>
            <a:ext cx="3733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33400" y="2743200"/>
            <a:ext cx="3429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- %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- ratio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57200" y="5257800"/>
            <a:ext cx="1141413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- %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- ratio </a:t>
            </a:r>
          </a:p>
        </p:txBody>
      </p:sp>
      <p:sp>
        <p:nvSpPr>
          <p:cNvPr id="10250" name="Text Box 74"/>
          <p:cNvSpPr txBox="1">
            <a:spLocks noChangeArrowheads="1"/>
          </p:cNvSpPr>
          <p:nvPr/>
        </p:nvSpPr>
        <p:spPr bwMode="auto">
          <a:xfrm>
            <a:off x="533400" y="2286000"/>
            <a:ext cx="2360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latin typeface="Times New Roman" panose="02020603050405020304" pitchFamily="18" charset="0"/>
              </a:rPr>
              <a:t>GENOTYPES:</a:t>
            </a:r>
            <a:endParaRPr lang="en-US" altLang="en-US" sz="2400" u="sng">
              <a:latin typeface="Times New Roman" panose="02020603050405020304" pitchFamily="18" charset="0"/>
            </a:endParaRPr>
          </a:p>
        </p:txBody>
      </p:sp>
      <p:sp>
        <p:nvSpPr>
          <p:cNvPr id="10251" name="Text Box 75"/>
          <p:cNvSpPr txBox="1">
            <a:spLocks noChangeArrowheads="1"/>
          </p:cNvSpPr>
          <p:nvPr/>
        </p:nvSpPr>
        <p:spPr bwMode="auto">
          <a:xfrm>
            <a:off x="533400" y="4800600"/>
            <a:ext cx="2559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latin typeface="Times New Roman" panose="02020603050405020304" pitchFamily="18" charset="0"/>
              </a:rPr>
              <a:t>PHENOTYPES: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utoUpdateAnimBg="0"/>
      <p:bldP spid="615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 algn="ctr"/>
            <a:r>
              <a:rPr lang="en-US" altLang="en-US" smtClean="0">
                <a:latin typeface="Times New Roman" panose="02020603050405020304" pitchFamily="18" charset="0"/>
              </a:rPr>
              <a:t>Codominance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762000"/>
            <a:ext cx="9144000" cy="29813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en-US" sz="2800" smtClean="0">
                <a:latin typeface="Times New Roman" panose="02020603050405020304" pitchFamily="18" charset="0"/>
              </a:rPr>
              <a:t>in the heterozygous condition,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both</a:t>
            </a:r>
            <a:r>
              <a:rPr lang="en-US" altLang="en-US" sz="2800" smtClean="0">
                <a:latin typeface="Times New Roman" panose="02020603050405020304" pitchFamily="18" charset="0"/>
              </a:rPr>
              <a:t> alleles are expressed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equally</a:t>
            </a:r>
            <a:r>
              <a:rPr lang="en-US" altLang="en-US" sz="2800" smtClean="0">
                <a:latin typeface="Times New Roman" panose="02020603050405020304" pitchFamily="18" charset="0"/>
              </a:rPr>
              <a:t> with NO blending! Represented by using two DIFFERENT capital letters.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en-US" sz="2800" smtClean="0">
                <a:latin typeface="Times New Roman" panose="02020603050405020304" pitchFamily="18" charset="0"/>
              </a:rPr>
              <a:t>Example - Sickle Cell Anemia: All Normal Cells (NN) + All sickled cells (SS) = half normal/half sickle carrier (NS)</a:t>
            </a: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533400" y="3886200"/>
            <a:ext cx="2209800" cy="2819400"/>
            <a:chOff x="432" y="2208"/>
            <a:chExt cx="1392" cy="1776"/>
          </a:xfrm>
        </p:grpSpPr>
        <p:grpSp>
          <p:nvGrpSpPr>
            <p:cNvPr id="11285" name="Group 5"/>
            <p:cNvGrpSpPr>
              <a:grpSpLocks/>
            </p:cNvGrpSpPr>
            <p:nvPr/>
          </p:nvGrpSpPr>
          <p:grpSpPr bwMode="auto">
            <a:xfrm>
              <a:off x="672" y="2784"/>
              <a:ext cx="1008" cy="1200"/>
              <a:chOff x="672" y="2784"/>
              <a:chExt cx="1008" cy="1200"/>
            </a:xfrm>
          </p:grpSpPr>
          <p:sp>
            <p:nvSpPr>
              <p:cNvPr id="11287" name="Oval 6"/>
              <p:cNvSpPr>
                <a:spLocks noChangeArrowheads="1"/>
              </p:cNvSpPr>
              <p:nvPr/>
            </p:nvSpPr>
            <p:spPr bwMode="auto">
              <a:xfrm>
                <a:off x="672" y="3024"/>
                <a:ext cx="480" cy="432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8" name="Oval 7"/>
              <p:cNvSpPr>
                <a:spLocks noChangeArrowheads="1"/>
              </p:cNvSpPr>
              <p:nvPr/>
            </p:nvSpPr>
            <p:spPr bwMode="auto">
              <a:xfrm>
                <a:off x="1200" y="3168"/>
                <a:ext cx="480" cy="432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9" name="Oval 8"/>
              <p:cNvSpPr>
                <a:spLocks noChangeArrowheads="1"/>
              </p:cNvSpPr>
              <p:nvPr/>
            </p:nvSpPr>
            <p:spPr bwMode="auto">
              <a:xfrm>
                <a:off x="768" y="3552"/>
                <a:ext cx="480" cy="432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0" name="Oval 9"/>
              <p:cNvSpPr>
                <a:spLocks noChangeArrowheads="1"/>
              </p:cNvSpPr>
              <p:nvPr/>
            </p:nvSpPr>
            <p:spPr bwMode="auto">
              <a:xfrm>
                <a:off x="1152" y="2784"/>
                <a:ext cx="480" cy="432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1286" name="Text Box 10"/>
            <p:cNvSpPr txBox="1">
              <a:spLocks noChangeArrowheads="1"/>
            </p:cNvSpPr>
            <p:nvPr/>
          </p:nvSpPr>
          <p:spPr bwMode="auto">
            <a:xfrm>
              <a:off x="432" y="2208"/>
              <a:ext cx="1392" cy="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latin typeface="Times New Roman" panose="02020603050405020304" pitchFamily="18" charset="0"/>
                </a:rPr>
                <a:t>NN</a:t>
              </a:r>
              <a:r>
                <a:rPr lang="en-US" altLang="en-US" sz="2800" b="1">
                  <a:latin typeface="Times New Roman" panose="02020603050405020304" pitchFamily="18" charset="0"/>
                </a:rPr>
                <a:t> = </a:t>
              </a:r>
              <a:r>
                <a:rPr lang="en-US" altLang="en-US" sz="2800">
                  <a:latin typeface="Times New Roman" panose="02020603050405020304" pitchFamily="18" charset="0"/>
                </a:rPr>
                <a:t>normal cells</a:t>
              </a:r>
            </a:p>
          </p:txBody>
        </p:sp>
      </p:grpSp>
      <p:grpSp>
        <p:nvGrpSpPr>
          <p:cNvPr id="7179" name="Group 11"/>
          <p:cNvGrpSpPr>
            <a:grpSpLocks/>
          </p:cNvGrpSpPr>
          <p:nvPr/>
        </p:nvGrpSpPr>
        <p:grpSpPr bwMode="auto">
          <a:xfrm>
            <a:off x="3048000" y="3886200"/>
            <a:ext cx="2667000" cy="2895600"/>
            <a:chOff x="2256" y="2160"/>
            <a:chExt cx="1680" cy="1824"/>
          </a:xfrm>
        </p:grpSpPr>
        <p:grpSp>
          <p:nvGrpSpPr>
            <p:cNvPr id="11278" name="Group 12"/>
            <p:cNvGrpSpPr>
              <a:grpSpLocks/>
            </p:cNvGrpSpPr>
            <p:nvPr/>
          </p:nvGrpSpPr>
          <p:grpSpPr bwMode="auto">
            <a:xfrm>
              <a:off x="2544" y="2688"/>
              <a:ext cx="1032" cy="1296"/>
              <a:chOff x="2544" y="2688"/>
              <a:chExt cx="1032" cy="1296"/>
            </a:xfrm>
          </p:grpSpPr>
          <p:sp>
            <p:nvSpPr>
              <p:cNvPr id="11280" name="AutoShape 13"/>
              <p:cNvSpPr>
                <a:spLocks noChangeArrowheads="1"/>
              </p:cNvSpPr>
              <p:nvPr/>
            </p:nvSpPr>
            <p:spPr bwMode="auto">
              <a:xfrm>
                <a:off x="2544" y="2832"/>
                <a:ext cx="240" cy="480"/>
              </a:xfrm>
              <a:prstGeom prst="moon">
                <a:avLst>
                  <a:gd name="adj" fmla="val 6875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1" name="AutoShape 14"/>
              <p:cNvSpPr>
                <a:spLocks noChangeArrowheads="1"/>
              </p:cNvSpPr>
              <p:nvPr/>
            </p:nvSpPr>
            <p:spPr bwMode="auto">
              <a:xfrm rot="1745508">
                <a:off x="2832" y="3120"/>
                <a:ext cx="240" cy="480"/>
              </a:xfrm>
              <a:prstGeom prst="moon">
                <a:avLst>
                  <a:gd name="adj" fmla="val 6875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2" name="AutoShape 15"/>
              <p:cNvSpPr>
                <a:spLocks noChangeArrowheads="1"/>
              </p:cNvSpPr>
              <p:nvPr/>
            </p:nvSpPr>
            <p:spPr bwMode="auto">
              <a:xfrm rot="-2683784">
                <a:off x="2688" y="3504"/>
                <a:ext cx="240" cy="480"/>
              </a:xfrm>
              <a:prstGeom prst="moon">
                <a:avLst>
                  <a:gd name="adj" fmla="val 6875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3" name="AutoShape 16"/>
              <p:cNvSpPr>
                <a:spLocks noChangeArrowheads="1"/>
              </p:cNvSpPr>
              <p:nvPr/>
            </p:nvSpPr>
            <p:spPr bwMode="auto">
              <a:xfrm rot="6651523">
                <a:off x="3216" y="3360"/>
                <a:ext cx="240" cy="480"/>
              </a:xfrm>
              <a:prstGeom prst="moon">
                <a:avLst>
                  <a:gd name="adj" fmla="val 6875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4" name="AutoShape 17"/>
              <p:cNvSpPr>
                <a:spLocks noChangeArrowheads="1"/>
              </p:cNvSpPr>
              <p:nvPr/>
            </p:nvSpPr>
            <p:spPr bwMode="auto">
              <a:xfrm rot="-1820353">
                <a:off x="3216" y="2688"/>
                <a:ext cx="240" cy="480"/>
              </a:xfrm>
              <a:prstGeom prst="moon">
                <a:avLst>
                  <a:gd name="adj" fmla="val 6875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1279" name="Text Box 18"/>
            <p:cNvSpPr txBox="1">
              <a:spLocks noChangeArrowheads="1"/>
            </p:cNvSpPr>
            <p:nvPr/>
          </p:nvSpPr>
          <p:spPr bwMode="auto">
            <a:xfrm>
              <a:off x="2256" y="2160"/>
              <a:ext cx="16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latin typeface="Times New Roman" panose="02020603050405020304" pitchFamily="18" charset="0"/>
                </a:rPr>
                <a:t>SS</a:t>
              </a:r>
              <a:r>
                <a:rPr lang="en-US" altLang="en-US" sz="2800" b="1">
                  <a:latin typeface="Times New Roman" panose="02020603050405020304" pitchFamily="18" charset="0"/>
                </a:rPr>
                <a:t> = </a:t>
              </a:r>
              <a:r>
                <a:rPr lang="en-US" altLang="en-US" sz="2800">
                  <a:latin typeface="Times New Roman" panose="02020603050405020304" pitchFamily="18" charset="0"/>
                </a:rPr>
                <a:t>sickle cells</a:t>
              </a:r>
            </a:p>
          </p:txBody>
        </p:sp>
      </p:grpSp>
      <p:grpSp>
        <p:nvGrpSpPr>
          <p:cNvPr id="7187" name="Group 19"/>
          <p:cNvGrpSpPr>
            <a:grpSpLocks/>
          </p:cNvGrpSpPr>
          <p:nvPr/>
        </p:nvGrpSpPr>
        <p:grpSpPr bwMode="auto">
          <a:xfrm>
            <a:off x="6248400" y="3810000"/>
            <a:ext cx="2286000" cy="2819400"/>
            <a:chOff x="4032" y="2112"/>
            <a:chExt cx="1440" cy="1776"/>
          </a:xfrm>
        </p:grpSpPr>
        <p:grpSp>
          <p:nvGrpSpPr>
            <p:cNvPr id="11272" name="Group 20"/>
            <p:cNvGrpSpPr>
              <a:grpSpLocks/>
            </p:cNvGrpSpPr>
            <p:nvPr/>
          </p:nvGrpSpPr>
          <p:grpSpPr bwMode="auto">
            <a:xfrm>
              <a:off x="4176" y="2832"/>
              <a:ext cx="1248" cy="1056"/>
              <a:chOff x="4176" y="2832"/>
              <a:chExt cx="1248" cy="1056"/>
            </a:xfrm>
          </p:grpSpPr>
          <p:sp>
            <p:nvSpPr>
              <p:cNvPr id="11274" name="AutoShape 21"/>
              <p:cNvSpPr>
                <a:spLocks noChangeArrowheads="1"/>
              </p:cNvSpPr>
              <p:nvPr/>
            </p:nvSpPr>
            <p:spPr bwMode="auto">
              <a:xfrm rot="-2062820">
                <a:off x="4896" y="3408"/>
                <a:ext cx="240" cy="480"/>
              </a:xfrm>
              <a:prstGeom prst="moon">
                <a:avLst>
                  <a:gd name="adj" fmla="val 6875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75" name="AutoShape 22"/>
              <p:cNvSpPr>
                <a:spLocks noChangeArrowheads="1"/>
              </p:cNvSpPr>
              <p:nvPr/>
            </p:nvSpPr>
            <p:spPr bwMode="auto">
              <a:xfrm rot="3305632">
                <a:off x="4488" y="2760"/>
                <a:ext cx="240" cy="480"/>
              </a:xfrm>
              <a:prstGeom prst="moon">
                <a:avLst>
                  <a:gd name="adj" fmla="val 6875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76" name="Oval 23"/>
              <p:cNvSpPr>
                <a:spLocks noChangeArrowheads="1"/>
              </p:cNvSpPr>
              <p:nvPr/>
            </p:nvSpPr>
            <p:spPr bwMode="auto">
              <a:xfrm>
                <a:off x="4944" y="2832"/>
                <a:ext cx="480" cy="432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77" name="Oval 24"/>
              <p:cNvSpPr>
                <a:spLocks noChangeArrowheads="1"/>
              </p:cNvSpPr>
              <p:nvPr/>
            </p:nvSpPr>
            <p:spPr bwMode="auto">
              <a:xfrm>
                <a:off x="4176" y="3408"/>
                <a:ext cx="480" cy="432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1273" name="Text Box 25"/>
            <p:cNvSpPr txBox="1">
              <a:spLocks noChangeArrowheads="1"/>
            </p:cNvSpPr>
            <p:nvPr/>
          </p:nvSpPr>
          <p:spPr bwMode="auto">
            <a:xfrm>
              <a:off x="4032" y="2112"/>
              <a:ext cx="1440" cy="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latin typeface="Times New Roman" panose="02020603050405020304" pitchFamily="18" charset="0"/>
                </a:rPr>
                <a:t>NS</a:t>
              </a:r>
              <a:r>
                <a:rPr lang="en-US" altLang="en-US" sz="2800" b="1">
                  <a:latin typeface="Times New Roman" panose="02020603050405020304" pitchFamily="18" charset="0"/>
                </a:rPr>
                <a:t> = </a:t>
              </a:r>
              <a:r>
                <a:rPr lang="en-US" altLang="en-US" sz="2800">
                  <a:latin typeface="Times New Roman" panose="02020603050405020304" pitchFamily="18" charset="0"/>
                </a:rPr>
                <a:t>some of each</a:t>
              </a:r>
            </a:p>
          </p:txBody>
        </p:sp>
      </p:grpSp>
      <p:sp>
        <p:nvSpPr>
          <p:cNvPr id="7194" name="WordArt 26"/>
          <p:cNvSpPr>
            <a:spLocks noChangeArrowheads="1" noChangeShapeType="1" noTextEdit="1"/>
          </p:cNvSpPr>
          <p:nvPr/>
        </p:nvSpPr>
        <p:spPr bwMode="auto">
          <a:xfrm>
            <a:off x="3581400" y="4724400"/>
            <a:ext cx="1676400" cy="1828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sick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altLang="en-US" sz="3200" smtClean="0">
                <a:latin typeface="Times New Roman" panose="02020603050405020304" pitchFamily="18" charset="0"/>
              </a:rPr>
              <a:t>Codominance Example: Checkered Chickens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26988" y="1295400"/>
            <a:ext cx="8534400" cy="297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3200" smtClean="0">
                <a:latin typeface="Times New Roman" panose="02020603050405020304" pitchFamily="18" charset="0"/>
              </a:rPr>
              <a:t>BB = all black feathers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3200" smtClean="0">
                <a:latin typeface="Times New Roman" panose="02020603050405020304" pitchFamily="18" charset="0"/>
              </a:rPr>
              <a:t>WW =  all white feathers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3200" smtClean="0">
                <a:latin typeface="Times New Roman" panose="02020603050405020304" pitchFamily="18" charset="0"/>
              </a:rPr>
              <a:t>BW = both black &amp; white feathers (speckled)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en-US" sz="3200" smtClean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3200" smtClean="0">
                <a:latin typeface="Times New Roman" panose="02020603050405020304" pitchFamily="18" charset="0"/>
              </a:rPr>
              <a:t>Notice – </a:t>
            </a:r>
          </a:p>
          <a:p>
            <a:pPr marL="457200" lvl="1" indent="0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</a:rPr>
              <a:t>NO GRAY! </a:t>
            </a:r>
          </a:p>
          <a:p>
            <a:pPr marL="457200" lvl="1" indent="0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</a:rPr>
              <a:t>NO BLEND!</a:t>
            </a:r>
          </a:p>
          <a:p>
            <a:pPr marL="457200" lvl="1" indent="0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</a:rPr>
              <a:t>Each feather is </a:t>
            </a:r>
          </a:p>
          <a:p>
            <a:pPr marL="457200" lvl="1" indent="0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</a:rPr>
              <a:t>either black or white</a:t>
            </a:r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24200"/>
            <a:ext cx="5181600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1943</TotalTime>
  <Words>894</Words>
  <Application>Microsoft Office PowerPoint</Application>
  <PresentationFormat>On-screen Show (4:3)</PresentationFormat>
  <Paragraphs>182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 Light</vt:lpstr>
      <vt:lpstr>Calibri</vt:lpstr>
      <vt:lpstr>Times New Roman</vt:lpstr>
      <vt:lpstr>Wingdings</vt:lpstr>
      <vt:lpstr>Symbol</vt:lpstr>
      <vt:lpstr>Office Theme</vt:lpstr>
      <vt:lpstr>Non-Mendelian Genetics </vt:lpstr>
      <vt:lpstr>Mendelian Genetics: Dominant &amp; Recessive Review</vt:lpstr>
      <vt:lpstr>Review Problem: Dominant &amp; Recessive</vt:lpstr>
      <vt:lpstr>It’s not always Dominant/Recessive!</vt:lpstr>
      <vt:lpstr>Incomplete Dominance</vt:lpstr>
      <vt:lpstr>Problem: Incomplete Dominance</vt:lpstr>
      <vt:lpstr>Problem: Incomplete Dominance</vt:lpstr>
      <vt:lpstr>Codominance</vt:lpstr>
      <vt:lpstr>Codominance Example: Checkered Chickens</vt:lpstr>
      <vt:lpstr>Codominance Example: Rhodedendron</vt:lpstr>
      <vt:lpstr>Codominance Example: Roan cattle</vt:lpstr>
      <vt:lpstr>Problem: Codominance in Appaloosa Horses</vt:lpstr>
      <vt:lpstr>Problem: Codominance in Sickle Cell</vt:lpstr>
      <vt:lpstr>Multiple Alleles</vt:lpstr>
      <vt:lpstr>Multiple Alleles: Rabbit Fur Colors</vt:lpstr>
      <vt:lpstr>Multiple Alleles: Blood Types (A, B, AB, O)</vt:lpstr>
      <vt:lpstr>Multiple Alleles: Blood Types (A, B, AB, O)</vt:lpstr>
      <vt:lpstr>PowerPoint Presentation</vt:lpstr>
      <vt:lpstr>Problem: Multiple Alleles</vt:lpstr>
      <vt:lpstr>Problem: Multiple Alleles</vt:lpstr>
      <vt:lpstr>Sex-Linked Traits</vt:lpstr>
      <vt:lpstr>Sex-Linked Traits</vt:lpstr>
      <vt:lpstr>PowerPoint Presentation</vt:lpstr>
      <vt:lpstr>Sex-Linked Traits</vt:lpstr>
      <vt:lpstr>Problem: Sex Linked</vt:lpstr>
      <vt:lpstr>Problem: Sex Linked</vt:lpstr>
      <vt:lpstr>Polygenic Traits</vt:lpstr>
    </vt:vector>
  </TitlesOfParts>
  <Company>Palatine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Incomplete Dominance Codominance Multiple Alleles</dc:title>
  <dc:creator>Palatine High School</dc:creator>
  <cp:lastModifiedBy>Jones Malissa S</cp:lastModifiedBy>
  <cp:revision>26</cp:revision>
  <dcterms:created xsi:type="dcterms:W3CDTF">2004-03-08T21:25:35Z</dcterms:created>
  <dcterms:modified xsi:type="dcterms:W3CDTF">2019-01-11T12:34:53Z</dcterms:modified>
</cp:coreProperties>
</file>