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1" r:id="rId1"/>
  </p:sldMasterIdLst>
  <p:notesMasterIdLst>
    <p:notesMasterId r:id="rId31"/>
  </p:notesMasterIdLst>
  <p:handoutMasterIdLst>
    <p:handoutMasterId r:id="rId32"/>
  </p:handoutMasterIdLst>
  <p:sldIdLst>
    <p:sldId id="256" r:id="rId2"/>
    <p:sldId id="284" r:id="rId3"/>
    <p:sldId id="257" r:id="rId4"/>
    <p:sldId id="258" r:id="rId5"/>
    <p:sldId id="259" r:id="rId6"/>
    <p:sldId id="260" r:id="rId7"/>
    <p:sldId id="261" r:id="rId8"/>
    <p:sldId id="262" r:id="rId9"/>
    <p:sldId id="263" r:id="rId10"/>
    <p:sldId id="264" r:id="rId11"/>
    <p:sldId id="266" r:id="rId12"/>
    <p:sldId id="267" r:id="rId13"/>
    <p:sldId id="265" r:id="rId14"/>
    <p:sldId id="286" r:id="rId15"/>
    <p:sldId id="287" r:id="rId16"/>
    <p:sldId id="269" r:id="rId17"/>
    <p:sldId id="271" r:id="rId18"/>
    <p:sldId id="274" r:id="rId19"/>
    <p:sldId id="272" r:id="rId20"/>
    <p:sldId id="273" r:id="rId21"/>
    <p:sldId id="275" r:id="rId22"/>
    <p:sldId id="276" r:id="rId23"/>
    <p:sldId id="277" r:id="rId24"/>
    <p:sldId id="280" r:id="rId25"/>
    <p:sldId id="278" r:id="rId26"/>
    <p:sldId id="281" r:id="rId27"/>
    <p:sldId id="279" r:id="rId28"/>
    <p:sldId id="282" r:id="rId29"/>
    <p:sldId id="283" r:id="rId3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FF00FF"/>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69" d="100"/>
          <a:sy n="69" d="100"/>
        </p:scale>
        <p:origin x="412" y="40"/>
      </p:cViewPr>
      <p:guideLst>
        <p:guide orient="horz"/>
        <p:guide/>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EDD4877-1F88-42A0-AAA6-03A0E324DFA1}" type="datetimeFigureOut">
              <a:rPr lang="en-US" smtClean="0"/>
              <a:t>10/15/2019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79F2BA8-CDF8-4CE0-A721-09C85F0AFA7D}" type="slidenum">
              <a:rPr lang="en-US" smtClean="0"/>
              <a:t>‹#›</a:t>
            </a:fld>
            <a:endParaRPr lang="en-US"/>
          </a:p>
        </p:txBody>
      </p:sp>
    </p:spTree>
    <p:extLst>
      <p:ext uri="{BB962C8B-B14F-4D97-AF65-F5344CB8AC3E}">
        <p14:creationId xmlns:p14="http://schemas.microsoft.com/office/powerpoint/2010/main" val="7551027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0235402-A5A3-4825-87C8-4B5655420825}" type="datetimeFigureOut">
              <a:rPr lang="en-US" smtClean="0"/>
              <a:t>10/15/2019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8C55301-C9E0-4235-829E-2EBE0FD31F4F}" type="slidenum">
              <a:rPr lang="en-US" smtClean="0"/>
              <a:t>‹#›</a:t>
            </a:fld>
            <a:endParaRPr lang="en-US"/>
          </a:p>
        </p:txBody>
      </p:sp>
    </p:spTree>
    <p:extLst>
      <p:ext uri="{BB962C8B-B14F-4D97-AF65-F5344CB8AC3E}">
        <p14:creationId xmlns:p14="http://schemas.microsoft.com/office/powerpoint/2010/main" val="4051499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F9D6A6-F9BE-42DE-AA50-D0730EF535C4}" type="slidenum">
              <a:rPr lang="en-US" smtClean="0"/>
              <a:t>14</a:t>
            </a:fld>
            <a:endParaRPr lang="en-US"/>
          </a:p>
        </p:txBody>
      </p:sp>
    </p:spTree>
    <p:extLst>
      <p:ext uri="{BB962C8B-B14F-4D97-AF65-F5344CB8AC3E}">
        <p14:creationId xmlns:p14="http://schemas.microsoft.com/office/powerpoint/2010/main" val="1993138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F9D6A6-F9BE-42DE-AA50-D0730EF535C4}" type="slidenum">
              <a:rPr lang="en-US" smtClean="0"/>
              <a:t>15</a:t>
            </a:fld>
            <a:endParaRPr lang="en-US"/>
          </a:p>
        </p:txBody>
      </p:sp>
    </p:spTree>
    <p:extLst>
      <p:ext uri="{BB962C8B-B14F-4D97-AF65-F5344CB8AC3E}">
        <p14:creationId xmlns:p14="http://schemas.microsoft.com/office/powerpoint/2010/main" val="31332559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smtClean="0"/>
              <a:t>10/15/2019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1"/>
            <a:ext cx="9144000" cy="4572001"/>
          </a:xfrm>
          <a:prstGeom prst="rect">
            <a:avLst/>
          </a:prstGeom>
          <a:blipFill dpi="0" rotWithShape="1">
            <a:blip r:embed="rId2">
              <a:duotone>
                <a:schemeClr val="accent1">
                  <a:shade val="45000"/>
                  <a:satMod val="135000"/>
                </a:schemeClr>
                <a:prstClr val="white"/>
              </a:duotone>
            </a:blip>
            <a:srcRect/>
            <a:tile tx="-641350" ty="-6350" sx="71000" sy="71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4718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10/15/2019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47115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t>10/15/2019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5403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10/15/2019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21726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t>10/15/2019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
        <p:nvSpPr>
          <p:cNvPr id="10" name="Rectangle 9"/>
          <p:cNvSpPr/>
          <p:nvPr/>
        </p:nvSpPr>
        <p:spPr>
          <a:xfrm>
            <a:off x="0" y="-1"/>
            <a:ext cx="9144000" cy="4572000"/>
          </a:xfrm>
          <a:prstGeom prst="rect">
            <a:avLst/>
          </a:prstGeom>
          <a:blipFill dpi="0" rotWithShape="1">
            <a:blip r:embed="rId2">
              <a:duotone>
                <a:schemeClr val="accent3">
                  <a:shade val="45000"/>
                  <a:satMod val="135000"/>
                </a:schemeClr>
                <a:prstClr val="white"/>
              </a:duotone>
            </a:blip>
            <a:srcRect/>
            <a:tile tx="-641350" ty="-6350" sx="71000" sy="71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0651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10/15/2019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419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10/15/2019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54685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10/15/2019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68405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10/15/2019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86029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smtClean="0"/>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smtClean="0"/>
              <a:t>10/15/2019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83775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t>10/15/2019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6792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smtClean="0"/>
              <a:pPr/>
              <a:t>10/15/2019</a:t>
            </a:fld>
            <a:endParaRPr lang="en-US" dirty="0"/>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7148989"/>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1.gif"/></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7238" y="588162"/>
            <a:ext cx="7815262" cy="3326613"/>
          </a:xfrm>
          <a:solidFill>
            <a:schemeClr val="accent6">
              <a:lumMod val="75000"/>
            </a:schemeClr>
          </a:solidFill>
        </p:spPr>
        <p:txBody>
          <a:bodyPr>
            <a:noAutofit/>
          </a:bodyPr>
          <a:lstStyle/>
          <a:p>
            <a:pPr algn="ctr"/>
            <a:r>
              <a:rPr lang="en-US" sz="6000" dirty="0" smtClean="0"/>
              <a:t>Types of Speciation, Evolution &amp; Isolation</a:t>
            </a:r>
            <a:endParaRPr lang="en-US" sz="6000"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632087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6905" y="1943100"/>
            <a:ext cx="8438483" cy="4366260"/>
          </a:xfrm>
        </p:spPr>
        <p:txBody>
          <a:bodyPr>
            <a:normAutofit/>
          </a:bodyPr>
          <a:lstStyle/>
          <a:p>
            <a:pPr algn="ctr"/>
            <a:r>
              <a:rPr lang="en-US" sz="4000" b="1" dirty="0" smtClean="0">
                <a:solidFill>
                  <a:srgbClr val="66CCFF"/>
                </a:solidFill>
                <a:latin typeface="Calibri" panose="020F0502020204030204" pitchFamily="34" charset="0"/>
              </a:rPr>
              <a:t>Coevolution</a:t>
            </a:r>
          </a:p>
          <a:p>
            <a:pPr marL="457200" indent="-457200">
              <a:buClr>
                <a:schemeClr val="tx1"/>
              </a:buClr>
              <a:buFont typeface="Arial" panose="020B0604020202020204" pitchFamily="34" charset="0"/>
              <a:buChar char="•"/>
            </a:pPr>
            <a:r>
              <a:rPr lang="en-US" sz="3200" u="sng" dirty="0"/>
              <a:t>Definition</a:t>
            </a:r>
            <a:r>
              <a:rPr lang="en-US" sz="3200" dirty="0" smtClean="0"/>
              <a:t>:  influence of closely associated species on each other in their evolution</a:t>
            </a:r>
            <a:endParaRPr lang="en-US" sz="3200" i="1" dirty="0">
              <a:solidFill>
                <a:srgbClr val="66CCFF"/>
              </a:solidFill>
            </a:endParaRPr>
          </a:p>
        </p:txBody>
      </p:sp>
      <p:sp>
        <p:nvSpPr>
          <p:cNvPr id="4" name="Title 1"/>
          <p:cNvSpPr txBox="1">
            <a:spLocks/>
          </p:cNvSpPr>
          <p:nvPr/>
        </p:nvSpPr>
        <p:spPr>
          <a:xfrm>
            <a:off x="505492" y="419810"/>
            <a:ext cx="8309896" cy="1280403"/>
          </a:xfrm>
          <a:prstGeom prst="rect">
            <a:avLst/>
          </a:prstGeom>
          <a:solidFill>
            <a:schemeClr val="tx2">
              <a:lumMod val="50000"/>
            </a:schemeClr>
          </a:solidFill>
          <a:ln w="76200">
            <a:solidFill>
              <a:schemeClr val="tx1"/>
            </a:solidFill>
          </a:ln>
        </p:spPr>
        <p:txBody>
          <a:bodyPr vert="horz" lIns="91440" tIns="45720" rIns="91440" bIns="45720" rtlCol="0" anchor="ctr">
            <a:no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pPr algn="ctr"/>
            <a:r>
              <a:rPr lang="en-US" sz="5500" dirty="0" smtClean="0"/>
              <a:t>Types of Evolution</a:t>
            </a:r>
            <a:endParaRPr lang="en-US" sz="5500" dirty="0"/>
          </a:p>
        </p:txBody>
      </p:sp>
      <p:pic>
        <p:nvPicPr>
          <p:cNvPr id="6" name="Picture 5" descr="Moth and Orchid Coevolution"/>
          <p:cNvPicPr/>
          <p:nvPr/>
        </p:nvPicPr>
        <p:blipFill>
          <a:blip r:embed="rId2">
            <a:extLst>
              <a:ext uri="{28A0092B-C50C-407E-A947-70E740481C1C}">
                <a14:useLocalDpi xmlns:a14="http://schemas.microsoft.com/office/drawing/2010/main" val="0"/>
              </a:ext>
            </a:extLst>
          </a:blip>
          <a:srcRect/>
          <a:stretch>
            <a:fillRect/>
          </a:stretch>
        </p:blipFill>
        <p:spPr bwMode="auto">
          <a:xfrm>
            <a:off x="376905" y="3744368"/>
            <a:ext cx="4703989" cy="2807879"/>
          </a:xfrm>
          <a:prstGeom prst="rect">
            <a:avLst/>
          </a:prstGeom>
          <a:solidFill>
            <a:schemeClr val="bg2">
              <a:lumMod val="60000"/>
              <a:lumOff val="40000"/>
            </a:schemeClr>
          </a:solidFill>
          <a:ln>
            <a:noFill/>
          </a:ln>
        </p:spPr>
      </p:pic>
      <p:pic>
        <p:nvPicPr>
          <p:cNvPr id="2" name="Picture 1"/>
          <p:cNvPicPr>
            <a:picLocks noChangeAspect="1"/>
          </p:cNvPicPr>
          <p:nvPr/>
        </p:nvPicPr>
        <p:blipFill>
          <a:blip r:embed="rId3"/>
          <a:stretch>
            <a:fillRect/>
          </a:stretch>
        </p:blipFill>
        <p:spPr>
          <a:xfrm>
            <a:off x="5510212" y="3887600"/>
            <a:ext cx="3024188" cy="2421760"/>
          </a:xfrm>
          <a:prstGeom prst="rect">
            <a:avLst/>
          </a:prstGeom>
        </p:spPr>
      </p:pic>
    </p:spTree>
    <p:extLst>
      <p:ext uri="{BB962C8B-B14F-4D97-AF65-F5344CB8AC3E}">
        <p14:creationId xmlns:p14="http://schemas.microsoft.com/office/powerpoint/2010/main" val="2486416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6905" y="1943100"/>
            <a:ext cx="8438483" cy="4366260"/>
          </a:xfrm>
        </p:spPr>
        <p:txBody>
          <a:bodyPr>
            <a:normAutofit/>
          </a:bodyPr>
          <a:lstStyle/>
          <a:p>
            <a:pPr marL="457200" indent="-457200">
              <a:buClr>
                <a:schemeClr val="tx1"/>
              </a:buClr>
              <a:buFont typeface="Arial" panose="020B0604020202020204" pitchFamily="34" charset="0"/>
              <a:buChar char="•"/>
            </a:pPr>
            <a:r>
              <a:rPr lang="en-US" sz="3200" u="sng" dirty="0" smtClean="0"/>
              <a:t>Definition</a:t>
            </a:r>
            <a:r>
              <a:rPr lang="en-US" sz="3200" dirty="0" smtClean="0"/>
              <a:t>:  structures present in different organisms that have the </a:t>
            </a:r>
            <a:r>
              <a:rPr lang="en-US" sz="3200" i="1" dirty="0" smtClean="0">
                <a:solidFill>
                  <a:srgbClr val="FFCC66"/>
                </a:solidFill>
              </a:rPr>
              <a:t>same function </a:t>
            </a:r>
            <a:r>
              <a:rPr lang="en-US" sz="3200" dirty="0" smtClean="0"/>
              <a:t>but are </a:t>
            </a:r>
            <a:r>
              <a:rPr lang="en-US" sz="3200" i="1" dirty="0" smtClean="0">
                <a:solidFill>
                  <a:srgbClr val="FFCC66"/>
                </a:solidFill>
              </a:rPr>
              <a:t>structurally different </a:t>
            </a:r>
            <a:r>
              <a:rPr lang="en-US" sz="3200" dirty="0" smtClean="0"/>
              <a:t>and have </a:t>
            </a:r>
            <a:r>
              <a:rPr lang="en-US" sz="3200" i="1" dirty="0" smtClean="0">
                <a:solidFill>
                  <a:srgbClr val="FFCC66"/>
                </a:solidFill>
              </a:rPr>
              <a:t>different origins</a:t>
            </a:r>
            <a:endParaRPr lang="en-US" sz="3200" i="1" dirty="0">
              <a:solidFill>
                <a:srgbClr val="FFCC66"/>
              </a:solidFill>
            </a:endParaRPr>
          </a:p>
        </p:txBody>
      </p:sp>
      <p:sp>
        <p:nvSpPr>
          <p:cNvPr id="4" name="Title 1"/>
          <p:cNvSpPr txBox="1">
            <a:spLocks/>
          </p:cNvSpPr>
          <p:nvPr/>
        </p:nvSpPr>
        <p:spPr>
          <a:xfrm>
            <a:off x="505492" y="419810"/>
            <a:ext cx="8309896" cy="1280403"/>
          </a:xfrm>
          <a:prstGeom prst="rect">
            <a:avLst/>
          </a:prstGeom>
          <a:solidFill>
            <a:schemeClr val="accent6">
              <a:lumMod val="75000"/>
            </a:schemeClr>
          </a:solidFill>
          <a:ln w="76200">
            <a:solidFill>
              <a:schemeClr val="tx1"/>
            </a:solidFill>
          </a:ln>
        </p:spPr>
        <p:txBody>
          <a:bodyPr vert="horz" lIns="91440" tIns="45720" rIns="91440" bIns="45720" rtlCol="0" anchor="ctr">
            <a:no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pPr algn="ctr"/>
            <a:r>
              <a:rPr lang="en-US" sz="4000" dirty="0" smtClean="0"/>
              <a:t>Analogous structures</a:t>
            </a:r>
            <a:endParaRPr lang="en-US" sz="4000" dirty="0"/>
          </a:p>
        </p:txBody>
      </p:sp>
      <p:pic>
        <p:nvPicPr>
          <p:cNvPr id="7" name="Picture 6" descr="http://www.vce.bioninja.com.au/_Media/analogous_structures_med.jpeg"/>
          <p:cNvPicPr/>
          <p:nvPr/>
        </p:nvPicPr>
        <p:blipFill>
          <a:blip r:embed="rId2">
            <a:extLst>
              <a:ext uri="{28A0092B-C50C-407E-A947-70E740481C1C}">
                <a14:useLocalDpi xmlns:a14="http://schemas.microsoft.com/office/drawing/2010/main" val="0"/>
              </a:ext>
            </a:extLst>
          </a:blip>
          <a:srcRect/>
          <a:stretch>
            <a:fillRect/>
          </a:stretch>
        </p:blipFill>
        <p:spPr bwMode="auto">
          <a:xfrm>
            <a:off x="2113931" y="3592784"/>
            <a:ext cx="5093017" cy="2959463"/>
          </a:xfrm>
          <a:prstGeom prst="rect">
            <a:avLst/>
          </a:prstGeom>
          <a:noFill/>
          <a:ln>
            <a:noFill/>
          </a:ln>
        </p:spPr>
      </p:pic>
    </p:spTree>
    <p:extLst>
      <p:ext uri="{BB962C8B-B14F-4D97-AF65-F5344CB8AC3E}">
        <p14:creationId xmlns:p14="http://schemas.microsoft.com/office/powerpoint/2010/main" val="133662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4634" y="2081303"/>
            <a:ext cx="3721566" cy="4366260"/>
          </a:xfrm>
        </p:spPr>
        <p:txBody>
          <a:bodyPr>
            <a:normAutofit/>
          </a:bodyPr>
          <a:lstStyle/>
          <a:p>
            <a:pPr marL="457200" indent="-457200">
              <a:buClr>
                <a:schemeClr val="tx1"/>
              </a:buClr>
              <a:buFont typeface="Arial" panose="020B0604020202020204" pitchFamily="34" charset="0"/>
              <a:buChar char="•"/>
            </a:pPr>
            <a:r>
              <a:rPr lang="en-US" sz="3200" u="sng" dirty="0" smtClean="0"/>
              <a:t>Definition</a:t>
            </a:r>
            <a:r>
              <a:rPr lang="en-US" sz="3200" dirty="0" smtClean="0"/>
              <a:t>:  structures present in different organisms that have the </a:t>
            </a:r>
            <a:r>
              <a:rPr lang="en-US" sz="3200" i="1" dirty="0" smtClean="0">
                <a:solidFill>
                  <a:srgbClr val="FFCC66"/>
                </a:solidFill>
              </a:rPr>
              <a:t>same underlying structure </a:t>
            </a:r>
            <a:r>
              <a:rPr lang="en-US" sz="3200" dirty="0" smtClean="0"/>
              <a:t>but may have </a:t>
            </a:r>
            <a:r>
              <a:rPr lang="en-US" sz="3200" i="1" dirty="0" smtClean="0">
                <a:solidFill>
                  <a:srgbClr val="FFCC66"/>
                </a:solidFill>
              </a:rPr>
              <a:t>different functions</a:t>
            </a:r>
            <a:endParaRPr lang="en-US" sz="3200" i="1" dirty="0">
              <a:solidFill>
                <a:srgbClr val="FFCC66"/>
              </a:solidFill>
            </a:endParaRPr>
          </a:p>
        </p:txBody>
      </p:sp>
      <p:sp>
        <p:nvSpPr>
          <p:cNvPr id="4" name="Title 1"/>
          <p:cNvSpPr txBox="1">
            <a:spLocks/>
          </p:cNvSpPr>
          <p:nvPr/>
        </p:nvSpPr>
        <p:spPr>
          <a:xfrm>
            <a:off x="505492" y="419810"/>
            <a:ext cx="8309896" cy="1280403"/>
          </a:xfrm>
          <a:prstGeom prst="rect">
            <a:avLst/>
          </a:prstGeom>
          <a:solidFill>
            <a:schemeClr val="accent6">
              <a:lumMod val="75000"/>
            </a:schemeClr>
          </a:solidFill>
          <a:ln w="76200">
            <a:solidFill>
              <a:schemeClr val="tx1"/>
            </a:solidFill>
          </a:ln>
        </p:spPr>
        <p:txBody>
          <a:bodyPr vert="horz" lIns="91440" tIns="45720" rIns="91440" bIns="45720" rtlCol="0" anchor="ctr">
            <a:no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pPr algn="ctr"/>
            <a:r>
              <a:rPr lang="en-US" sz="4000" dirty="0" smtClean="0"/>
              <a:t>Homologous structures</a:t>
            </a:r>
            <a:endParaRPr lang="en-US" sz="4000" dirty="0"/>
          </a:p>
        </p:txBody>
      </p:sp>
      <p:pic>
        <p:nvPicPr>
          <p:cNvPr id="5" name="Picture 4" descr="https://calaski.files.wordpress.com/2013/02/homologous-structures.jpg"/>
          <p:cNvPicPr/>
          <p:nvPr/>
        </p:nvPicPr>
        <p:blipFill rotWithShape="1">
          <a:blip r:embed="rId2">
            <a:extLst>
              <a:ext uri="{28A0092B-C50C-407E-A947-70E740481C1C}">
                <a14:useLocalDpi xmlns:a14="http://schemas.microsoft.com/office/drawing/2010/main" val="0"/>
              </a:ext>
            </a:extLst>
          </a:blip>
          <a:srcRect l="1361" t="45476" r="1696" b="1658"/>
          <a:stretch/>
        </p:blipFill>
        <p:spPr bwMode="auto">
          <a:xfrm>
            <a:off x="4098472" y="2081303"/>
            <a:ext cx="4581161" cy="3780654"/>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1878854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6905" y="1943100"/>
            <a:ext cx="8438483" cy="4366260"/>
          </a:xfrm>
        </p:spPr>
        <p:txBody>
          <a:bodyPr>
            <a:normAutofit/>
          </a:bodyPr>
          <a:lstStyle/>
          <a:p>
            <a:pPr algn="ctr"/>
            <a:r>
              <a:rPr lang="en-US" sz="4000" b="1" dirty="0" err="1" smtClean="0">
                <a:solidFill>
                  <a:srgbClr val="66CCFF"/>
                </a:solidFill>
                <a:latin typeface="Calibri" panose="020F0502020204030204" pitchFamily="34" charset="0"/>
              </a:rPr>
              <a:t>Prezygotic</a:t>
            </a:r>
            <a:r>
              <a:rPr lang="en-US" sz="4000" b="1" dirty="0" smtClean="0">
                <a:solidFill>
                  <a:srgbClr val="66CCFF"/>
                </a:solidFill>
                <a:latin typeface="Calibri" panose="020F0502020204030204" pitchFamily="34" charset="0"/>
              </a:rPr>
              <a:t> Isolation</a:t>
            </a:r>
          </a:p>
        </p:txBody>
      </p:sp>
      <p:sp>
        <p:nvSpPr>
          <p:cNvPr id="4" name="Title 1"/>
          <p:cNvSpPr txBox="1">
            <a:spLocks/>
          </p:cNvSpPr>
          <p:nvPr/>
        </p:nvSpPr>
        <p:spPr>
          <a:xfrm>
            <a:off x="505492" y="419810"/>
            <a:ext cx="8309896" cy="1280403"/>
          </a:xfrm>
          <a:prstGeom prst="rect">
            <a:avLst/>
          </a:prstGeom>
          <a:solidFill>
            <a:schemeClr val="tx2">
              <a:lumMod val="50000"/>
            </a:schemeClr>
          </a:solidFill>
          <a:ln w="76200">
            <a:solidFill>
              <a:schemeClr val="tx1"/>
            </a:solidFill>
          </a:ln>
        </p:spPr>
        <p:txBody>
          <a:bodyPr vert="horz" lIns="91440" tIns="45720" rIns="91440" bIns="45720" rtlCol="0" anchor="ctr">
            <a:no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pPr algn="ctr"/>
            <a:r>
              <a:rPr lang="en-US" sz="5500" dirty="0" smtClean="0"/>
              <a:t>Types of isolation</a:t>
            </a:r>
            <a:endParaRPr lang="en-US" sz="5500" dirty="0"/>
          </a:p>
        </p:txBody>
      </p:sp>
      <p:pic>
        <p:nvPicPr>
          <p:cNvPr id="5" name="Picture 4" descr="http://bio1100.nicerweb.com/Locked/media/ch14/14_t01.jpg"/>
          <p:cNvPicPr/>
          <p:nvPr/>
        </p:nvPicPr>
        <p:blipFill>
          <a:blip r:embed="rId2">
            <a:extLst>
              <a:ext uri="{28A0092B-C50C-407E-A947-70E740481C1C}">
                <a14:useLocalDpi xmlns:a14="http://schemas.microsoft.com/office/drawing/2010/main" val="0"/>
              </a:ext>
            </a:extLst>
          </a:blip>
          <a:srcRect/>
          <a:stretch>
            <a:fillRect/>
          </a:stretch>
        </p:blipFill>
        <p:spPr bwMode="auto">
          <a:xfrm>
            <a:off x="4457700" y="2873829"/>
            <a:ext cx="4357688" cy="3435531"/>
          </a:xfrm>
          <a:prstGeom prst="rect">
            <a:avLst/>
          </a:prstGeom>
          <a:noFill/>
          <a:ln>
            <a:noFill/>
          </a:ln>
        </p:spPr>
      </p:pic>
      <p:sp>
        <p:nvSpPr>
          <p:cNvPr id="7" name="Content Placeholder 2"/>
          <p:cNvSpPr txBox="1">
            <a:spLocks/>
          </p:cNvSpPr>
          <p:nvPr/>
        </p:nvSpPr>
        <p:spPr>
          <a:xfrm>
            <a:off x="232670" y="2764970"/>
            <a:ext cx="4225030" cy="3544389"/>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457200" indent="-457200">
              <a:buClr>
                <a:schemeClr val="tx1"/>
              </a:buClr>
              <a:buFont typeface="Arial" panose="020B0604020202020204" pitchFamily="34" charset="0"/>
              <a:buChar char="•"/>
            </a:pPr>
            <a:r>
              <a:rPr lang="en-US" sz="3200" u="sng" dirty="0" smtClean="0"/>
              <a:t>Definition</a:t>
            </a:r>
            <a:r>
              <a:rPr lang="en-US" sz="3200" dirty="0" smtClean="0"/>
              <a:t>:  reproductive isolation preventing a zygote</a:t>
            </a:r>
            <a:r>
              <a:rPr lang="en-US" sz="3200" i="1" dirty="0" smtClean="0">
                <a:solidFill>
                  <a:srgbClr val="66CCFF"/>
                </a:solidFill>
              </a:rPr>
              <a:t> </a:t>
            </a:r>
            <a:endParaRPr lang="en-US" sz="3200" i="1" dirty="0"/>
          </a:p>
          <a:p>
            <a:pPr marL="457200" indent="-457200">
              <a:buClr>
                <a:schemeClr val="tx1"/>
              </a:buClr>
              <a:buFont typeface="Arial" panose="020B0604020202020204" pitchFamily="34" charset="0"/>
              <a:buChar char="•"/>
            </a:pPr>
            <a:endParaRPr lang="en-US" sz="3200" i="1" dirty="0" smtClean="0"/>
          </a:p>
          <a:p>
            <a:pPr marL="457200" indent="-457200">
              <a:buClr>
                <a:schemeClr val="tx1"/>
              </a:buClr>
              <a:buFont typeface="Arial" panose="020B0604020202020204" pitchFamily="34" charset="0"/>
              <a:buChar char="•"/>
            </a:pPr>
            <a:r>
              <a:rPr lang="en-US" sz="3200" i="1" u="sng" dirty="0" smtClean="0"/>
              <a:t>Example</a:t>
            </a:r>
            <a:r>
              <a:rPr lang="en-US" sz="3200" i="1" dirty="0" smtClean="0"/>
              <a:t>: geographic, behavioral, mechanical </a:t>
            </a:r>
            <a:endParaRPr lang="en-US" sz="3200" dirty="0" smtClean="0"/>
          </a:p>
        </p:txBody>
      </p:sp>
    </p:spTree>
    <p:extLst>
      <p:ext uri="{BB962C8B-B14F-4D97-AF65-F5344CB8AC3E}">
        <p14:creationId xmlns:p14="http://schemas.microsoft.com/office/powerpoint/2010/main" val="251072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anim calcmode="lin" valueType="num">
                                      <p:cBhvr additive="base">
                                        <p:cTn id="1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700" y="1106106"/>
            <a:ext cx="6447501" cy="990600"/>
          </a:xfrm>
        </p:spPr>
        <p:txBody>
          <a:bodyPr/>
          <a:lstStyle/>
          <a:p>
            <a:r>
              <a:rPr lang="en-US" dirty="0" smtClean="0"/>
              <a:t>Geographic Isolation</a:t>
            </a:r>
            <a:endParaRPr lang="en-US" dirty="0"/>
          </a:p>
        </p:txBody>
      </p:sp>
      <p:sp>
        <p:nvSpPr>
          <p:cNvPr id="3" name="Content Placeholder 2"/>
          <p:cNvSpPr>
            <a:spLocks noGrp="1"/>
          </p:cNvSpPr>
          <p:nvPr>
            <p:ph idx="1"/>
          </p:nvPr>
        </p:nvSpPr>
        <p:spPr>
          <a:xfrm>
            <a:off x="388823" y="1803260"/>
            <a:ext cx="4061320" cy="3964963"/>
          </a:xfrm>
        </p:spPr>
        <p:txBody>
          <a:bodyPr>
            <a:normAutofit fontScale="85000" lnSpcReduction="10000"/>
          </a:bodyPr>
          <a:lstStyle/>
          <a:p>
            <a:r>
              <a:rPr lang="en-US" sz="2800" dirty="0" smtClean="0">
                <a:solidFill>
                  <a:srgbClr val="FFFF00"/>
                </a:solidFill>
              </a:rPr>
              <a:t>Definition: When a population </a:t>
            </a:r>
            <a:r>
              <a:rPr lang="en-US" sz="2800" dirty="0">
                <a:solidFill>
                  <a:srgbClr val="FFFF00"/>
                </a:solidFill>
              </a:rPr>
              <a:t>is divided into two or more smaller </a:t>
            </a:r>
            <a:r>
              <a:rPr lang="en-US" sz="2800" dirty="0" smtClean="0">
                <a:solidFill>
                  <a:srgbClr val="FFFF00"/>
                </a:solidFill>
              </a:rPr>
              <a:t>populations due to </a:t>
            </a:r>
            <a:r>
              <a:rPr lang="en-US" sz="2800" b="1" dirty="0" smtClean="0">
                <a:solidFill>
                  <a:srgbClr val="FFFF00"/>
                </a:solidFill>
              </a:rPr>
              <a:t>PHYSICAL BARRIERS. </a:t>
            </a:r>
          </a:p>
          <a:p>
            <a:r>
              <a:rPr lang="en-US" sz="3500" dirty="0" smtClean="0"/>
              <a:t>This </a:t>
            </a:r>
            <a:r>
              <a:rPr lang="en-US" sz="3500" dirty="0"/>
              <a:t>can occur when rivers change course, mountains rise, continents drift, or organisms migrate.</a:t>
            </a:r>
          </a:p>
          <a:p>
            <a:pPr marL="0" indent="0">
              <a:buNone/>
            </a:pPr>
            <a:endParaRPr lang="en-US" sz="2100" dirty="0"/>
          </a:p>
          <a:p>
            <a:pPr marL="0" indent="0">
              <a:buNone/>
            </a:pPr>
            <a:r>
              <a:rPr lang="en-US" sz="2100" dirty="0"/>
              <a:t>Example: Northern Spotted Owl and Mexican Spotted Owl</a:t>
            </a:r>
          </a:p>
        </p:txBody>
      </p:sp>
      <p:pic>
        <p:nvPicPr>
          <p:cNvPr id="4" name="Picture 3" descr="beetlespeciation-2.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4098678"/>
            <a:ext cx="4257675" cy="1762125"/>
          </a:xfrm>
          <a:prstGeom prst="rect">
            <a:avLst/>
          </a:prstGeom>
        </p:spPr>
      </p:pic>
      <p:pic>
        <p:nvPicPr>
          <p:cNvPr id="5" name="Picture 4" descr="owlrange.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2558" y="1125121"/>
            <a:ext cx="4428191" cy="2887058"/>
          </a:xfrm>
          <a:prstGeom prst="rect">
            <a:avLst/>
          </a:prstGeom>
        </p:spPr>
      </p:pic>
    </p:spTree>
    <p:extLst>
      <p:ext uri="{BB962C8B-B14F-4D97-AF65-F5344CB8AC3E}">
        <p14:creationId xmlns:p14="http://schemas.microsoft.com/office/powerpoint/2010/main" val="25428304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700" y="1106106"/>
            <a:ext cx="6447501" cy="990600"/>
          </a:xfrm>
        </p:spPr>
        <p:txBody>
          <a:bodyPr/>
          <a:lstStyle/>
          <a:p>
            <a:r>
              <a:rPr lang="en-US" dirty="0" smtClean="0"/>
              <a:t>Behavioral Isolation</a:t>
            </a:r>
            <a:endParaRPr lang="en-US" dirty="0"/>
          </a:p>
        </p:txBody>
      </p:sp>
      <p:sp>
        <p:nvSpPr>
          <p:cNvPr id="3" name="Content Placeholder 2"/>
          <p:cNvSpPr>
            <a:spLocks noGrp="1"/>
          </p:cNvSpPr>
          <p:nvPr>
            <p:ph idx="1"/>
          </p:nvPr>
        </p:nvSpPr>
        <p:spPr>
          <a:xfrm>
            <a:off x="388104" y="1897924"/>
            <a:ext cx="5668729" cy="2417263"/>
          </a:xfrm>
        </p:spPr>
        <p:txBody>
          <a:bodyPr>
            <a:normAutofit fontScale="92500" lnSpcReduction="10000"/>
          </a:bodyPr>
          <a:lstStyle/>
          <a:p>
            <a:r>
              <a:rPr lang="en-US" sz="3200" dirty="0" err="1" smtClean="0">
                <a:solidFill>
                  <a:srgbClr val="FFFF00"/>
                </a:solidFill>
              </a:rPr>
              <a:t>Defition</a:t>
            </a:r>
            <a:r>
              <a:rPr lang="en-US" sz="3200" dirty="0" smtClean="0">
                <a:solidFill>
                  <a:srgbClr val="FFFF00"/>
                </a:solidFill>
              </a:rPr>
              <a:t>: Two </a:t>
            </a:r>
            <a:r>
              <a:rPr lang="en-US" sz="3200" dirty="0">
                <a:solidFill>
                  <a:srgbClr val="FFFF00"/>
                </a:solidFill>
              </a:rPr>
              <a:t>species do not mate because of differences in courtship behavior.</a:t>
            </a:r>
          </a:p>
          <a:p>
            <a:endParaRPr lang="en-US" sz="2100" dirty="0"/>
          </a:p>
          <a:p>
            <a:pPr marL="0" indent="0">
              <a:buNone/>
            </a:pPr>
            <a:r>
              <a:rPr lang="en-US" sz="2400" b="1" dirty="0"/>
              <a:t>Example: </a:t>
            </a:r>
            <a:r>
              <a:rPr lang="en-US" sz="2400" dirty="0"/>
              <a:t>Blue footed boobies (mating dance), birds (mating song), nocturnal versus diurnal </a:t>
            </a:r>
          </a:p>
        </p:txBody>
      </p:sp>
      <p:pic>
        <p:nvPicPr>
          <p:cNvPr id="6" name="Picture 5" descr="608194-492310-2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7429" y="1282446"/>
            <a:ext cx="2876144" cy="3318628"/>
          </a:xfrm>
          <a:prstGeom prst="rect">
            <a:avLst/>
          </a:prstGeom>
        </p:spPr>
      </p:pic>
      <p:pic>
        <p:nvPicPr>
          <p:cNvPr id="7" name="Picture 6" descr="birdsong.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9380" y="4601074"/>
            <a:ext cx="3607369" cy="1993546"/>
          </a:xfrm>
          <a:prstGeom prst="rect">
            <a:avLst/>
          </a:prstGeom>
        </p:spPr>
      </p:pic>
      <p:pic>
        <p:nvPicPr>
          <p:cNvPr id="3074" name="Picture 2" descr="http://ichef.bbci.co.uk/naturelibrary/images/ic/credit/640x395/s/sw/swan/swan_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6833" y="4906011"/>
            <a:ext cx="2882175" cy="1778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6931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6905" y="1943100"/>
            <a:ext cx="8438483" cy="4366260"/>
          </a:xfrm>
        </p:spPr>
        <p:txBody>
          <a:bodyPr>
            <a:normAutofit/>
          </a:bodyPr>
          <a:lstStyle/>
          <a:p>
            <a:pPr algn="ctr"/>
            <a:r>
              <a:rPr lang="en-US" sz="4000" b="1" dirty="0" err="1" smtClean="0">
                <a:solidFill>
                  <a:srgbClr val="66CCFF"/>
                </a:solidFill>
                <a:latin typeface="Calibri" panose="020F0502020204030204" pitchFamily="34" charset="0"/>
              </a:rPr>
              <a:t>Postzygotic</a:t>
            </a:r>
            <a:r>
              <a:rPr lang="en-US" sz="4000" b="1" dirty="0" smtClean="0">
                <a:solidFill>
                  <a:srgbClr val="66CCFF"/>
                </a:solidFill>
                <a:latin typeface="Calibri" panose="020F0502020204030204" pitchFamily="34" charset="0"/>
              </a:rPr>
              <a:t> Isolation</a:t>
            </a:r>
          </a:p>
        </p:txBody>
      </p:sp>
      <p:sp>
        <p:nvSpPr>
          <p:cNvPr id="4" name="Title 1"/>
          <p:cNvSpPr txBox="1">
            <a:spLocks/>
          </p:cNvSpPr>
          <p:nvPr/>
        </p:nvSpPr>
        <p:spPr>
          <a:xfrm>
            <a:off x="505492" y="419810"/>
            <a:ext cx="8309896" cy="1280403"/>
          </a:xfrm>
          <a:prstGeom prst="rect">
            <a:avLst/>
          </a:prstGeom>
          <a:solidFill>
            <a:schemeClr val="tx2">
              <a:lumMod val="50000"/>
            </a:schemeClr>
          </a:solidFill>
          <a:ln w="76200">
            <a:solidFill>
              <a:schemeClr val="tx1"/>
            </a:solidFill>
          </a:ln>
        </p:spPr>
        <p:txBody>
          <a:bodyPr vert="horz" lIns="91440" tIns="45720" rIns="91440" bIns="45720" rtlCol="0" anchor="ctr">
            <a:no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pPr algn="ctr"/>
            <a:r>
              <a:rPr lang="en-US" sz="5500" dirty="0" smtClean="0"/>
              <a:t>Types of isolation</a:t>
            </a:r>
            <a:endParaRPr lang="en-US" sz="5500" dirty="0"/>
          </a:p>
        </p:txBody>
      </p:sp>
      <p:pic>
        <p:nvPicPr>
          <p:cNvPr id="6" name="Picture 5" descr="http://legacy.hopkinsville.kctcs.edu/instructors/Jason-Arnold/VLI/Module%203/Module3Evolution/f16-06_postzygotic_isol_c.jpg"/>
          <p:cNvPicPr/>
          <p:nvPr/>
        </p:nvPicPr>
        <p:blipFill rotWithShape="1">
          <a:blip r:embed="rId2">
            <a:extLst>
              <a:ext uri="{28A0092B-C50C-407E-A947-70E740481C1C}">
                <a14:useLocalDpi xmlns:a14="http://schemas.microsoft.com/office/drawing/2010/main" val="0"/>
              </a:ext>
            </a:extLst>
          </a:blip>
          <a:srcRect t="2796"/>
          <a:stretch/>
        </p:blipFill>
        <p:spPr bwMode="auto">
          <a:xfrm>
            <a:off x="5408159" y="2478541"/>
            <a:ext cx="3407229" cy="4073706"/>
          </a:xfrm>
          <a:prstGeom prst="rect">
            <a:avLst/>
          </a:prstGeom>
          <a:noFill/>
          <a:ln>
            <a:noFill/>
          </a:ln>
          <a:extLst>
            <a:ext uri="{53640926-AAD7-44d8-BBD7-CCE9431645EC}">
              <a14:shadowObscured xmlns:a14="http://schemas.microsoft.com/office/drawing/2010/main" xmlns=""/>
            </a:ext>
          </a:extLst>
        </p:spPr>
      </p:pic>
      <p:sp>
        <p:nvSpPr>
          <p:cNvPr id="8" name="Content Placeholder 2"/>
          <p:cNvSpPr txBox="1">
            <a:spLocks/>
          </p:cNvSpPr>
          <p:nvPr/>
        </p:nvSpPr>
        <p:spPr>
          <a:xfrm>
            <a:off x="5408159" y="2478542"/>
            <a:ext cx="862012" cy="286430"/>
          </a:xfrm>
          <a:prstGeom prst="rect">
            <a:avLst/>
          </a:prstGeom>
          <a:solidFill>
            <a:schemeClr val="tx1"/>
          </a:solidFill>
        </p:spPr>
        <p:txBody>
          <a:bodyPr vert="horz" lIns="45720" tIns="45720" rIns="45720" bIns="45720" rtlCol="0">
            <a:normAutofit fontScale="85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lgn="ctr">
              <a:buClr>
                <a:schemeClr val="tx1"/>
              </a:buClr>
              <a:buNone/>
            </a:pPr>
            <a:r>
              <a:rPr lang="en-US" dirty="0" smtClean="0">
                <a:solidFill>
                  <a:schemeClr val="bg1"/>
                </a:solidFill>
              </a:rPr>
              <a:t>Horse</a:t>
            </a:r>
            <a:endParaRPr lang="en-US" i="1" dirty="0">
              <a:solidFill>
                <a:schemeClr val="bg1"/>
              </a:solidFill>
            </a:endParaRPr>
          </a:p>
        </p:txBody>
      </p:sp>
      <p:sp>
        <p:nvSpPr>
          <p:cNvPr id="9" name="Content Placeholder 2"/>
          <p:cNvSpPr txBox="1">
            <a:spLocks/>
          </p:cNvSpPr>
          <p:nvPr/>
        </p:nvSpPr>
        <p:spPr>
          <a:xfrm>
            <a:off x="7797573" y="2478540"/>
            <a:ext cx="862012" cy="286430"/>
          </a:xfrm>
          <a:prstGeom prst="rect">
            <a:avLst/>
          </a:prstGeom>
          <a:solidFill>
            <a:schemeClr val="tx1"/>
          </a:solidFill>
        </p:spPr>
        <p:txBody>
          <a:bodyPr vert="horz" lIns="45720" tIns="45720" rIns="45720" bIns="45720" rtlCol="0">
            <a:normAutofit fontScale="85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lgn="ctr">
              <a:buClr>
                <a:schemeClr val="tx1"/>
              </a:buClr>
              <a:buNone/>
            </a:pPr>
            <a:r>
              <a:rPr lang="en-US" dirty="0" smtClean="0">
                <a:solidFill>
                  <a:schemeClr val="bg1"/>
                </a:solidFill>
              </a:rPr>
              <a:t>Donkey</a:t>
            </a:r>
            <a:endParaRPr lang="en-US" i="1" dirty="0">
              <a:solidFill>
                <a:schemeClr val="bg1"/>
              </a:solidFill>
            </a:endParaRPr>
          </a:p>
        </p:txBody>
      </p:sp>
      <p:sp>
        <p:nvSpPr>
          <p:cNvPr id="10" name="Content Placeholder 2"/>
          <p:cNvSpPr txBox="1">
            <a:spLocks/>
          </p:cNvSpPr>
          <p:nvPr/>
        </p:nvSpPr>
        <p:spPr>
          <a:xfrm>
            <a:off x="5894614" y="5856241"/>
            <a:ext cx="2645229" cy="696005"/>
          </a:xfrm>
          <a:prstGeom prst="rect">
            <a:avLst/>
          </a:prstGeom>
          <a:solidFill>
            <a:schemeClr val="tx1"/>
          </a:solidFill>
        </p:spPr>
        <p:txBody>
          <a:bodyPr vert="horz" lIns="45720" tIns="45720" rIns="4572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lgn="ctr">
              <a:buClr>
                <a:schemeClr val="tx1"/>
              </a:buClr>
              <a:buNone/>
            </a:pPr>
            <a:r>
              <a:rPr lang="en-US" dirty="0" smtClean="0">
                <a:solidFill>
                  <a:schemeClr val="bg1"/>
                </a:solidFill>
              </a:rPr>
              <a:t>Hybrid = Mule</a:t>
            </a:r>
          </a:p>
          <a:p>
            <a:pPr marL="0" indent="0" algn="ctr">
              <a:buClr>
                <a:schemeClr val="tx1"/>
              </a:buClr>
              <a:buNone/>
            </a:pPr>
            <a:r>
              <a:rPr lang="en-US" i="1" dirty="0" smtClean="0">
                <a:solidFill>
                  <a:schemeClr val="bg1"/>
                </a:solidFill>
              </a:rPr>
              <a:t>Can </a:t>
            </a:r>
            <a:r>
              <a:rPr lang="en-US" b="1" i="1" u="sng" dirty="0" smtClean="0">
                <a:solidFill>
                  <a:schemeClr val="bg1"/>
                </a:solidFill>
              </a:rPr>
              <a:t>NOT</a:t>
            </a:r>
            <a:r>
              <a:rPr lang="en-US" i="1" dirty="0" smtClean="0">
                <a:solidFill>
                  <a:schemeClr val="bg1"/>
                </a:solidFill>
              </a:rPr>
              <a:t> reproduce</a:t>
            </a:r>
            <a:endParaRPr lang="en-US" i="1" dirty="0">
              <a:solidFill>
                <a:schemeClr val="bg1"/>
              </a:solidFill>
            </a:endParaRPr>
          </a:p>
        </p:txBody>
      </p:sp>
      <p:sp>
        <p:nvSpPr>
          <p:cNvPr id="11" name="Content Placeholder 2"/>
          <p:cNvSpPr txBox="1">
            <a:spLocks/>
          </p:cNvSpPr>
          <p:nvPr/>
        </p:nvSpPr>
        <p:spPr>
          <a:xfrm>
            <a:off x="232669" y="2764970"/>
            <a:ext cx="4780201" cy="3544389"/>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457200" indent="-457200">
              <a:buClr>
                <a:schemeClr val="tx1"/>
              </a:buClr>
              <a:buFont typeface="Arial" panose="020B0604020202020204" pitchFamily="34" charset="0"/>
              <a:buChar char="•"/>
            </a:pPr>
            <a:r>
              <a:rPr lang="en-US" sz="3200" u="sng" dirty="0" smtClean="0"/>
              <a:t>Definition</a:t>
            </a:r>
            <a:r>
              <a:rPr lang="en-US" sz="3200" dirty="0" smtClean="0"/>
              <a:t>:  reproductive isolation that occurs after two species have mated</a:t>
            </a:r>
            <a:endParaRPr lang="en-US" sz="3200" i="1" dirty="0"/>
          </a:p>
          <a:p>
            <a:pPr marL="457200" indent="-457200">
              <a:buClr>
                <a:schemeClr val="tx1"/>
              </a:buClr>
              <a:buFont typeface="Arial" panose="020B0604020202020204" pitchFamily="34" charset="0"/>
              <a:buChar char="•"/>
            </a:pPr>
            <a:endParaRPr lang="en-US" sz="2500" i="1" dirty="0" smtClean="0"/>
          </a:p>
          <a:p>
            <a:pPr marL="457200" indent="-457200">
              <a:buClr>
                <a:schemeClr val="tx1"/>
              </a:buClr>
              <a:buFont typeface="Arial" panose="020B0604020202020204" pitchFamily="34" charset="0"/>
              <a:buChar char="•"/>
            </a:pPr>
            <a:r>
              <a:rPr lang="en-US" sz="3200" i="1" u="sng" dirty="0" smtClean="0"/>
              <a:t>Example</a:t>
            </a:r>
            <a:r>
              <a:rPr lang="en-US" sz="3200" i="1" dirty="0" smtClean="0"/>
              <a:t>: hybrid mule offspring are infertile</a:t>
            </a:r>
            <a:endParaRPr lang="en-US" sz="3200" dirty="0" smtClean="0"/>
          </a:p>
        </p:txBody>
      </p:sp>
    </p:spTree>
    <p:extLst>
      <p:ext uri="{BB962C8B-B14F-4D97-AF65-F5344CB8AC3E}">
        <p14:creationId xmlns:p14="http://schemas.microsoft.com/office/powerpoint/2010/main" val="2804866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anim calcmode="lin" valueType="num">
                                      <p:cBhvr additive="base">
                                        <p:cTn id="1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6906" y="1943100"/>
            <a:ext cx="8382448" cy="4366260"/>
          </a:xfrm>
        </p:spPr>
        <p:txBody>
          <a:bodyPr>
            <a:normAutofit/>
          </a:bodyPr>
          <a:lstStyle/>
          <a:p>
            <a:r>
              <a:rPr lang="en-US" sz="3600" dirty="0" smtClean="0"/>
              <a:t>The kit </a:t>
            </a:r>
            <a:r>
              <a:rPr lang="en-US" sz="3600" dirty="0"/>
              <a:t>fox lives in </a:t>
            </a:r>
            <a:r>
              <a:rPr lang="en-US" sz="3600" dirty="0" smtClean="0"/>
              <a:t>the desert where its coat helps disguise it from its predators. The red fox lives in forests where its red coat blends into its surroundings. </a:t>
            </a:r>
            <a:endParaRPr lang="en-US" sz="3600" dirty="0"/>
          </a:p>
        </p:txBody>
      </p:sp>
      <p:sp>
        <p:nvSpPr>
          <p:cNvPr id="4" name="Title 1"/>
          <p:cNvSpPr txBox="1">
            <a:spLocks/>
          </p:cNvSpPr>
          <p:nvPr/>
        </p:nvSpPr>
        <p:spPr>
          <a:xfrm>
            <a:off x="309345" y="211642"/>
            <a:ext cx="8580259" cy="1488571"/>
          </a:xfrm>
          <a:prstGeom prst="rect">
            <a:avLst/>
          </a:prstGeom>
          <a:solidFill>
            <a:schemeClr val="accent6">
              <a:lumMod val="75000"/>
            </a:schemeClr>
          </a:solidFill>
          <a:ln w="76200">
            <a:solidFill>
              <a:schemeClr val="tx1"/>
            </a:solidFill>
          </a:ln>
        </p:spPr>
        <p:txBody>
          <a:bodyPr vert="horz" lIns="91440" tIns="45720" rIns="91440" bIns="45720" rtlCol="0" anchor="ctr">
            <a:no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pPr algn="ctr"/>
            <a:r>
              <a:rPr lang="en-US" sz="4500" dirty="0" smtClean="0"/>
              <a:t>What Type of </a:t>
            </a:r>
            <a:r>
              <a:rPr lang="en-US" sz="4500" dirty="0" smtClean="0">
                <a:solidFill>
                  <a:srgbClr val="FFFF00"/>
                </a:solidFill>
              </a:rPr>
              <a:t>evolution</a:t>
            </a:r>
            <a:r>
              <a:rPr lang="en-US" sz="4500" dirty="0" smtClean="0"/>
              <a:t> is this? </a:t>
            </a:r>
            <a:endParaRPr lang="en-US" sz="4500" dirty="0"/>
          </a:p>
        </p:txBody>
      </p:sp>
      <p:pic>
        <p:nvPicPr>
          <p:cNvPr id="5" name="Picture 4" descr="d2-species-and-speciation-25-638.jpg"/>
          <p:cNvPicPr>
            <a:picLocks noChangeAspect="1"/>
          </p:cNvPicPr>
          <p:nvPr/>
        </p:nvPicPr>
        <p:blipFill rotWithShape="1">
          <a:blip r:embed="rId2">
            <a:extLst>
              <a:ext uri="{28A0092B-C50C-407E-A947-70E740481C1C}">
                <a14:useLocalDpi xmlns:a14="http://schemas.microsoft.com/office/drawing/2010/main" val="0"/>
              </a:ext>
            </a:extLst>
          </a:blip>
          <a:srcRect l="7241" t="52297" r="4547" b="9433"/>
          <a:stretch/>
        </p:blipFill>
        <p:spPr>
          <a:xfrm>
            <a:off x="1058285" y="4200271"/>
            <a:ext cx="7147503" cy="2328058"/>
          </a:xfrm>
          <a:prstGeom prst="rect">
            <a:avLst/>
          </a:prstGeom>
        </p:spPr>
      </p:pic>
      <p:sp>
        <p:nvSpPr>
          <p:cNvPr id="6" name="TextBox 5"/>
          <p:cNvSpPr txBox="1"/>
          <p:nvPr/>
        </p:nvSpPr>
        <p:spPr>
          <a:xfrm rot="1234082">
            <a:off x="1286226" y="2735059"/>
            <a:ext cx="6481838" cy="1015663"/>
          </a:xfrm>
          <a:prstGeom prst="rect">
            <a:avLst/>
          </a:prstGeom>
          <a:solidFill>
            <a:schemeClr val="tx1">
              <a:lumMod val="95000"/>
            </a:schemeClr>
          </a:solidFill>
        </p:spPr>
        <p:txBody>
          <a:bodyPr wrap="none" rtlCol="0">
            <a:spAutoFit/>
          </a:bodyPr>
          <a:lstStyle/>
          <a:p>
            <a:r>
              <a:rPr lang="en-US" sz="6000" b="1" dirty="0" smtClean="0">
                <a:solidFill>
                  <a:srgbClr val="800000"/>
                </a:solidFill>
              </a:rPr>
              <a:t>Divergent Evolution</a:t>
            </a:r>
            <a:endParaRPr lang="en-US" sz="6000" b="1" dirty="0">
              <a:solidFill>
                <a:srgbClr val="800000"/>
              </a:solidFill>
            </a:endParaRPr>
          </a:p>
        </p:txBody>
      </p:sp>
    </p:spTree>
    <p:extLst>
      <p:ext uri="{BB962C8B-B14F-4D97-AF65-F5344CB8AC3E}">
        <p14:creationId xmlns:p14="http://schemas.microsoft.com/office/powerpoint/2010/main" val="3234618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style.rotation</p:attrName>
                                        </p:attrNameLst>
                                      </p:cBhvr>
                                      <p:tavLst>
                                        <p:tav tm="0">
                                          <p:val>
                                            <p:fltVal val="720"/>
                                          </p:val>
                                        </p:tav>
                                        <p:tav tm="100000">
                                          <p:val>
                                            <p:fltVal val="0"/>
                                          </p:val>
                                        </p:tav>
                                      </p:tavLst>
                                    </p:anim>
                                    <p:anim calcmode="lin" valueType="num">
                                      <p:cBhvr>
                                        <p:cTn id="9" dur="2000" fill="hold"/>
                                        <p:tgtEl>
                                          <p:spTgt spid="6"/>
                                        </p:tgtEl>
                                        <p:attrNameLst>
                                          <p:attrName>ppt_h</p:attrName>
                                        </p:attrNameLst>
                                      </p:cBhvr>
                                      <p:tavLst>
                                        <p:tav tm="0">
                                          <p:val>
                                            <p:fltVal val="0"/>
                                          </p:val>
                                        </p:tav>
                                        <p:tav tm="100000">
                                          <p:val>
                                            <p:strVal val="#ppt_h"/>
                                          </p:val>
                                        </p:tav>
                                      </p:tavLst>
                                    </p:anim>
                                    <p:anim calcmode="lin" valueType="num">
                                      <p:cBhvr>
                                        <p:cTn id="10" dur="20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6906" y="1841502"/>
            <a:ext cx="4296694" cy="4366260"/>
          </a:xfrm>
        </p:spPr>
        <p:txBody>
          <a:bodyPr>
            <a:normAutofit/>
          </a:bodyPr>
          <a:lstStyle/>
          <a:p>
            <a:r>
              <a:rPr lang="en-US" sz="3200" dirty="0"/>
              <a:t>Yucca flowers are a certain shape so only that tiny moth can pollinate them. The moths lay their eggs in the yucca flowers and the larvae (caterpillars) live in the developing ovary and eat yucca seeds.</a:t>
            </a:r>
            <a:endParaRPr lang="en-US" sz="3000" dirty="0"/>
          </a:p>
        </p:txBody>
      </p:sp>
      <p:sp>
        <p:nvSpPr>
          <p:cNvPr id="4" name="Title 1"/>
          <p:cNvSpPr txBox="1">
            <a:spLocks/>
          </p:cNvSpPr>
          <p:nvPr/>
        </p:nvSpPr>
        <p:spPr>
          <a:xfrm>
            <a:off x="309345" y="211642"/>
            <a:ext cx="8580259" cy="1488571"/>
          </a:xfrm>
          <a:prstGeom prst="rect">
            <a:avLst/>
          </a:prstGeom>
          <a:solidFill>
            <a:schemeClr val="accent6">
              <a:lumMod val="75000"/>
            </a:schemeClr>
          </a:solidFill>
          <a:ln w="76200">
            <a:solidFill>
              <a:schemeClr val="tx1"/>
            </a:solidFill>
          </a:ln>
        </p:spPr>
        <p:txBody>
          <a:bodyPr vert="horz" lIns="91440" tIns="45720" rIns="91440" bIns="45720" rtlCol="0" anchor="ctr">
            <a:no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pPr algn="ctr"/>
            <a:r>
              <a:rPr lang="en-US" sz="4500" dirty="0" smtClean="0"/>
              <a:t>What Type of </a:t>
            </a:r>
            <a:r>
              <a:rPr lang="en-US" sz="4500" dirty="0" smtClean="0">
                <a:solidFill>
                  <a:srgbClr val="FFFF00"/>
                </a:solidFill>
              </a:rPr>
              <a:t>evolution</a:t>
            </a:r>
            <a:r>
              <a:rPr lang="en-US" sz="4500" dirty="0" smtClean="0"/>
              <a:t> is this? </a:t>
            </a:r>
            <a:endParaRPr lang="en-US" sz="4500" dirty="0"/>
          </a:p>
        </p:txBody>
      </p:sp>
      <p:pic>
        <p:nvPicPr>
          <p:cNvPr id="2" name="Picture 1"/>
          <p:cNvPicPr>
            <a:picLocks noChangeAspect="1"/>
          </p:cNvPicPr>
          <p:nvPr/>
        </p:nvPicPr>
        <p:blipFill>
          <a:blip r:embed="rId2"/>
          <a:stretch>
            <a:fillRect/>
          </a:stretch>
        </p:blipFill>
        <p:spPr>
          <a:xfrm>
            <a:off x="5037666" y="2032000"/>
            <a:ext cx="3810000" cy="3810000"/>
          </a:xfrm>
          <a:prstGeom prst="rect">
            <a:avLst/>
          </a:prstGeom>
        </p:spPr>
      </p:pic>
      <p:sp>
        <p:nvSpPr>
          <p:cNvPr id="6" name="TextBox 5"/>
          <p:cNvSpPr txBox="1"/>
          <p:nvPr/>
        </p:nvSpPr>
        <p:spPr>
          <a:xfrm rot="1234082">
            <a:off x="2657332" y="2861573"/>
            <a:ext cx="4020978" cy="1015663"/>
          </a:xfrm>
          <a:prstGeom prst="rect">
            <a:avLst/>
          </a:prstGeom>
          <a:solidFill>
            <a:schemeClr val="tx1">
              <a:lumMod val="95000"/>
            </a:schemeClr>
          </a:solidFill>
        </p:spPr>
        <p:txBody>
          <a:bodyPr wrap="none" rtlCol="0">
            <a:spAutoFit/>
          </a:bodyPr>
          <a:lstStyle/>
          <a:p>
            <a:r>
              <a:rPr lang="en-US" sz="6000" b="1" dirty="0" smtClean="0">
                <a:solidFill>
                  <a:srgbClr val="800000"/>
                </a:solidFill>
              </a:rPr>
              <a:t>Coevolution</a:t>
            </a:r>
            <a:endParaRPr lang="en-US" sz="6000" b="1" dirty="0">
              <a:solidFill>
                <a:srgbClr val="800000"/>
              </a:solidFill>
            </a:endParaRPr>
          </a:p>
        </p:txBody>
      </p:sp>
    </p:spTree>
    <p:extLst>
      <p:ext uri="{BB962C8B-B14F-4D97-AF65-F5344CB8AC3E}">
        <p14:creationId xmlns:p14="http://schemas.microsoft.com/office/powerpoint/2010/main" val="1046438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style.rotation</p:attrName>
                                        </p:attrNameLst>
                                      </p:cBhvr>
                                      <p:tavLst>
                                        <p:tav tm="0">
                                          <p:val>
                                            <p:fltVal val="720"/>
                                          </p:val>
                                        </p:tav>
                                        <p:tav tm="100000">
                                          <p:val>
                                            <p:fltVal val="0"/>
                                          </p:val>
                                        </p:tav>
                                      </p:tavLst>
                                    </p:anim>
                                    <p:anim calcmode="lin" valueType="num">
                                      <p:cBhvr>
                                        <p:cTn id="9" dur="2000" fill="hold"/>
                                        <p:tgtEl>
                                          <p:spTgt spid="6"/>
                                        </p:tgtEl>
                                        <p:attrNameLst>
                                          <p:attrName>ppt_h</p:attrName>
                                        </p:attrNameLst>
                                      </p:cBhvr>
                                      <p:tavLst>
                                        <p:tav tm="0">
                                          <p:val>
                                            <p:fltVal val="0"/>
                                          </p:val>
                                        </p:tav>
                                        <p:tav tm="100000">
                                          <p:val>
                                            <p:strVal val="#ppt_h"/>
                                          </p:val>
                                        </p:tav>
                                      </p:tavLst>
                                    </p:anim>
                                    <p:anim calcmode="lin" valueType="num">
                                      <p:cBhvr>
                                        <p:cTn id="10" dur="20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6905" y="1841502"/>
            <a:ext cx="8530027" cy="4366260"/>
          </a:xfrm>
        </p:spPr>
        <p:txBody>
          <a:bodyPr>
            <a:normAutofit/>
          </a:bodyPr>
          <a:lstStyle/>
          <a:p>
            <a:r>
              <a:rPr lang="en-US" sz="3000" dirty="0" smtClean="0"/>
              <a:t>There are species, </a:t>
            </a:r>
            <a:r>
              <a:rPr lang="en-US" sz="3000" dirty="0"/>
              <a:t>found in Australia, Africa, and America. Though not </a:t>
            </a:r>
            <a:r>
              <a:rPr lang="en-US" sz="3000" dirty="0" smtClean="0"/>
              <a:t>related</a:t>
            </a:r>
            <a:r>
              <a:rPr lang="en-US" sz="3000" dirty="0"/>
              <a:t>, they all evolved the "tools" necessary to subsist on an ant diet: a long, sticky tongue, few teeth, a rugged stomach, and large salivary glands. </a:t>
            </a:r>
          </a:p>
        </p:txBody>
      </p:sp>
      <p:sp>
        <p:nvSpPr>
          <p:cNvPr id="4" name="Title 1"/>
          <p:cNvSpPr txBox="1">
            <a:spLocks/>
          </p:cNvSpPr>
          <p:nvPr/>
        </p:nvSpPr>
        <p:spPr>
          <a:xfrm>
            <a:off x="309345" y="211642"/>
            <a:ext cx="8580259" cy="1488571"/>
          </a:xfrm>
          <a:prstGeom prst="rect">
            <a:avLst/>
          </a:prstGeom>
          <a:solidFill>
            <a:schemeClr val="accent6">
              <a:lumMod val="75000"/>
            </a:schemeClr>
          </a:solidFill>
          <a:ln w="76200">
            <a:solidFill>
              <a:schemeClr val="tx1"/>
            </a:solidFill>
          </a:ln>
        </p:spPr>
        <p:txBody>
          <a:bodyPr vert="horz" lIns="91440" tIns="45720" rIns="91440" bIns="45720" rtlCol="0" anchor="ctr">
            <a:no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pPr algn="ctr"/>
            <a:r>
              <a:rPr lang="en-US" sz="4500" dirty="0" smtClean="0"/>
              <a:t>What Type of </a:t>
            </a:r>
            <a:r>
              <a:rPr lang="en-US" sz="4500" dirty="0" smtClean="0">
                <a:solidFill>
                  <a:srgbClr val="FFFF00"/>
                </a:solidFill>
              </a:rPr>
              <a:t>evolution</a:t>
            </a:r>
            <a:r>
              <a:rPr lang="en-US" sz="4500" dirty="0" smtClean="0"/>
              <a:t> is this? </a:t>
            </a:r>
            <a:endParaRPr lang="en-US" sz="4500" dirty="0"/>
          </a:p>
        </p:txBody>
      </p:sp>
      <p:pic>
        <p:nvPicPr>
          <p:cNvPr id="2" name="Picture 1"/>
          <p:cNvPicPr>
            <a:picLocks noChangeAspect="1"/>
          </p:cNvPicPr>
          <p:nvPr/>
        </p:nvPicPr>
        <p:blipFill>
          <a:blip r:embed="rId2"/>
          <a:stretch>
            <a:fillRect/>
          </a:stretch>
        </p:blipFill>
        <p:spPr>
          <a:xfrm>
            <a:off x="2082799" y="4038802"/>
            <a:ext cx="5274733" cy="2700663"/>
          </a:xfrm>
          <a:prstGeom prst="rect">
            <a:avLst/>
          </a:prstGeom>
        </p:spPr>
      </p:pic>
      <p:sp>
        <p:nvSpPr>
          <p:cNvPr id="6" name="TextBox 5"/>
          <p:cNvSpPr txBox="1"/>
          <p:nvPr/>
        </p:nvSpPr>
        <p:spPr>
          <a:xfrm rot="1234082">
            <a:off x="1164129" y="3249089"/>
            <a:ext cx="7058919" cy="1015663"/>
          </a:xfrm>
          <a:prstGeom prst="rect">
            <a:avLst/>
          </a:prstGeom>
          <a:solidFill>
            <a:schemeClr val="tx1">
              <a:lumMod val="95000"/>
            </a:schemeClr>
          </a:solidFill>
        </p:spPr>
        <p:txBody>
          <a:bodyPr wrap="none" rtlCol="0">
            <a:spAutoFit/>
          </a:bodyPr>
          <a:lstStyle/>
          <a:p>
            <a:r>
              <a:rPr lang="en-US" sz="6000" b="1" dirty="0" smtClean="0">
                <a:solidFill>
                  <a:srgbClr val="800000"/>
                </a:solidFill>
              </a:rPr>
              <a:t>Convergent Evolution</a:t>
            </a:r>
            <a:endParaRPr lang="en-US" sz="6000" b="1" dirty="0">
              <a:solidFill>
                <a:srgbClr val="800000"/>
              </a:solidFill>
            </a:endParaRPr>
          </a:p>
        </p:txBody>
      </p:sp>
    </p:spTree>
    <p:extLst>
      <p:ext uri="{BB962C8B-B14F-4D97-AF65-F5344CB8AC3E}">
        <p14:creationId xmlns:p14="http://schemas.microsoft.com/office/powerpoint/2010/main" val="1802103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style.rotation</p:attrName>
                                        </p:attrNameLst>
                                      </p:cBhvr>
                                      <p:tavLst>
                                        <p:tav tm="0">
                                          <p:val>
                                            <p:fltVal val="720"/>
                                          </p:val>
                                        </p:tav>
                                        <p:tav tm="100000">
                                          <p:val>
                                            <p:fltVal val="0"/>
                                          </p:val>
                                        </p:tav>
                                      </p:tavLst>
                                    </p:anim>
                                    <p:anim calcmode="lin" valueType="num">
                                      <p:cBhvr>
                                        <p:cTn id="9" dur="2000" fill="hold"/>
                                        <p:tgtEl>
                                          <p:spTgt spid="6"/>
                                        </p:tgtEl>
                                        <p:attrNameLst>
                                          <p:attrName>ppt_h</p:attrName>
                                        </p:attrNameLst>
                                      </p:cBhvr>
                                      <p:tavLst>
                                        <p:tav tm="0">
                                          <p:val>
                                            <p:fltVal val="0"/>
                                          </p:val>
                                        </p:tav>
                                        <p:tav tm="100000">
                                          <p:val>
                                            <p:strVal val="#ppt_h"/>
                                          </p:val>
                                        </p:tav>
                                      </p:tavLst>
                                    </p:anim>
                                    <p:anim calcmode="lin" valueType="num">
                                      <p:cBhvr>
                                        <p:cTn id="10" dur="20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1000255"/>
            <a:ext cx="7290054" cy="1499616"/>
          </a:xfrm>
        </p:spPr>
        <p:txBody>
          <a:bodyPr>
            <a:normAutofit fontScale="90000"/>
          </a:bodyPr>
          <a:lstStyle/>
          <a:p>
            <a:r>
              <a:rPr lang="en-US" sz="5300" dirty="0">
                <a:solidFill>
                  <a:srgbClr val="FFFF00"/>
                </a:solidFill>
              </a:rPr>
              <a:t>Currently there are </a:t>
            </a:r>
            <a:r>
              <a:rPr lang="en-US" sz="5300" b="1" dirty="0">
                <a:solidFill>
                  <a:srgbClr val="FFFF00"/>
                </a:solidFill>
              </a:rPr>
              <a:t>8.7 million species of </a:t>
            </a:r>
            <a:r>
              <a:rPr lang="en-US" b="1" dirty="0">
                <a:solidFill>
                  <a:srgbClr val="FFFF00"/>
                </a:solidFill>
              </a:rPr>
              <a:t>“EUKARYOTES” </a:t>
            </a:r>
            <a:r>
              <a:rPr lang="en-US" b="1" dirty="0" smtClean="0">
                <a:solidFill>
                  <a:srgbClr val="FFFF00"/>
                </a:solidFill>
              </a:rPr>
              <a:t/>
            </a:r>
            <a:br>
              <a:rPr lang="en-US" b="1" dirty="0" smtClean="0">
                <a:solidFill>
                  <a:srgbClr val="FFFF00"/>
                </a:solidFill>
              </a:rPr>
            </a:br>
            <a:r>
              <a:rPr lang="en-US" b="1" dirty="0" smtClean="0"/>
              <a:t>-</a:t>
            </a:r>
            <a:r>
              <a:rPr lang="en-US" sz="3600" b="1" dirty="0" smtClean="0"/>
              <a:t>80</a:t>
            </a:r>
            <a:r>
              <a:rPr lang="en-US" sz="3600" b="1" dirty="0"/>
              <a:t>% </a:t>
            </a:r>
            <a:r>
              <a:rPr lang="en-US" sz="3600" b="1" dirty="0" smtClean="0"/>
              <a:t>are still </a:t>
            </a:r>
            <a:r>
              <a:rPr lang="en-US" sz="3600" b="1" dirty="0"/>
              <a:t>undiscovered</a:t>
            </a:r>
            <a:r>
              <a:rPr lang="en-US" dirty="0"/>
              <a:t/>
            </a:r>
            <a:br>
              <a:rPr lang="en-US" dirty="0"/>
            </a:br>
            <a:r>
              <a:rPr lang="en-US" b="1" dirty="0"/>
              <a:t/>
            </a:r>
            <a:br>
              <a:rPr lang="en-US" b="1" dirty="0"/>
            </a:br>
            <a:endParaRPr lang="en-US" dirty="0"/>
          </a:p>
        </p:txBody>
      </p:sp>
      <p:sp>
        <p:nvSpPr>
          <p:cNvPr id="3" name="Content Placeholder 2"/>
          <p:cNvSpPr>
            <a:spLocks noGrp="1"/>
          </p:cNvSpPr>
          <p:nvPr>
            <p:ph idx="1"/>
          </p:nvPr>
        </p:nvSpPr>
        <p:spPr>
          <a:xfrm>
            <a:off x="521444" y="2143125"/>
            <a:ext cx="7290055" cy="4023360"/>
          </a:xfrm>
        </p:spPr>
        <p:txBody>
          <a:bodyPr>
            <a:normAutofit/>
          </a:bodyPr>
          <a:lstStyle/>
          <a:p>
            <a:r>
              <a:rPr lang="en-US" sz="3600" dirty="0" smtClean="0">
                <a:solidFill>
                  <a:srgbClr val="00B0F0"/>
                </a:solidFill>
              </a:rPr>
              <a:t>How did we end up with so many </a:t>
            </a:r>
            <a:r>
              <a:rPr lang="en-US" sz="3600" dirty="0">
                <a:solidFill>
                  <a:srgbClr val="00B0F0"/>
                </a:solidFill>
              </a:rPr>
              <a:t>species around the world</a:t>
            </a:r>
            <a:r>
              <a:rPr lang="en-US" sz="3600" dirty="0" smtClean="0">
                <a:solidFill>
                  <a:srgbClr val="00B0F0"/>
                </a:solidFill>
              </a:rPr>
              <a:t>? </a:t>
            </a:r>
            <a:endParaRPr lang="en-US" sz="3600" dirty="0">
              <a:solidFill>
                <a:srgbClr val="00B0F0"/>
              </a:solidFill>
            </a:endParaRPr>
          </a:p>
        </p:txBody>
      </p:sp>
      <p:pic>
        <p:nvPicPr>
          <p:cNvPr id="1028" name="Picture 4" descr="http://wordlesstech.com/wp-content/uploads/2011/08/Earth-is-home-to-8.7-million-speci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782" y="3216466"/>
            <a:ext cx="4371975" cy="333831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globalchange.umich.edu/globalchange2/current/lectures/biodiversity/ch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3419" y="3149791"/>
            <a:ext cx="4141017" cy="3572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80329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6905" y="1841502"/>
            <a:ext cx="8530027" cy="4366260"/>
          </a:xfrm>
        </p:spPr>
        <p:txBody>
          <a:bodyPr>
            <a:normAutofit/>
          </a:bodyPr>
          <a:lstStyle/>
          <a:p>
            <a:r>
              <a:rPr lang="en-US" sz="3000" dirty="0" smtClean="0"/>
              <a:t>The woolly mammoth (extinct) and the modern elephant both share a similar structural appearance of their trunk and tusks. They share a common ancestor and developed similar traits.</a:t>
            </a:r>
            <a:endParaRPr lang="en-US" sz="3000" dirty="0"/>
          </a:p>
        </p:txBody>
      </p:sp>
      <p:sp>
        <p:nvSpPr>
          <p:cNvPr id="4" name="Title 1"/>
          <p:cNvSpPr txBox="1">
            <a:spLocks/>
          </p:cNvSpPr>
          <p:nvPr/>
        </p:nvSpPr>
        <p:spPr>
          <a:xfrm>
            <a:off x="309345" y="211642"/>
            <a:ext cx="8580259" cy="1488571"/>
          </a:xfrm>
          <a:prstGeom prst="rect">
            <a:avLst/>
          </a:prstGeom>
          <a:solidFill>
            <a:schemeClr val="accent6">
              <a:lumMod val="75000"/>
            </a:schemeClr>
          </a:solidFill>
          <a:ln w="76200">
            <a:solidFill>
              <a:schemeClr val="tx1"/>
            </a:solidFill>
          </a:ln>
        </p:spPr>
        <p:txBody>
          <a:bodyPr vert="horz" lIns="91440" tIns="45720" rIns="91440" bIns="45720" rtlCol="0" anchor="ctr">
            <a:no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pPr algn="ctr"/>
            <a:r>
              <a:rPr lang="en-US" sz="4500" dirty="0" smtClean="0"/>
              <a:t>What Type of </a:t>
            </a:r>
            <a:r>
              <a:rPr lang="en-US" sz="4500" dirty="0" smtClean="0">
                <a:solidFill>
                  <a:srgbClr val="FFFF00"/>
                </a:solidFill>
              </a:rPr>
              <a:t>evolution</a:t>
            </a:r>
            <a:r>
              <a:rPr lang="en-US" sz="4500" dirty="0" smtClean="0"/>
              <a:t> is this? </a:t>
            </a:r>
            <a:endParaRPr lang="en-US" sz="4500" dirty="0"/>
          </a:p>
        </p:txBody>
      </p:sp>
      <p:pic>
        <p:nvPicPr>
          <p:cNvPr id="5" name="Picture 4" descr="wooly-mammoth-killed-by-grass-01_76252_990x74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806" y="3804321"/>
            <a:ext cx="4097919" cy="2731946"/>
          </a:xfrm>
          <a:prstGeom prst="rect">
            <a:avLst/>
          </a:prstGeom>
        </p:spPr>
      </p:pic>
      <p:pic>
        <p:nvPicPr>
          <p:cNvPr id="7" name="Picture 6" descr="african-elephant_435_990x74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6014" y="3812930"/>
            <a:ext cx="3671453" cy="2754517"/>
          </a:xfrm>
          <a:prstGeom prst="rect">
            <a:avLst/>
          </a:prstGeom>
        </p:spPr>
      </p:pic>
      <p:sp>
        <p:nvSpPr>
          <p:cNvPr id="6" name="TextBox 5"/>
          <p:cNvSpPr txBox="1"/>
          <p:nvPr/>
        </p:nvSpPr>
        <p:spPr>
          <a:xfrm rot="1234082">
            <a:off x="1889160" y="2472417"/>
            <a:ext cx="5783028" cy="1015663"/>
          </a:xfrm>
          <a:prstGeom prst="rect">
            <a:avLst/>
          </a:prstGeom>
          <a:solidFill>
            <a:schemeClr val="tx1">
              <a:lumMod val="95000"/>
            </a:schemeClr>
          </a:solidFill>
        </p:spPr>
        <p:txBody>
          <a:bodyPr wrap="none" rtlCol="0">
            <a:spAutoFit/>
          </a:bodyPr>
          <a:lstStyle/>
          <a:p>
            <a:r>
              <a:rPr lang="en-US" sz="6000" b="1" dirty="0" smtClean="0">
                <a:solidFill>
                  <a:srgbClr val="800000"/>
                </a:solidFill>
              </a:rPr>
              <a:t>Parallel Evolution</a:t>
            </a:r>
            <a:endParaRPr lang="en-US" sz="6000" b="1" dirty="0">
              <a:solidFill>
                <a:srgbClr val="800000"/>
              </a:solidFill>
            </a:endParaRPr>
          </a:p>
        </p:txBody>
      </p:sp>
    </p:spTree>
    <p:extLst>
      <p:ext uri="{BB962C8B-B14F-4D97-AF65-F5344CB8AC3E}">
        <p14:creationId xmlns:p14="http://schemas.microsoft.com/office/powerpoint/2010/main" val="382170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style.rotation</p:attrName>
                                        </p:attrNameLst>
                                      </p:cBhvr>
                                      <p:tavLst>
                                        <p:tav tm="0">
                                          <p:val>
                                            <p:fltVal val="720"/>
                                          </p:val>
                                        </p:tav>
                                        <p:tav tm="100000">
                                          <p:val>
                                            <p:fltVal val="0"/>
                                          </p:val>
                                        </p:tav>
                                      </p:tavLst>
                                    </p:anim>
                                    <p:anim calcmode="lin" valueType="num">
                                      <p:cBhvr>
                                        <p:cTn id="9" dur="2000" fill="hold"/>
                                        <p:tgtEl>
                                          <p:spTgt spid="6"/>
                                        </p:tgtEl>
                                        <p:attrNameLst>
                                          <p:attrName>ppt_h</p:attrName>
                                        </p:attrNameLst>
                                      </p:cBhvr>
                                      <p:tavLst>
                                        <p:tav tm="0">
                                          <p:val>
                                            <p:fltVal val="0"/>
                                          </p:val>
                                        </p:tav>
                                        <p:tav tm="100000">
                                          <p:val>
                                            <p:strVal val="#ppt_h"/>
                                          </p:val>
                                        </p:tav>
                                      </p:tavLst>
                                    </p:anim>
                                    <p:anim calcmode="lin" valueType="num">
                                      <p:cBhvr>
                                        <p:cTn id="10" dur="20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6905" y="1841502"/>
            <a:ext cx="8546961" cy="4366260"/>
          </a:xfrm>
        </p:spPr>
        <p:txBody>
          <a:bodyPr>
            <a:normAutofit/>
          </a:bodyPr>
          <a:lstStyle/>
          <a:p>
            <a:r>
              <a:rPr lang="en-US" sz="3200" dirty="0"/>
              <a:t>When Arizona's Grand Canyon formed, squirrels and other small mammals that had once been part of a single population could no longer contact and reproduce with each other across this new geographic barrier. </a:t>
            </a:r>
            <a:endParaRPr lang="en-US" sz="3000" dirty="0"/>
          </a:p>
        </p:txBody>
      </p:sp>
      <p:sp>
        <p:nvSpPr>
          <p:cNvPr id="4" name="Title 1"/>
          <p:cNvSpPr txBox="1">
            <a:spLocks/>
          </p:cNvSpPr>
          <p:nvPr/>
        </p:nvSpPr>
        <p:spPr>
          <a:xfrm>
            <a:off x="309345" y="211642"/>
            <a:ext cx="8580259" cy="1488571"/>
          </a:xfrm>
          <a:prstGeom prst="rect">
            <a:avLst/>
          </a:prstGeom>
          <a:solidFill>
            <a:schemeClr val="accent6">
              <a:lumMod val="75000"/>
            </a:schemeClr>
          </a:solidFill>
          <a:ln w="76200">
            <a:solidFill>
              <a:schemeClr val="tx1"/>
            </a:solidFill>
          </a:ln>
        </p:spPr>
        <p:txBody>
          <a:bodyPr vert="horz" lIns="91440" tIns="45720" rIns="91440" bIns="45720" rtlCol="0" anchor="ctr">
            <a:no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pPr algn="ctr"/>
            <a:r>
              <a:rPr lang="en-US" sz="4500" dirty="0" smtClean="0"/>
              <a:t>What Type of </a:t>
            </a:r>
            <a:r>
              <a:rPr lang="en-US" sz="4500" dirty="0" smtClean="0">
                <a:solidFill>
                  <a:srgbClr val="66CCFF"/>
                </a:solidFill>
              </a:rPr>
              <a:t>SPECIATION</a:t>
            </a:r>
            <a:r>
              <a:rPr lang="en-US" sz="4500" dirty="0" smtClean="0">
                <a:solidFill>
                  <a:srgbClr val="FFFF00"/>
                </a:solidFill>
              </a:rPr>
              <a:t> </a:t>
            </a:r>
            <a:r>
              <a:rPr lang="en-US" sz="4500" dirty="0" smtClean="0"/>
              <a:t>is this? </a:t>
            </a:r>
            <a:endParaRPr lang="en-US" sz="4500" dirty="0"/>
          </a:p>
        </p:txBody>
      </p:sp>
      <p:pic>
        <p:nvPicPr>
          <p:cNvPr id="2" name="Picture 1" descr="14_04AllopatricSpeciation-L copy.jpg"/>
          <p:cNvPicPr>
            <a:picLocks noChangeAspect="1"/>
          </p:cNvPicPr>
          <p:nvPr/>
        </p:nvPicPr>
        <p:blipFill rotWithShape="1">
          <a:blip r:embed="rId2">
            <a:extLst>
              <a:ext uri="{28A0092B-C50C-407E-A947-70E740481C1C}">
                <a14:useLocalDpi xmlns:a14="http://schemas.microsoft.com/office/drawing/2010/main" val="0"/>
              </a:ext>
            </a:extLst>
          </a:blip>
          <a:srcRect t="15115" b="7034"/>
          <a:stretch/>
        </p:blipFill>
        <p:spPr>
          <a:xfrm>
            <a:off x="1653371" y="4470399"/>
            <a:ext cx="5644896" cy="1998133"/>
          </a:xfrm>
          <a:prstGeom prst="rect">
            <a:avLst/>
          </a:prstGeom>
        </p:spPr>
      </p:pic>
      <p:sp>
        <p:nvSpPr>
          <p:cNvPr id="6" name="TextBox 5"/>
          <p:cNvSpPr txBox="1"/>
          <p:nvPr/>
        </p:nvSpPr>
        <p:spPr>
          <a:xfrm rot="1234082">
            <a:off x="1243095" y="3238588"/>
            <a:ext cx="6800059" cy="1015663"/>
          </a:xfrm>
          <a:prstGeom prst="rect">
            <a:avLst/>
          </a:prstGeom>
          <a:solidFill>
            <a:schemeClr val="tx1">
              <a:lumMod val="95000"/>
            </a:schemeClr>
          </a:solidFill>
        </p:spPr>
        <p:txBody>
          <a:bodyPr wrap="none" rtlCol="0">
            <a:spAutoFit/>
          </a:bodyPr>
          <a:lstStyle/>
          <a:p>
            <a:r>
              <a:rPr lang="en-US" sz="6000" b="1" dirty="0" smtClean="0">
                <a:solidFill>
                  <a:srgbClr val="800000"/>
                </a:solidFill>
              </a:rPr>
              <a:t>Allopatric Speciation</a:t>
            </a:r>
            <a:endParaRPr lang="en-US" sz="6000" b="1" dirty="0">
              <a:solidFill>
                <a:srgbClr val="800000"/>
              </a:solidFill>
            </a:endParaRPr>
          </a:p>
        </p:txBody>
      </p:sp>
    </p:spTree>
    <p:extLst>
      <p:ext uri="{BB962C8B-B14F-4D97-AF65-F5344CB8AC3E}">
        <p14:creationId xmlns:p14="http://schemas.microsoft.com/office/powerpoint/2010/main" val="339117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style.rotation</p:attrName>
                                        </p:attrNameLst>
                                      </p:cBhvr>
                                      <p:tavLst>
                                        <p:tav tm="0">
                                          <p:val>
                                            <p:fltVal val="720"/>
                                          </p:val>
                                        </p:tav>
                                        <p:tav tm="100000">
                                          <p:val>
                                            <p:fltVal val="0"/>
                                          </p:val>
                                        </p:tav>
                                      </p:tavLst>
                                    </p:anim>
                                    <p:anim calcmode="lin" valueType="num">
                                      <p:cBhvr>
                                        <p:cTn id="9" dur="2000" fill="hold"/>
                                        <p:tgtEl>
                                          <p:spTgt spid="6"/>
                                        </p:tgtEl>
                                        <p:attrNameLst>
                                          <p:attrName>ppt_h</p:attrName>
                                        </p:attrNameLst>
                                      </p:cBhvr>
                                      <p:tavLst>
                                        <p:tav tm="0">
                                          <p:val>
                                            <p:fltVal val="0"/>
                                          </p:val>
                                        </p:tav>
                                        <p:tav tm="100000">
                                          <p:val>
                                            <p:strVal val="#ppt_h"/>
                                          </p:val>
                                        </p:tav>
                                      </p:tavLst>
                                    </p:anim>
                                    <p:anim calcmode="lin" valueType="num">
                                      <p:cBhvr>
                                        <p:cTn id="10" dur="20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6905" y="1841502"/>
            <a:ext cx="8546961" cy="4366260"/>
          </a:xfrm>
        </p:spPr>
        <p:txBody>
          <a:bodyPr>
            <a:normAutofit/>
          </a:bodyPr>
          <a:lstStyle/>
          <a:p>
            <a:r>
              <a:rPr lang="en-US" sz="3200" dirty="0"/>
              <a:t>Some </a:t>
            </a:r>
            <a:r>
              <a:rPr lang="en-US" sz="3200" dirty="0" smtClean="0"/>
              <a:t>grass the grow around mines are </a:t>
            </a:r>
            <a:r>
              <a:rPr lang="en-US" sz="3200" dirty="0"/>
              <a:t>tolerant of heavy </a:t>
            </a:r>
            <a:r>
              <a:rPr lang="en-US" sz="3200" dirty="0" smtClean="0"/>
              <a:t>metals in soil. </a:t>
            </a:r>
            <a:r>
              <a:rPr lang="en-US" sz="3200" dirty="0"/>
              <a:t>Meanwhile, neighboring </a:t>
            </a:r>
            <a:r>
              <a:rPr lang="en-US" sz="3200" dirty="0" smtClean="0"/>
              <a:t>grasses don't </a:t>
            </a:r>
            <a:r>
              <a:rPr lang="en-US" sz="3200" dirty="0"/>
              <a:t>live in polluted </a:t>
            </a:r>
            <a:r>
              <a:rPr lang="en-US" sz="3200" dirty="0" smtClean="0"/>
              <a:t>soil, but they occupy a continuous geographic population. The two grasses have </a:t>
            </a:r>
            <a:r>
              <a:rPr lang="en-US" sz="3200" dirty="0"/>
              <a:t>evolved different flowering </a:t>
            </a:r>
            <a:r>
              <a:rPr lang="en-US" sz="3200" dirty="0" smtClean="0"/>
              <a:t>times (niche). </a:t>
            </a:r>
            <a:endParaRPr lang="en-US" sz="3000" dirty="0"/>
          </a:p>
        </p:txBody>
      </p:sp>
      <p:sp>
        <p:nvSpPr>
          <p:cNvPr id="4" name="Title 1"/>
          <p:cNvSpPr txBox="1">
            <a:spLocks/>
          </p:cNvSpPr>
          <p:nvPr/>
        </p:nvSpPr>
        <p:spPr>
          <a:xfrm>
            <a:off x="309345" y="211642"/>
            <a:ext cx="8580259" cy="1488571"/>
          </a:xfrm>
          <a:prstGeom prst="rect">
            <a:avLst/>
          </a:prstGeom>
          <a:solidFill>
            <a:schemeClr val="accent6">
              <a:lumMod val="75000"/>
            </a:schemeClr>
          </a:solidFill>
          <a:ln w="76200">
            <a:solidFill>
              <a:schemeClr val="tx1"/>
            </a:solidFill>
          </a:ln>
        </p:spPr>
        <p:txBody>
          <a:bodyPr vert="horz" lIns="91440" tIns="45720" rIns="91440" bIns="45720" rtlCol="0" anchor="ctr">
            <a:no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pPr algn="ctr"/>
            <a:r>
              <a:rPr lang="en-US" sz="4500" dirty="0" smtClean="0"/>
              <a:t>What Type of </a:t>
            </a:r>
            <a:r>
              <a:rPr lang="en-US" sz="4500" dirty="0" smtClean="0">
                <a:solidFill>
                  <a:srgbClr val="66CCFF"/>
                </a:solidFill>
              </a:rPr>
              <a:t>SPECIATION</a:t>
            </a:r>
            <a:r>
              <a:rPr lang="en-US" sz="4500" dirty="0" smtClean="0">
                <a:solidFill>
                  <a:srgbClr val="FFFF00"/>
                </a:solidFill>
              </a:rPr>
              <a:t> </a:t>
            </a:r>
            <a:r>
              <a:rPr lang="en-US" sz="4500" dirty="0" smtClean="0"/>
              <a:t>is this? </a:t>
            </a:r>
            <a:endParaRPr lang="en-US" sz="4500" dirty="0"/>
          </a:p>
        </p:txBody>
      </p:sp>
      <p:pic>
        <p:nvPicPr>
          <p:cNvPr id="5" name="Picture 4"/>
          <p:cNvPicPr>
            <a:picLocks noChangeAspect="1"/>
          </p:cNvPicPr>
          <p:nvPr/>
        </p:nvPicPr>
        <p:blipFill>
          <a:blip r:embed="rId2"/>
          <a:stretch>
            <a:fillRect/>
          </a:stretch>
        </p:blipFill>
        <p:spPr>
          <a:xfrm>
            <a:off x="1913466" y="4243311"/>
            <a:ext cx="5401737" cy="2411489"/>
          </a:xfrm>
          <a:prstGeom prst="rect">
            <a:avLst/>
          </a:prstGeom>
        </p:spPr>
      </p:pic>
      <p:sp>
        <p:nvSpPr>
          <p:cNvPr id="6" name="TextBox 5"/>
          <p:cNvSpPr txBox="1"/>
          <p:nvPr/>
        </p:nvSpPr>
        <p:spPr>
          <a:xfrm rot="1234082">
            <a:off x="1520047" y="2925597"/>
            <a:ext cx="6893233" cy="1015663"/>
          </a:xfrm>
          <a:prstGeom prst="rect">
            <a:avLst/>
          </a:prstGeom>
          <a:solidFill>
            <a:schemeClr val="tx1">
              <a:lumMod val="95000"/>
            </a:schemeClr>
          </a:solidFill>
        </p:spPr>
        <p:txBody>
          <a:bodyPr wrap="none" rtlCol="0">
            <a:spAutoFit/>
          </a:bodyPr>
          <a:lstStyle/>
          <a:p>
            <a:r>
              <a:rPr lang="en-US" sz="6000" b="1" dirty="0" err="1" smtClean="0">
                <a:solidFill>
                  <a:srgbClr val="800000"/>
                </a:solidFill>
              </a:rPr>
              <a:t>Parapatric</a:t>
            </a:r>
            <a:r>
              <a:rPr lang="en-US" sz="6000" b="1" dirty="0" smtClean="0">
                <a:solidFill>
                  <a:srgbClr val="800000"/>
                </a:solidFill>
              </a:rPr>
              <a:t> Speciation</a:t>
            </a:r>
            <a:endParaRPr lang="en-US" sz="6000" b="1" dirty="0">
              <a:solidFill>
                <a:srgbClr val="800000"/>
              </a:solidFill>
            </a:endParaRPr>
          </a:p>
        </p:txBody>
      </p:sp>
    </p:spTree>
    <p:extLst>
      <p:ext uri="{BB962C8B-B14F-4D97-AF65-F5344CB8AC3E}">
        <p14:creationId xmlns:p14="http://schemas.microsoft.com/office/powerpoint/2010/main" val="3250559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style.rotation</p:attrName>
                                        </p:attrNameLst>
                                      </p:cBhvr>
                                      <p:tavLst>
                                        <p:tav tm="0">
                                          <p:val>
                                            <p:fltVal val="720"/>
                                          </p:val>
                                        </p:tav>
                                        <p:tav tm="100000">
                                          <p:val>
                                            <p:fltVal val="0"/>
                                          </p:val>
                                        </p:tav>
                                      </p:tavLst>
                                    </p:anim>
                                    <p:anim calcmode="lin" valueType="num">
                                      <p:cBhvr>
                                        <p:cTn id="9" dur="2000" fill="hold"/>
                                        <p:tgtEl>
                                          <p:spTgt spid="6"/>
                                        </p:tgtEl>
                                        <p:attrNameLst>
                                          <p:attrName>ppt_h</p:attrName>
                                        </p:attrNameLst>
                                      </p:cBhvr>
                                      <p:tavLst>
                                        <p:tav tm="0">
                                          <p:val>
                                            <p:fltVal val="0"/>
                                          </p:val>
                                        </p:tav>
                                        <p:tav tm="100000">
                                          <p:val>
                                            <p:strVal val="#ppt_h"/>
                                          </p:val>
                                        </p:tav>
                                      </p:tavLst>
                                    </p:anim>
                                    <p:anim calcmode="lin" valueType="num">
                                      <p:cBhvr>
                                        <p:cTn id="10" dur="20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6905" y="1841502"/>
            <a:ext cx="8546961" cy="4366260"/>
          </a:xfrm>
        </p:spPr>
        <p:txBody>
          <a:bodyPr>
            <a:normAutofit/>
          </a:bodyPr>
          <a:lstStyle/>
          <a:p>
            <a:r>
              <a:rPr lang="en-US" sz="3200" dirty="0"/>
              <a:t>T</a:t>
            </a:r>
            <a:r>
              <a:rPr lang="en-US" sz="3200" dirty="0" smtClean="0"/>
              <a:t>he </a:t>
            </a:r>
            <a:r>
              <a:rPr lang="en-US" sz="3200" dirty="0"/>
              <a:t>apple </a:t>
            </a:r>
            <a:r>
              <a:rPr lang="en-US" sz="3200" dirty="0" smtClean="0"/>
              <a:t>maggot lays </a:t>
            </a:r>
            <a:r>
              <a:rPr lang="en-US" sz="3200" dirty="0"/>
              <a:t>its eggs inside </a:t>
            </a:r>
            <a:r>
              <a:rPr lang="en-US" sz="3200" dirty="0" smtClean="0"/>
              <a:t>an </a:t>
            </a:r>
            <a:r>
              <a:rPr lang="en-US" sz="3200" dirty="0"/>
              <a:t>apple, causing it to rot. As the apple falls from the tree, the maggots dig in the ground </a:t>
            </a:r>
            <a:r>
              <a:rPr lang="en-US" sz="3200" dirty="0" smtClean="0"/>
              <a:t>and emerge as flies later. The </a:t>
            </a:r>
            <a:r>
              <a:rPr lang="en-US" sz="3200" dirty="0"/>
              <a:t>original hawthorn species still only lays its eggs in </a:t>
            </a:r>
            <a:r>
              <a:rPr lang="en-US" sz="3200" dirty="0" smtClean="0"/>
              <a:t>hawthorn apples. </a:t>
            </a:r>
            <a:endParaRPr lang="en-US" sz="3000" dirty="0"/>
          </a:p>
        </p:txBody>
      </p:sp>
      <p:sp>
        <p:nvSpPr>
          <p:cNvPr id="4" name="Title 1"/>
          <p:cNvSpPr txBox="1">
            <a:spLocks/>
          </p:cNvSpPr>
          <p:nvPr/>
        </p:nvSpPr>
        <p:spPr>
          <a:xfrm>
            <a:off x="309345" y="211642"/>
            <a:ext cx="8580259" cy="1488571"/>
          </a:xfrm>
          <a:prstGeom prst="rect">
            <a:avLst/>
          </a:prstGeom>
          <a:solidFill>
            <a:schemeClr val="accent6">
              <a:lumMod val="75000"/>
            </a:schemeClr>
          </a:solidFill>
          <a:ln w="76200">
            <a:solidFill>
              <a:schemeClr val="tx1"/>
            </a:solidFill>
          </a:ln>
        </p:spPr>
        <p:txBody>
          <a:bodyPr vert="horz" lIns="91440" tIns="45720" rIns="91440" bIns="45720" rtlCol="0" anchor="ctr">
            <a:no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pPr algn="ctr"/>
            <a:r>
              <a:rPr lang="en-US" sz="4500" dirty="0" smtClean="0"/>
              <a:t>What Type of </a:t>
            </a:r>
            <a:r>
              <a:rPr lang="en-US" sz="4500" dirty="0" smtClean="0">
                <a:solidFill>
                  <a:srgbClr val="66CCFF"/>
                </a:solidFill>
              </a:rPr>
              <a:t>SPECIATION</a:t>
            </a:r>
            <a:r>
              <a:rPr lang="en-US" sz="4500" dirty="0" smtClean="0">
                <a:solidFill>
                  <a:srgbClr val="FFFF00"/>
                </a:solidFill>
              </a:rPr>
              <a:t> </a:t>
            </a:r>
            <a:r>
              <a:rPr lang="en-US" sz="4500" dirty="0" smtClean="0"/>
              <a:t>is this? </a:t>
            </a:r>
            <a:endParaRPr lang="en-US" sz="4500" dirty="0"/>
          </a:p>
        </p:txBody>
      </p:sp>
      <p:pic>
        <p:nvPicPr>
          <p:cNvPr id="5" name="Picture 4" descr="appleflies.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8101" y="4217541"/>
            <a:ext cx="4151864" cy="2420326"/>
          </a:xfrm>
          <a:prstGeom prst="rect">
            <a:avLst/>
          </a:prstGeom>
        </p:spPr>
      </p:pic>
      <p:sp>
        <p:nvSpPr>
          <p:cNvPr id="6" name="TextBox 5"/>
          <p:cNvSpPr txBox="1"/>
          <p:nvPr/>
        </p:nvSpPr>
        <p:spPr>
          <a:xfrm rot="1234082">
            <a:off x="1303016" y="3085184"/>
            <a:ext cx="6846646" cy="1015663"/>
          </a:xfrm>
          <a:prstGeom prst="rect">
            <a:avLst/>
          </a:prstGeom>
          <a:solidFill>
            <a:schemeClr val="tx1">
              <a:lumMod val="95000"/>
            </a:schemeClr>
          </a:solidFill>
        </p:spPr>
        <p:txBody>
          <a:bodyPr wrap="none" rtlCol="0">
            <a:spAutoFit/>
          </a:bodyPr>
          <a:lstStyle/>
          <a:p>
            <a:r>
              <a:rPr lang="en-US" sz="6000" b="1" dirty="0" smtClean="0">
                <a:solidFill>
                  <a:srgbClr val="800000"/>
                </a:solidFill>
              </a:rPr>
              <a:t>Sympatric Speciation</a:t>
            </a:r>
            <a:endParaRPr lang="en-US" sz="6000" b="1" dirty="0">
              <a:solidFill>
                <a:srgbClr val="800000"/>
              </a:solidFill>
            </a:endParaRPr>
          </a:p>
        </p:txBody>
      </p:sp>
    </p:spTree>
    <p:extLst>
      <p:ext uri="{BB962C8B-B14F-4D97-AF65-F5344CB8AC3E}">
        <p14:creationId xmlns:p14="http://schemas.microsoft.com/office/powerpoint/2010/main" val="3250559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style.rotation</p:attrName>
                                        </p:attrNameLst>
                                      </p:cBhvr>
                                      <p:tavLst>
                                        <p:tav tm="0">
                                          <p:val>
                                            <p:fltVal val="720"/>
                                          </p:val>
                                        </p:tav>
                                        <p:tav tm="100000">
                                          <p:val>
                                            <p:fltVal val="0"/>
                                          </p:val>
                                        </p:tav>
                                      </p:tavLst>
                                    </p:anim>
                                    <p:anim calcmode="lin" valueType="num">
                                      <p:cBhvr>
                                        <p:cTn id="9" dur="2000" fill="hold"/>
                                        <p:tgtEl>
                                          <p:spTgt spid="6"/>
                                        </p:tgtEl>
                                        <p:attrNameLst>
                                          <p:attrName>ppt_h</p:attrName>
                                        </p:attrNameLst>
                                      </p:cBhvr>
                                      <p:tavLst>
                                        <p:tav tm="0">
                                          <p:val>
                                            <p:fltVal val="0"/>
                                          </p:val>
                                        </p:tav>
                                        <p:tav tm="100000">
                                          <p:val>
                                            <p:strVal val="#ppt_h"/>
                                          </p:val>
                                        </p:tav>
                                      </p:tavLst>
                                    </p:anim>
                                    <p:anim calcmode="lin" valueType="num">
                                      <p:cBhvr>
                                        <p:cTn id="10" dur="20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6905" y="1841502"/>
            <a:ext cx="8546961" cy="4366260"/>
          </a:xfrm>
        </p:spPr>
        <p:txBody>
          <a:bodyPr>
            <a:normAutofit/>
          </a:bodyPr>
          <a:lstStyle/>
          <a:p>
            <a:r>
              <a:rPr lang="en-US" sz="3200" dirty="0"/>
              <a:t>The Red-legged Frog (</a:t>
            </a:r>
            <a:r>
              <a:rPr lang="en-US" sz="3200" i="1" dirty="0" err="1"/>
              <a:t>Rana</a:t>
            </a:r>
            <a:r>
              <a:rPr lang="en-US" sz="3200" i="1" dirty="0"/>
              <a:t> aurora</a:t>
            </a:r>
            <a:r>
              <a:rPr lang="en-US" sz="3200" dirty="0"/>
              <a:t>, left) breeding season lasts from January to March. </a:t>
            </a:r>
          </a:p>
          <a:p>
            <a:r>
              <a:rPr lang="en-US" sz="3200" dirty="0"/>
              <a:t>The closely related Yellow-legged Frog (</a:t>
            </a:r>
            <a:r>
              <a:rPr lang="en-US" sz="3200" i="1" dirty="0" err="1"/>
              <a:t>Rana</a:t>
            </a:r>
            <a:r>
              <a:rPr lang="en-US" sz="3200" i="1" dirty="0"/>
              <a:t> </a:t>
            </a:r>
            <a:r>
              <a:rPr lang="en-US" sz="3200" i="1" dirty="0" err="1"/>
              <a:t>boylii</a:t>
            </a:r>
            <a:r>
              <a:rPr lang="en-US" sz="3200" dirty="0"/>
              <a:t>, right) breeds from late March through May.</a:t>
            </a:r>
            <a:endParaRPr lang="en-US" sz="3000" dirty="0"/>
          </a:p>
        </p:txBody>
      </p:sp>
      <p:sp>
        <p:nvSpPr>
          <p:cNvPr id="4" name="Title 1"/>
          <p:cNvSpPr txBox="1">
            <a:spLocks/>
          </p:cNvSpPr>
          <p:nvPr/>
        </p:nvSpPr>
        <p:spPr>
          <a:xfrm>
            <a:off x="309345" y="211642"/>
            <a:ext cx="8580259" cy="1488571"/>
          </a:xfrm>
          <a:prstGeom prst="rect">
            <a:avLst/>
          </a:prstGeom>
          <a:solidFill>
            <a:schemeClr val="accent6">
              <a:lumMod val="75000"/>
            </a:schemeClr>
          </a:solidFill>
          <a:ln w="76200">
            <a:solidFill>
              <a:schemeClr val="tx1"/>
            </a:solidFill>
          </a:ln>
        </p:spPr>
        <p:txBody>
          <a:bodyPr vert="horz" lIns="91440" tIns="45720" rIns="91440" bIns="45720" rtlCol="0" anchor="ctr">
            <a:no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pPr algn="ctr"/>
            <a:r>
              <a:rPr lang="en-US" sz="4500" dirty="0" smtClean="0"/>
              <a:t>What Type of </a:t>
            </a:r>
            <a:r>
              <a:rPr lang="en-US" sz="4500" dirty="0" smtClean="0">
                <a:solidFill>
                  <a:srgbClr val="FF6600"/>
                </a:solidFill>
              </a:rPr>
              <a:t>ISOLATION </a:t>
            </a:r>
            <a:r>
              <a:rPr lang="en-US" sz="4500" dirty="0" smtClean="0"/>
              <a:t>is this? </a:t>
            </a:r>
            <a:endParaRPr lang="en-US" sz="4500" dirty="0"/>
          </a:p>
        </p:txBody>
      </p:sp>
      <p:pic>
        <p:nvPicPr>
          <p:cNvPr id="5" name="Picture 4"/>
          <p:cNvPicPr>
            <a:picLocks noChangeAspect="1"/>
          </p:cNvPicPr>
          <p:nvPr/>
        </p:nvPicPr>
        <p:blipFill>
          <a:blip r:embed="rId2"/>
          <a:stretch>
            <a:fillRect/>
          </a:stretch>
        </p:blipFill>
        <p:spPr>
          <a:xfrm>
            <a:off x="855133" y="4198060"/>
            <a:ext cx="3141134" cy="2397473"/>
          </a:xfrm>
          <a:prstGeom prst="rect">
            <a:avLst/>
          </a:prstGeom>
        </p:spPr>
      </p:pic>
      <p:pic>
        <p:nvPicPr>
          <p:cNvPr id="7" name="Picture 6"/>
          <p:cNvPicPr>
            <a:picLocks noChangeAspect="1"/>
          </p:cNvPicPr>
          <p:nvPr/>
        </p:nvPicPr>
        <p:blipFill>
          <a:blip r:embed="rId3"/>
          <a:stretch>
            <a:fillRect/>
          </a:stretch>
        </p:blipFill>
        <p:spPr>
          <a:xfrm>
            <a:off x="4838702" y="4250265"/>
            <a:ext cx="3420966" cy="2370669"/>
          </a:xfrm>
          <a:prstGeom prst="rect">
            <a:avLst/>
          </a:prstGeom>
        </p:spPr>
      </p:pic>
      <p:sp>
        <p:nvSpPr>
          <p:cNvPr id="6" name="TextBox 5"/>
          <p:cNvSpPr txBox="1"/>
          <p:nvPr/>
        </p:nvSpPr>
        <p:spPr>
          <a:xfrm rot="1234082">
            <a:off x="1349958" y="2972128"/>
            <a:ext cx="6499871" cy="1015663"/>
          </a:xfrm>
          <a:prstGeom prst="rect">
            <a:avLst/>
          </a:prstGeom>
          <a:solidFill>
            <a:schemeClr val="tx1">
              <a:lumMod val="95000"/>
            </a:schemeClr>
          </a:solidFill>
        </p:spPr>
        <p:txBody>
          <a:bodyPr wrap="none" rtlCol="0">
            <a:spAutoFit/>
          </a:bodyPr>
          <a:lstStyle/>
          <a:p>
            <a:r>
              <a:rPr lang="en-US" sz="6000" b="1" dirty="0" err="1" smtClean="0">
                <a:solidFill>
                  <a:srgbClr val="800000"/>
                </a:solidFill>
              </a:rPr>
              <a:t>Prezygotic</a:t>
            </a:r>
            <a:r>
              <a:rPr lang="en-US" sz="6000" b="1" dirty="0" smtClean="0">
                <a:solidFill>
                  <a:srgbClr val="800000"/>
                </a:solidFill>
              </a:rPr>
              <a:t> Isolation</a:t>
            </a:r>
            <a:endParaRPr lang="en-US" sz="6000" b="1" dirty="0">
              <a:solidFill>
                <a:srgbClr val="800000"/>
              </a:solidFill>
            </a:endParaRPr>
          </a:p>
        </p:txBody>
      </p:sp>
    </p:spTree>
    <p:extLst>
      <p:ext uri="{BB962C8B-B14F-4D97-AF65-F5344CB8AC3E}">
        <p14:creationId xmlns:p14="http://schemas.microsoft.com/office/powerpoint/2010/main" val="2305752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style.rotation</p:attrName>
                                        </p:attrNameLst>
                                      </p:cBhvr>
                                      <p:tavLst>
                                        <p:tav tm="0">
                                          <p:val>
                                            <p:fltVal val="720"/>
                                          </p:val>
                                        </p:tav>
                                        <p:tav tm="100000">
                                          <p:val>
                                            <p:fltVal val="0"/>
                                          </p:val>
                                        </p:tav>
                                      </p:tavLst>
                                    </p:anim>
                                    <p:anim calcmode="lin" valueType="num">
                                      <p:cBhvr>
                                        <p:cTn id="9" dur="2000" fill="hold"/>
                                        <p:tgtEl>
                                          <p:spTgt spid="6"/>
                                        </p:tgtEl>
                                        <p:attrNameLst>
                                          <p:attrName>ppt_h</p:attrName>
                                        </p:attrNameLst>
                                      </p:cBhvr>
                                      <p:tavLst>
                                        <p:tav tm="0">
                                          <p:val>
                                            <p:fltVal val="0"/>
                                          </p:val>
                                        </p:tav>
                                        <p:tav tm="100000">
                                          <p:val>
                                            <p:strVal val="#ppt_h"/>
                                          </p:val>
                                        </p:tav>
                                      </p:tavLst>
                                    </p:anim>
                                    <p:anim calcmode="lin" valueType="num">
                                      <p:cBhvr>
                                        <p:cTn id="10" dur="20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6905" y="1841502"/>
            <a:ext cx="8546961" cy="4366260"/>
          </a:xfrm>
        </p:spPr>
        <p:txBody>
          <a:bodyPr>
            <a:normAutofit/>
          </a:bodyPr>
          <a:lstStyle/>
          <a:p>
            <a:r>
              <a:rPr lang="en-US" sz="3800" dirty="0"/>
              <a:t>A zygote may form with union of sperm and egg from the two species, but the embryo dies after a few cell divisions. The genetic information from male and female parents is insufficient to </a:t>
            </a:r>
            <a:r>
              <a:rPr lang="en-US" sz="3800" dirty="0" smtClean="0"/>
              <a:t>produce a viable offspring.</a:t>
            </a:r>
            <a:endParaRPr lang="en-US" sz="3800" dirty="0"/>
          </a:p>
        </p:txBody>
      </p:sp>
      <p:sp>
        <p:nvSpPr>
          <p:cNvPr id="4" name="Title 1"/>
          <p:cNvSpPr txBox="1">
            <a:spLocks/>
          </p:cNvSpPr>
          <p:nvPr/>
        </p:nvSpPr>
        <p:spPr>
          <a:xfrm>
            <a:off x="309345" y="211642"/>
            <a:ext cx="8580259" cy="1488571"/>
          </a:xfrm>
          <a:prstGeom prst="rect">
            <a:avLst/>
          </a:prstGeom>
          <a:solidFill>
            <a:schemeClr val="accent6">
              <a:lumMod val="75000"/>
            </a:schemeClr>
          </a:solidFill>
          <a:ln w="76200">
            <a:solidFill>
              <a:schemeClr val="tx1"/>
            </a:solidFill>
          </a:ln>
        </p:spPr>
        <p:txBody>
          <a:bodyPr vert="horz" lIns="91440" tIns="45720" rIns="91440" bIns="45720" rtlCol="0" anchor="ctr">
            <a:no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pPr algn="ctr"/>
            <a:r>
              <a:rPr lang="en-US" sz="4500" dirty="0" smtClean="0"/>
              <a:t>What Type of </a:t>
            </a:r>
            <a:r>
              <a:rPr lang="en-US" sz="4500" dirty="0" smtClean="0">
                <a:solidFill>
                  <a:srgbClr val="FF6600"/>
                </a:solidFill>
              </a:rPr>
              <a:t>ISOLATION </a:t>
            </a:r>
            <a:r>
              <a:rPr lang="en-US" sz="4500" dirty="0" smtClean="0"/>
              <a:t>is this? </a:t>
            </a:r>
            <a:endParaRPr lang="en-US" sz="4500" dirty="0"/>
          </a:p>
        </p:txBody>
      </p:sp>
      <p:sp>
        <p:nvSpPr>
          <p:cNvPr id="6" name="TextBox 5"/>
          <p:cNvSpPr txBox="1"/>
          <p:nvPr/>
        </p:nvSpPr>
        <p:spPr>
          <a:xfrm rot="1234082">
            <a:off x="1437278" y="3073726"/>
            <a:ext cx="6765494" cy="1015663"/>
          </a:xfrm>
          <a:prstGeom prst="rect">
            <a:avLst/>
          </a:prstGeom>
          <a:solidFill>
            <a:schemeClr val="tx1">
              <a:lumMod val="95000"/>
            </a:schemeClr>
          </a:solidFill>
        </p:spPr>
        <p:txBody>
          <a:bodyPr wrap="none" rtlCol="0">
            <a:spAutoFit/>
          </a:bodyPr>
          <a:lstStyle/>
          <a:p>
            <a:r>
              <a:rPr lang="en-US" sz="6000" b="1" dirty="0" err="1" smtClean="0">
                <a:solidFill>
                  <a:srgbClr val="800000"/>
                </a:solidFill>
              </a:rPr>
              <a:t>Postzygotic</a:t>
            </a:r>
            <a:r>
              <a:rPr lang="en-US" sz="6000" b="1" dirty="0" smtClean="0">
                <a:solidFill>
                  <a:srgbClr val="800000"/>
                </a:solidFill>
              </a:rPr>
              <a:t> Isolation</a:t>
            </a:r>
            <a:endParaRPr lang="en-US" sz="6000" b="1" dirty="0">
              <a:solidFill>
                <a:srgbClr val="800000"/>
              </a:solidFill>
            </a:endParaRPr>
          </a:p>
        </p:txBody>
      </p:sp>
    </p:spTree>
    <p:extLst>
      <p:ext uri="{BB962C8B-B14F-4D97-AF65-F5344CB8AC3E}">
        <p14:creationId xmlns:p14="http://schemas.microsoft.com/office/powerpoint/2010/main" val="159717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style.rotation</p:attrName>
                                        </p:attrNameLst>
                                      </p:cBhvr>
                                      <p:tavLst>
                                        <p:tav tm="0">
                                          <p:val>
                                            <p:fltVal val="720"/>
                                          </p:val>
                                        </p:tav>
                                        <p:tav tm="100000">
                                          <p:val>
                                            <p:fltVal val="0"/>
                                          </p:val>
                                        </p:tav>
                                      </p:tavLst>
                                    </p:anim>
                                    <p:anim calcmode="lin" valueType="num">
                                      <p:cBhvr>
                                        <p:cTn id="9" dur="2000" fill="hold"/>
                                        <p:tgtEl>
                                          <p:spTgt spid="6"/>
                                        </p:tgtEl>
                                        <p:attrNameLst>
                                          <p:attrName>ppt_h</p:attrName>
                                        </p:attrNameLst>
                                      </p:cBhvr>
                                      <p:tavLst>
                                        <p:tav tm="0">
                                          <p:val>
                                            <p:fltVal val="0"/>
                                          </p:val>
                                        </p:tav>
                                        <p:tav tm="100000">
                                          <p:val>
                                            <p:strVal val="#ppt_h"/>
                                          </p:val>
                                        </p:tav>
                                      </p:tavLst>
                                    </p:anim>
                                    <p:anim calcmode="lin" valueType="num">
                                      <p:cBhvr>
                                        <p:cTn id="10" dur="20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6905" y="1841502"/>
            <a:ext cx="8546961" cy="4366260"/>
          </a:xfrm>
        </p:spPr>
        <p:txBody>
          <a:bodyPr>
            <a:normAutofit/>
          </a:bodyPr>
          <a:lstStyle/>
          <a:p>
            <a:r>
              <a:rPr lang="en-US" sz="4000" dirty="0"/>
              <a:t>Viable hybrid is produced (often physically more vigorous than either parent), but is unable to reproduce </a:t>
            </a:r>
            <a:r>
              <a:rPr lang="en-US" sz="4000" dirty="0" smtClean="0"/>
              <a:t>(sterile). Ex: </a:t>
            </a:r>
            <a:r>
              <a:rPr lang="en-US" sz="4000" dirty="0" err="1" smtClean="0"/>
              <a:t>zorse</a:t>
            </a:r>
            <a:r>
              <a:rPr lang="en-US" sz="4000" dirty="0" smtClean="0"/>
              <a:t>, </a:t>
            </a:r>
            <a:r>
              <a:rPr lang="en-US" sz="4000" dirty="0" err="1" smtClean="0"/>
              <a:t>grolar</a:t>
            </a:r>
            <a:r>
              <a:rPr lang="en-US" sz="4000" dirty="0" smtClean="0"/>
              <a:t> bear</a:t>
            </a:r>
            <a:endParaRPr lang="en-US" sz="3800" dirty="0"/>
          </a:p>
        </p:txBody>
      </p:sp>
      <p:sp>
        <p:nvSpPr>
          <p:cNvPr id="4" name="Title 1"/>
          <p:cNvSpPr txBox="1">
            <a:spLocks/>
          </p:cNvSpPr>
          <p:nvPr/>
        </p:nvSpPr>
        <p:spPr>
          <a:xfrm>
            <a:off x="309345" y="211642"/>
            <a:ext cx="8580259" cy="1488571"/>
          </a:xfrm>
          <a:prstGeom prst="rect">
            <a:avLst/>
          </a:prstGeom>
          <a:solidFill>
            <a:schemeClr val="accent6">
              <a:lumMod val="75000"/>
            </a:schemeClr>
          </a:solidFill>
          <a:ln w="76200">
            <a:solidFill>
              <a:schemeClr val="tx1"/>
            </a:solidFill>
          </a:ln>
        </p:spPr>
        <p:txBody>
          <a:bodyPr vert="horz" lIns="91440" tIns="45720" rIns="91440" bIns="45720" rtlCol="0" anchor="ctr">
            <a:no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pPr algn="ctr"/>
            <a:r>
              <a:rPr lang="en-US" sz="4500" dirty="0" smtClean="0"/>
              <a:t>What Type of </a:t>
            </a:r>
            <a:r>
              <a:rPr lang="en-US" sz="4500" dirty="0" smtClean="0">
                <a:solidFill>
                  <a:srgbClr val="FF6600"/>
                </a:solidFill>
              </a:rPr>
              <a:t>ISOLATION </a:t>
            </a:r>
            <a:r>
              <a:rPr lang="en-US" sz="4500" dirty="0" smtClean="0"/>
              <a:t>is this? </a:t>
            </a:r>
            <a:endParaRPr lang="en-US" sz="4500" dirty="0"/>
          </a:p>
        </p:txBody>
      </p:sp>
      <p:pic>
        <p:nvPicPr>
          <p:cNvPr id="2" name="Picture 1"/>
          <p:cNvPicPr>
            <a:picLocks noChangeAspect="1"/>
          </p:cNvPicPr>
          <p:nvPr/>
        </p:nvPicPr>
        <p:blipFill>
          <a:blip r:embed="rId2"/>
          <a:stretch>
            <a:fillRect/>
          </a:stretch>
        </p:blipFill>
        <p:spPr>
          <a:xfrm>
            <a:off x="876300" y="4229100"/>
            <a:ext cx="3314700" cy="2451100"/>
          </a:xfrm>
          <a:prstGeom prst="rect">
            <a:avLst/>
          </a:prstGeom>
        </p:spPr>
      </p:pic>
      <p:pic>
        <p:nvPicPr>
          <p:cNvPr id="5" name="Picture 4" descr="1_123125_123073_2240479_2252728_100508_ex_polarbeartn.jpg.CROP.thumbnail-smal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2900" y="4275481"/>
            <a:ext cx="2705100" cy="2349686"/>
          </a:xfrm>
          <a:prstGeom prst="rect">
            <a:avLst/>
          </a:prstGeom>
        </p:spPr>
      </p:pic>
      <p:sp>
        <p:nvSpPr>
          <p:cNvPr id="6" name="TextBox 5"/>
          <p:cNvSpPr txBox="1"/>
          <p:nvPr/>
        </p:nvSpPr>
        <p:spPr>
          <a:xfrm rot="1234082">
            <a:off x="1267944" y="3005992"/>
            <a:ext cx="6765494" cy="1015663"/>
          </a:xfrm>
          <a:prstGeom prst="rect">
            <a:avLst/>
          </a:prstGeom>
          <a:solidFill>
            <a:schemeClr val="tx1">
              <a:lumMod val="95000"/>
            </a:schemeClr>
          </a:solidFill>
        </p:spPr>
        <p:txBody>
          <a:bodyPr wrap="none" rtlCol="0">
            <a:spAutoFit/>
          </a:bodyPr>
          <a:lstStyle/>
          <a:p>
            <a:r>
              <a:rPr lang="en-US" sz="6000" b="1" dirty="0" err="1" smtClean="0">
                <a:solidFill>
                  <a:srgbClr val="800000"/>
                </a:solidFill>
              </a:rPr>
              <a:t>Postzygotic</a:t>
            </a:r>
            <a:r>
              <a:rPr lang="en-US" sz="6000" b="1" dirty="0" smtClean="0">
                <a:solidFill>
                  <a:srgbClr val="800000"/>
                </a:solidFill>
              </a:rPr>
              <a:t> Isolation</a:t>
            </a:r>
            <a:endParaRPr lang="en-US" sz="6000" b="1" dirty="0">
              <a:solidFill>
                <a:srgbClr val="800000"/>
              </a:solidFill>
            </a:endParaRPr>
          </a:p>
        </p:txBody>
      </p:sp>
    </p:spTree>
    <p:extLst>
      <p:ext uri="{BB962C8B-B14F-4D97-AF65-F5344CB8AC3E}">
        <p14:creationId xmlns:p14="http://schemas.microsoft.com/office/powerpoint/2010/main" val="757373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style.rotation</p:attrName>
                                        </p:attrNameLst>
                                      </p:cBhvr>
                                      <p:tavLst>
                                        <p:tav tm="0">
                                          <p:val>
                                            <p:fltVal val="720"/>
                                          </p:val>
                                        </p:tav>
                                        <p:tav tm="100000">
                                          <p:val>
                                            <p:fltVal val="0"/>
                                          </p:val>
                                        </p:tav>
                                      </p:tavLst>
                                    </p:anim>
                                    <p:anim calcmode="lin" valueType="num">
                                      <p:cBhvr>
                                        <p:cTn id="9" dur="2000" fill="hold"/>
                                        <p:tgtEl>
                                          <p:spTgt spid="6"/>
                                        </p:tgtEl>
                                        <p:attrNameLst>
                                          <p:attrName>ppt_h</p:attrName>
                                        </p:attrNameLst>
                                      </p:cBhvr>
                                      <p:tavLst>
                                        <p:tav tm="0">
                                          <p:val>
                                            <p:fltVal val="0"/>
                                          </p:val>
                                        </p:tav>
                                        <p:tav tm="100000">
                                          <p:val>
                                            <p:strVal val="#ppt_h"/>
                                          </p:val>
                                        </p:tav>
                                      </p:tavLst>
                                    </p:anim>
                                    <p:anim calcmode="lin" valueType="num">
                                      <p:cBhvr>
                                        <p:cTn id="10" dur="20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6905" y="1841502"/>
            <a:ext cx="8546961" cy="4366260"/>
          </a:xfrm>
        </p:spPr>
        <p:txBody>
          <a:bodyPr>
            <a:normAutofit/>
          </a:bodyPr>
          <a:lstStyle/>
          <a:p>
            <a:r>
              <a:rPr lang="en-US" sz="3200" dirty="0"/>
              <a:t>In some snail species, the direction of shell coiling is controlled by a single (maternal effect) gene. Snails with left-coiling shells cannot mate with snails having right-coiling shells.</a:t>
            </a:r>
            <a:endParaRPr lang="en-US" sz="3000" dirty="0"/>
          </a:p>
        </p:txBody>
      </p:sp>
      <p:sp>
        <p:nvSpPr>
          <p:cNvPr id="4" name="Title 1"/>
          <p:cNvSpPr txBox="1">
            <a:spLocks/>
          </p:cNvSpPr>
          <p:nvPr/>
        </p:nvSpPr>
        <p:spPr>
          <a:xfrm>
            <a:off x="309345" y="211642"/>
            <a:ext cx="8580259" cy="1488571"/>
          </a:xfrm>
          <a:prstGeom prst="rect">
            <a:avLst/>
          </a:prstGeom>
          <a:solidFill>
            <a:schemeClr val="accent6">
              <a:lumMod val="75000"/>
            </a:schemeClr>
          </a:solidFill>
          <a:ln w="76200">
            <a:solidFill>
              <a:schemeClr val="tx1"/>
            </a:solidFill>
          </a:ln>
        </p:spPr>
        <p:txBody>
          <a:bodyPr vert="horz" lIns="91440" tIns="45720" rIns="91440" bIns="45720" rtlCol="0" anchor="ctr">
            <a:no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pPr algn="ctr"/>
            <a:r>
              <a:rPr lang="en-US" sz="4500" dirty="0" smtClean="0"/>
              <a:t>What Type of </a:t>
            </a:r>
            <a:r>
              <a:rPr lang="en-US" sz="4500" dirty="0" smtClean="0">
                <a:solidFill>
                  <a:srgbClr val="FF6600"/>
                </a:solidFill>
              </a:rPr>
              <a:t>ISOLATION </a:t>
            </a:r>
            <a:r>
              <a:rPr lang="en-US" sz="4500" dirty="0" smtClean="0"/>
              <a:t>is this? </a:t>
            </a:r>
            <a:endParaRPr lang="en-US" sz="4500" dirty="0"/>
          </a:p>
        </p:txBody>
      </p:sp>
      <p:pic>
        <p:nvPicPr>
          <p:cNvPr id="2" name="Picture 1"/>
          <p:cNvPicPr>
            <a:picLocks noChangeAspect="1"/>
          </p:cNvPicPr>
          <p:nvPr/>
        </p:nvPicPr>
        <p:blipFill>
          <a:blip r:embed="rId2"/>
          <a:stretch>
            <a:fillRect/>
          </a:stretch>
        </p:blipFill>
        <p:spPr>
          <a:xfrm>
            <a:off x="2252133" y="3836104"/>
            <a:ext cx="4859867" cy="2805995"/>
          </a:xfrm>
          <a:prstGeom prst="rect">
            <a:avLst/>
          </a:prstGeom>
        </p:spPr>
      </p:pic>
      <p:sp>
        <p:nvSpPr>
          <p:cNvPr id="6" name="TextBox 5"/>
          <p:cNvSpPr txBox="1"/>
          <p:nvPr/>
        </p:nvSpPr>
        <p:spPr>
          <a:xfrm rot="1234082">
            <a:off x="1603959" y="2768927"/>
            <a:ext cx="6499871" cy="1015663"/>
          </a:xfrm>
          <a:prstGeom prst="rect">
            <a:avLst/>
          </a:prstGeom>
          <a:solidFill>
            <a:schemeClr val="tx1">
              <a:lumMod val="95000"/>
            </a:schemeClr>
          </a:solidFill>
        </p:spPr>
        <p:txBody>
          <a:bodyPr wrap="none" rtlCol="0">
            <a:spAutoFit/>
          </a:bodyPr>
          <a:lstStyle/>
          <a:p>
            <a:r>
              <a:rPr lang="en-US" sz="6000" b="1" dirty="0" err="1" smtClean="0">
                <a:solidFill>
                  <a:srgbClr val="800000"/>
                </a:solidFill>
              </a:rPr>
              <a:t>Prezygotic</a:t>
            </a:r>
            <a:r>
              <a:rPr lang="en-US" sz="6000" b="1" dirty="0" smtClean="0">
                <a:solidFill>
                  <a:srgbClr val="800000"/>
                </a:solidFill>
              </a:rPr>
              <a:t> Isolation</a:t>
            </a:r>
            <a:endParaRPr lang="en-US" sz="6000" b="1" dirty="0">
              <a:solidFill>
                <a:srgbClr val="800000"/>
              </a:solidFill>
            </a:endParaRPr>
          </a:p>
        </p:txBody>
      </p:sp>
    </p:spTree>
    <p:extLst>
      <p:ext uri="{BB962C8B-B14F-4D97-AF65-F5344CB8AC3E}">
        <p14:creationId xmlns:p14="http://schemas.microsoft.com/office/powerpoint/2010/main" val="30165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style.rotation</p:attrName>
                                        </p:attrNameLst>
                                      </p:cBhvr>
                                      <p:tavLst>
                                        <p:tav tm="0">
                                          <p:val>
                                            <p:fltVal val="720"/>
                                          </p:val>
                                        </p:tav>
                                        <p:tav tm="100000">
                                          <p:val>
                                            <p:fltVal val="0"/>
                                          </p:val>
                                        </p:tav>
                                      </p:tavLst>
                                    </p:anim>
                                    <p:anim calcmode="lin" valueType="num">
                                      <p:cBhvr>
                                        <p:cTn id="9" dur="2000" fill="hold"/>
                                        <p:tgtEl>
                                          <p:spTgt spid="6"/>
                                        </p:tgtEl>
                                        <p:attrNameLst>
                                          <p:attrName>ppt_h</p:attrName>
                                        </p:attrNameLst>
                                      </p:cBhvr>
                                      <p:tavLst>
                                        <p:tav tm="0">
                                          <p:val>
                                            <p:fltVal val="0"/>
                                          </p:val>
                                        </p:tav>
                                        <p:tav tm="100000">
                                          <p:val>
                                            <p:strVal val="#ppt_h"/>
                                          </p:val>
                                        </p:tav>
                                      </p:tavLst>
                                    </p:anim>
                                    <p:anim calcmode="lin" valueType="num">
                                      <p:cBhvr>
                                        <p:cTn id="10" dur="20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6905" y="1841502"/>
            <a:ext cx="8546961" cy="4366260"/>
          </a:xfrm>
        </p:spPr>
        <p:txBody>
          <a:bodyPr>
            <a:normAutofit/>
          </a:bodyPr>
          <a:lstStyle/>
          <a:p>
            <a:r>
              <a:rPr lang="en-US" sz="3200" dirty="0" smtClean="0"/>
              <a:t>Similar function, different structure, different origin</a:t>
            </a:r>
            <a:endParaRPr lang="en-US" sz="3000" dirty="0"/>
          </a:p>
        </p:txBody>
      </p:sp>
      <p:sp>
        <p:nvSpPr>
          <p:cNvPr id="4" name="Title 1"/>
          <p:cNvSpPr txBox="1">
            <a:spLocks/>
          </p:cNvSpPr>
          <p:nvPr/>
        </p:nvSpPr>
        <p:spPr>
          <a:xfrm>
            <a:off x="309345" y="211642"/>
            <a:ext cx="8580259" cy="1488571"/>
          </a:xfrm>
          <a:prstGeom prst="rect">
            <a:avLst/>
          </a:prstGeom>
          <a:solidFill>
            <a:schemeClr val="accent6">
              <a:lumMod val="75000"/>
            </a:schemeClr>
          </a:solidFill>
          <a:ln w="76200">
            <a:solidFill>
              <a:schemeClr val="tx1"/>
            </a:solidFill>
          </a:ln>
        </p:spPr>
        <p:txBody>
          <a:bodyPr vert="horz" lIns="91440" tIns="45720" rIns="91440" bIns="45720" rtlCol="0" anchor="ctr">
            <a:no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pPr algn="ctr"/>
            <a:r>
              <a:rPr lang="en-US" sz="4500" dirty="0" smtClean="0"/>
              <a:t>What Type of </a:t>
            </a:r>
            <a:r>
              <a:rPr lang="en-US" sz="4500" dirty="0" smtClean="0">
                <a:solidFill>
                  <a:srgbClr val="CCFFCC"/>
                </a:solidFill>
              </a:rPr>
              <a:t>STRUCTURE </a:t>
            </a:r>
            <a:r>
              <a:rPr lang="en-US" sz="4500" dirty="0" smtClean="0"/>
              <a:t>is this? </a:t>
            </a:r>
            <a:endParaRPr lang="en-US" sz="4500" dirty="0"/>
          </a:p>
        </p:txBody>
      </p:sp>
      <p:pic>
        <p:nvPicPr>
          <p:cNvPr id="8" name="Picture 7" descr="analogou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4534" y="2556053"/>
            <a:ext cx="6807199" cy="4100864"/>
          </a:xfrm>
          <a:prstGeom prst="rect">
            <a:avLst/>
          </a:prstGeom>
        </p:spPr>
      </p:pic>
      <p:pic>
        <p:nvPicPr>
          <p:cNvPr id="9" name="Picture 8" descr="analogous.jpg"/>
          <p:cNvPicPr>
            <a:picLocks noChangeAspect="1"/>
          </p:cNvPicPr>
          <p:nvPr/>
        </p:nvPicPr>
        <p:blipFill rotWithShape="1">
          <a:blip r:embed="rId2">
            <a:extLst>
              <a:ext uri="{28A0092B-C50C-407E-A947-70E740481C1C}">
                <a14:useLocalDpi xmlns:a14="http://schemas.microsoft.com/office/drawing/2010/main" val="0"/>
              </a:ext>
            </a:extLst>
          </a:blip>
          <a:srcRect l="40050" t="22" r="30347" b="87591"/>
          <a:stretch/>
        </p:blipFill>
        <p:spPr>
          <a:xfrm>
            <a:off x="5723467" y="2607733"/>
            <a:ext cx="2015067" cy="508000"/>
          </a:xfrm>
          <a:prstGeom prst="rect">
            <a:avLst/>
          </a:prstGeom>
        </p:spPr>
      </p:pic>
      <p:sp>
        <p:nvSpPr>
          <p:cNvPr id="6" name="TextBox 5"/>
          <p:cNvSpPr txBox="1"/>
          <p:nvPr/>
        </p:nvSpPr>
        <p:spPr>
          <a:xfrm rot="1234082">
            <a:off x="1510574" y="2955194"/>
            <a:ext cx="6652783" cy="1015663"/>
          </a:xfrm>
          <a:prstGeom prst="rect">
            <a:avLst/>
          </a:prstGeom>
          <a:solidFill>
            <a:schemeClr val="tx1">
              <a:lumMod val="95000"/>
            </a:schemeClr>
          </a:solidFill>
        </p:spPr>
        <p:txBody>
          <a:bodyPr wrap="none" rtlCol="0">
            <a:spAutoFit/>
          </a:bodyPr>
          <a:lstStyle/>
          <a:p>
            <a:r>
              <a:rPr lang="en-US" sz="6000" b="1" dirty="0" smtClean="0">
                <a:solidFill>
                  <a:srgbClr val="800000"/>
                </a:solidFill>
              </a:rPr>
              <a:t>Analogous Structure</a:t>
            </a:r>
            <a:endParaRPr lang="en-US" sz="6000" b="1" dirty="0">
              <a:solidFill>
                <a:srgbClr val="800000"/>
              </a:solidFill>
            </a:endParaRPr>
          </a:p>
        </p:txBody>
      </p:sp>
    </p:spTree>
    <p:extLst>
      <p:ext uri="{BB962C8B-B14F-4D97-AF65-F5344CB8AC3E}">
        <p14:creationId xmlns:p14="http://schemas.microsoft.com/office/powerpoint/2010/main" val="918999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style.rotation</p:attrName>
                                        </p:attrNameLst>
                                      </p:cBhvr>
                                      <p:tavLst>
                                        <p:tav tm="0">
                                          <p:val>
                                            <p:fltVal val="720"/>
                                          </p:val>
                                        </p:tav>
                                        <p:tav tm="100000">
                                          <p:val>
                                            <p:fltVal val="0"/>
                                          </p:val>
                                        </p:tav>
                                      </p:tavLst>
                                    </p:anim>
                                    <p:anim calcmode="lin" valueType="num">
                                      <p:cBhvr>
                                        <p:cTn id="9" dur="2000" fill="hold"/>
                                        <p:tgtEl>
                                          <p:spTgt spid="6"/>
                                        </p:tgtEl>
                                        <p:attrNameLst>
                                          <p:attrName>ppt_h</p:attrName>
                                        </p:attrNameLst>
                                      </p:cBhvr>
                                      <p:tavLst>
                                        <p:tav tm="0">
                                          <p:val>
                                            <p:fltVal val="0"/>
                                          </p:val>
                                        </p:tav>
                                        <p:tav tm="100000">
                                          <p:val>
                                            <p:strVal val="#ppt_h"/>
                                          </p:val>
                                        </p:tav>
                                      </p:tavLst>
                                    </p:anim>
                                    <p:anim calcmode="lin" valueType="num">
                                      <p:cBhvr>
                                        <p:cTn id="10" dur="20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6905" y="1841502"/>
            <a:ext cx="8546961" cy="4366260"/>
          </a:xfrm>
        </p:spPr>
        <p:txBody>
          <a:bodyPr>
            <a:normAutofit/>
          </a:bodyPr>
          <a:lstStyle/>
          <a:p>
            <a:r>
              <a:rPr lang="en-US" sz="3200" dirty="0" smtClean="0"/>
              <a:t>Same underlying structure, different function</a:t>
            </a:r>
            <a:endParaRPr lang="en-US" sz="3000" dirty="0"/>
          </a:p>
        </p:txBody>
      </p:sp>
      <p:sp>
        <p:nvSpPr>
          <p:cNvPr id="4" name="Title 1"/>
          <p:cNvSpPr txBox="1">
            <a:spLocks/>
          </p:cNvSpPr>
          <p:nvPr/>
        </p:nvSpPr>
        <p:spPr>
          <a:xfrm>
            <a:off x="309345" y="211642"/>
            <a:ext cx="8580259" cy="1488571"/>
          </a:xfrm>
          <a:prstGeom prst="rect">
            <a:avLst/>
          </a:prstGeom>
          <a:solidFill>
            <a:schemeClr val="accent6">
              <a:lumMod val="75000"/>
            </a:schemeClr>
          </a:solidFill>
          <a:ln w="76200">
            <a:solidFill>
              <a:schemeClr val="tx1"/>
            </a:solidFill>
          </a:ln>
        </p:spPr>
        <p:txBody>
          <a:bodyPr vert="horz" lIns="91440" tIns="45720" rIns="91440" bIns="45720" rtlCol="0" anchor="ctr">
            <a:no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pPr algn="ctr"/>
            <a:r>
              <a:rPr lang="en-US" sz="4500" dirty="0" smtClean="0"/>
              <a:t>What Type of </a:t>
            </a:r>
            <a:r>
              <a:rPr lang="en-US" sz="4500" dirty="0" smtClean="0">
                <a:solidFill>
                  <a:srgbClr val="CCFFCC"/>
                </a:solidFill>
              </a:rPr>
              <a:t>STRUCTURE </a:t>
            </a:r>
            <a:r>
              <a:rPr lang="en-US" sz="4500" dirty="0" smtClean="0"/>
              <a:t>is this? </a:t>
            </a:r>
            <a:endParaRPr lang="en-US" sz="4500" dirty="0"/>
          </a:p>
        </p:txBody>
      </p:sp>
      <p:pic>
        <p:nvPicPr>
          <p:cNvPr id="2" name="Picture 1" descr="homologousllimb-gif.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 y="2539999"/>
            <a:ext cx="8046055" cy="3996267"/>
          </a:xfrm>
          <a:prstGeom prst="rect">
            <a:avLst/>
          </a:prstGeom>
        </p:spPr>
      </p:pic>
      <p:sp>
        <p:nvSpPr>
          <p:cNvPr id="6" name="TextBox 5"/>
          <p:cNvSpPr txBox="1"/>
          <p:nvPr/>
        </p:nvSpPr>
        <p:spPr>
          <a:xfrm rot="1234082">
            <a:off x="1225227" y="2955194"/>
            <a:ext cx="7223477" cy="1015663"/>
          </a:xfrm>
          <a:prstGeom prst="rect">
            <a:avLst/>
          </a:prstGeom>
          <a:solidFill>
            <a:schemeClr val="tx1">
              <a:lumMod val="95000"/>
            </a:schemeClr>
          </a:solidFill>
        </p:spPr>
        <p:txBody>
          <a:bodyPr wrap="none" rtlCol="0">
            <a:spAutoFit/>
          </a:bodyPr>
          <a:lstStyle/>
          <a:p>
            <a:r>
              <a:rPr lang="en-US" sz="6000" b="1" dirty="0" smtClean="0">
                <a:solidFill>
                  <a:srgbClr val="800000"/>
                </a:solidFill>
              </a:rPr>
              <a:t>Homologous Structure</a:t>
            </a:r>
            <a:endParaRPr lang="en-US" sz="6000" b="1" dirty="0">
              <a:solidFill>
                <a:srgbClr val="800000"/>
              </a:solidFill>
            </a:endParaRPr>
          </a:p>
        </p:txBody>
      </p:sp>
    </p:spTree>
    <p:extLst>
      <p:ext uri="{BB962C8B-B14F-4D97-AF65-F5344CB8AC3E}">
        <p14:creationId xmlns:p14="http://schemas.microsoft.com/office/powerpoint/2010/main" val="3658820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style.rotation</p:attrName>
                                        </p:attrNameLst>
                                      </p:cBhvr>
                                      <p:tavLst>
                                        <p:tav tm="0">
                                          <p:val>
                                            <p:fltVal val="720"/>
                                          </p:val>
                                        </p:tav>
                                        <p:tav tm="100000">
                                          <p:val>
                                            <p:fltVal val="0"/>
                                          </p:val>
                                        </p:tav>
                                      </p:tavLst>
                                    </p:anim>
                                    <p:anim calcmode="lin" valueType="num">
                                      <p:cBhvr>
                                        <p:cTn id="9" dur="2000" fill="hold"/>
                                        <p:tgtEl>
                                          <p:spTgt spid="6"/>
                                        </p:tgtEl>
                                        <p:attrNameLst>
                                          <p:attrName>ppt_h</p:attrName>
                                        </p:attrNameLst>
                                      </p:cBhvr>
                                      <p:tavLst>
                                        <p:tav tm="0">
                                          <p:val>
                                            <p:fltVal val="0"/>
                                          </p:val>
                                        </p:tav>
                                        <p:tav tm="100000">
                                          <p:val>
                                            <p:strVal val="#ppt_h"/>
                                          </p:val>
                                        </p:tav>
                                      </p:tavLst>
                                    </p:anim>
                                    <p:anim calcmode="lin" valueType="num">
                                      <p:cBhvr>
                                        <p:cTn id="10" dur="20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1328" y="2339340"/>
            <a:ext cx="4186237" cy="3266123"/>
          </a:xfrm>
        </p:spPr>
        <p:txBody>
          <a:bodyPr>
            <a:normAutofit/>
          </a:bodyPr>
          <a:lstStyle/>
          <a:p>
            <a:pPr algn="ctr"/>
            <a:r>
              <a:rPr lang="en-US" sz="4000" b="1" dirty="0" smtClean="0">
                <a:solidFill>
                  <a:srgbClr val="FFCC66"/>
                </a:solidFill>
                <a:latin typeface="Calibri" panose="020F0502020204030204" pitchFamily="34" charset="0"/>
              </a:rPr>
              <a:t>Speciation:</a:t>
            </a:r>
          </a:p>
          <a:p>
            <a:pPr marL="0" indent="0">
              <a:buClr>
                <a:schemeClr val="tx1"/>
              </a:buClr>
              <a:buNone/>
            </a:pPr>
            <a:r>
              <a:rPr lang="en-US" sz="3600" dirty="0" smtClean="0"/>
              <a:t>The </a:t>
            </a:r>
            <a:r>
              <a:rPr lang="en-US" sz="3600" dirty="0"/>
              <a:t>formation of new and distinct species in the course of evolution</a:t>
            </a:r>
            <a:endParaRPr lang="en-US" sz="3500" dirty="0" smtClean="0">
              <a:latin typeface="Calibri" panose="020F0502020204030204" pitchFamily="34" charset="0"/>
            </a:endParaRPr>
          </a:p>
          <a:p>
            <a:pPr marL="457200" indent="-457200">
              <a:buClr>
                <a:schemeClr val="tx1"/>
              </a:buClr>
              <a:buFont typeface="Arial" panose="020B0604020202020204" pitchFamily="34" charset="0"/>
              <a:buChar char="•"/>
            </a:pPr>
            <a:endParaRPr lang="en-US" sz="3500" dirty="0" smtClean="0">
              <a:latin typeface="Calibri" panose="020F0502020204030204" pitchFamily="34" charset="0"/>
            </a:endParaRPr>
          </a:p>
        </p:txBody>
      </p:sp>
      <p:sp>
        <p:nvSpPr>
          <p:cNvPr id="4" name="Title 1"/>
          <p:cNvSpPr txBox="1">
            <a:spLocks/>
          </p:cNvSpPr>
          <p:nvPr/>
        </p:nvSpPr>
        <p:spPr>
          <a:xfrm>
            <a:off x="505493" y="419810"/>
            <a:ext cx="3837908" cy="1837615"/>
          </a:xfrm>
          <a:prstGeom prst="rect">
            <a:avLst/>
          </a:prstGeom>
          <a:solidFill>
            <a:schemeClr val="accent6">
              <a:lumMod val="75000"/>
            </a:schemeClr>
          </a:solidFill>
          <a:ln w="76200">
            <a:solidFill>
              <a:schemeClr val="tx1"/>
            </a:solidFill>
          </a:ln>
        </p:spPr>
        <p:txBody>
          <a:bodyPr vert="horz" lIns="91440" tIns="45720" rIns="91440" bIns="45720" rtlCol="0" anchor="ctr">
            <a:no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pPr algn="ctr"/>
            <a:r>
              <a:rPr lang="en-US" sz="4000" dirty="0" smtClean="0"/>
              <a:t>What is speciation?</a:t>
            </a:r>
            <a:endParaRPr lang="en-US" sz="4000" dirty="0"/>
          </a:p>
        </p:txBody>
      </p:sp>
      <p:pic>
        <p:nvPicPr>
          <p:cNvPr id="1026" name="Picture 2" descr="http://people.biology.ufl.edu/osenberg/courses/bsc2011/2000fall/parrotfis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7738" y="419810"/>
            <a:ext cx="3971925" cy="6023853"/>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descr="http://media1.shmoop.com/images/biology/biobook_speciation_graphik_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976" y="4730259"/>
            <a:ext cx="3400426" cy="1927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7910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6905" y="1943100"/>
            <a:ext cx="5352383" cy="4366260"/>
          </a:xfrm>
        </p:spPr>
        <p:txBody>
          <a:bodyPr>
            <a:normAutofit/>
          </a:bodyPr>
          <a:lstStyle/>
          <a:p>
            <a:pPr algn="ctr"/>
            <a:r>
              <a:rPr lang="en-US" sz="4000" b="1" dirty="0" smtClean="0">
                <a:solidFill>
                  <a:srgbClr val="FFCC66"/>
                </a:solidFill>
                <a:latin typeface="Calibri" panose="020F0502020204030204" pitchFamily="34" charset="0"/>
              </a:rPr>
              <a:t>Allopatric Speciation</a:t>
            </a:r>
          </a:p>
          <a:p>
            <a:pPr marL="457200" indent="-457200">
              <a:buClr>
                <a:schemeClr val="tx1"/>
              </a:buClr>
              <a:buFont typeface="Arial" panose="020B0604020202020204" pitchFamily="34" charset="0"/>
              <a:buChar char="•"/>
            </a:pPr>
            <a:r>
              <a:rPr lang="en-US" sz="3200" u="sng" dirty="0"/>
              <a:t>Definition</a:t>
            </a:r>
            <a:r>
              <a:rPr lang="en-US" sz="3200" dirty="0" smtClean="0"/>
              <a:t>:  new species evolves as a result of  </a:t>
            </a:r>
            <a:r>
              <a:rPr lang="en-US" sz="3200" i="1" dirty="0" smtClean="0">
                <a:solidFill>
                  <a:srgbClr val="FFCC66"/>
                </a:solidFill>
              </a:rPr>
              <a:t>geographic isolation</a:t>
            </a:r>
            <a:endParaRPr lang="en-US" sz="3200" i="1" dirty="0">
              <a:solidFill>
                <a:srgbClr val="FFCC66"/>
              </a:solidFill>
            </a:endParaRPr>
          </a:p>
        </p:txBody>
      </p:sp>
      <p:sp>
        <p:nvSpPr>
          <p:cNvPr id="4" name="Title 1"/>
          <p:cNvSpPr txBox="1">
            <a:spLocks/>
          </p:cNvSpPr>
          <p:nvPr/>
        </p:nvSpPr>
        <p:spPr>
          <a:xfrm>
            <a:off x="505492" y="419810"/>
            <a:ext cx="8309896" cy="1280403"/>
          </a:xfrm>
          <a:prstGeom prst="rect">
            <a:avLst/>
          </a:prstGeom>
          <a:solidFill>
            <a:schemeClr val="accent6">
              <a:lumMod val="75000"/>
            </a:schemeClr>
          </a:solidFill>
          <a:ln w="76200">
            <a:solidFill>
              <a:schemeClr val="tx1"/>
            </a:solidFill>
          </a:ln>
        </p:spPr>
        <p:txBody>
          <a:bodyPr vert="horz" lIns="91440" tIns="45720" rIns="91440" bIns="45720" rtlCol="0" anchor="ctr">
            <a:no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pPr algn="ctr"/>
            <a:r>
              <a:rPr lang="en-US" sz="5500" dirty="0" smtClean="0"/>
              <a:t>Types of Speciation</a:t>
            </a:r>
            <a:endParaRPr lang="en-US" sz="5500" dirty="0"/>
          </a:p>
        </p:txBody>
      </p:sp>
      <p:pic>
        <p:nvPicPr>
          <p:cNvPr id="2050" name="Picture 2" descr="http://upload.wikimedia.org/wikipedia/en/8/8b/Speciation_modes.png"/>
          <p:cNvPicPr>
            <a:picLocks noChangeAspect="1" noChangeArrowheads="1"/>
          </p:cNvPicPr>
          <p:nvPr/>
        </p:nvPicPr>
        <p:blipFill rotWithShape="1">
          <a:blip r:embed="rId2">
            <a:extLst>
              <a:ext uri="{28A0092B-C50C-407E-A947-70E740481C1C}">
                <a14:useLocalDpi xmlns:a14="http://schemas.microsoft.com/office/drawing/2010/main" val="0"/>
              </a:ext>
            </a:extLst>
          </a:blip>
          <a:srcRect l="22988" r="50296"/>
          <a:stretch/>
        </p:blipFill>
        <p:spPr bwMode="auto">
          <a:xfrm>
            <a:off x="7510937" y="2287904"/>
            <a:ext cx="1290163" cy="3676651"/>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http://upload.wikimedia.org/wikipedia/en/8/8b/Speciation_modes.png"/>
          <p:cNvPicPr>
            <a:picLocks noChangeAspect="1" noChangeArrowheads="1"/>
          </p:cNvPicPr>
          <p:nvPr/>
        </p:nvPicPr>
        <p:blipFill rotWithShape="1">
          <a:blip r:embed="rId2">
            <a:extLst>
              <a:ext uri="{28A0092B-C50C-407E-A947-70E740481C1C}">
                <a14:useLocalDpi xmlns:a14="http://schemas.microsoft.com/office/drawing/2010/main" val="0"/>
              </a:ext>
            </a:extLst>
          </a:blip>
          <a:srcRect r="76529"/>
          <a:stretch/>
        </p:blipFill>
        <p:spPr bwMode="auto">
          <a:xfrm>
            <a:off x="6391750" y="2287904"/>
            <a:ext cx="1133475" cy="3676651"/>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6" descr="http://www.buzzle.com/img/articleImages/598178-41106-14.jpg"/>
          <p:cNvPicPr/>
          <p:nvPr/>
        </p:nvPicPr>
        <p:blipFill rotWithShape="1">
          <a:blip r:embed="rId3">
            <a:extLst>
              <a:ext uri="{28A0092B-C50C-407E-A947-70E740481C1C}">
                <a14:useLocalDpi xmlns:a14="http://schemas.microsoft.com/office/drawing/2010/main" val="0"/>
              </a:ext>
            </a:extLst>
          </a:blip>
          <a:srcRect t="9924" r="50402" b="52606"/>
          <a:stretch/>
        </p:blipFill>
        <p:spPr bwMode="auto">
          <a:xfrm>
            <a:off x="1631632" y="4263389"/>
            <a:ext cx="2800350" cy="2045971"/>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3114978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6905" y="1943100"/>
            <a:ext cx="5323808" cy="4366260"/>
          </a:xfrm>
        </p:spPr>
        <p:txBody>
          <a:bodyPr>
            <a:normAutofit/>
          </a:bodyPr>
          <a:lstStyle/>
          <a:p>
            <a:pPr algn="ctr"/>
            <a:r>
              <a:rPr lang="en-US" sz="4000" b="1" dirty="0" smtClean="0">
                <a:solidFill>
                  <a:srgbClr val="FFCC66"/>
                </a:solidFill>
                <a:latin typeface="Calibri" panose="020F0502020204030204" pitchFamily="34" charset="0"/>
              </a:rPr>
              <a:t>Sympatric Speciation</a:t>
            </a:r>
          </a:p>
          <a:p>
            <a:pPr marL="457200" indent="-457200">
              <a:buClr>
                <a:schemeClr val="tx1"/>
              </a:buClr>
              <a:buFont typeface="Arial" panose="020B0604020202020204" pitchFamily="34" charset="0"/>
              <a:buChar char="•"/>
            </a:pPr>
            <a:r>
              <a:rPr lang="en-US" sz="3200" u="sng" dirty="0"/>
              <a:t>Definition</a:t>
            </a:r>
            <a:r>
              <a:rPr lang="en-US" sz="3200" dirty="0" smtClean="0"/>
              <a:t>:  new species evolves from </a:t>
            </a:r>
            <a:r>
              <a:rPr lang="en-US" sz="3200" i="1" dirty="0" smtClean="0">
                <a:solidFill>
                  <a:srgbClr val="FFCC66"/>
                </a:solidFill>
              </a:rPr>
              <a:t>single ancestor</a:t>
            </a:r>
            <a:r>
              <a:rPr lang="en-US" sz="3200" dirty="0" smtClean="0"/>
              <a:t> while living in </a:t>
            </a:r>
            <a:r>
              <a:rPr lang="en-US" sz="3200" i="1" dirty="0" smtClean="0">
                <a:solidFill>
                  <a:srgbClr val="FFCC66"/>
                </a:solidFill>
              </a:rPr>
              <a:t>same geographic niche </a:t>
            </a:r>
            <a:r>
              <a:rPr lang="en-US" sz="3200" dirty="0" smtClean="0"/>
              <a:t>(organism’s “place” in ecosystem)</a:t>
            </a:r>
            <a:endParaRPr lang="en-US" sz="3200" dirty="0"/>
          </a:p>
        </p:txBody>
      </p:sp>
      <p:sp>
        <p:nvSpPr>
          <p:cNvPr id="4" name="Title 1"/>
          <p:cNvSpPr txBox="1">
            <a:spLocks/>
          </p:cNvSpPr>
          <p:nvPr/>
        </p:nvSpPr>
        <p:spPr>
          <a:xfrm>
            <a:off x="505492" y="419810"/>
            <a:ext cx="8309896" cy="1280403"/>
          </a:xfrm>
          <a:prstGeom prst="rect">
            <a:avLst/>
          </a:prstGeom>
          <a:solidFill>
            <a:schemeClr val="accent6">
              <a:lumMod val="75000"/>
            </a:schemeClr>
          </a:solidFill>
          <a:ln w="76200">
            <a:solidFill>
              <a:schemeClr val="tx1"/>
            </a:solidFill>
          </a:ln>
        </p:spPr>
        <p:txBody>
          <a:bodyPr vert="horz" lIns="91440" tIns="45720" rIns="91440" bIns="45720" rtlCol="0" anchor="ctr">
            <a:no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pPr algn="ctr"/>
            <a:r>
              <a:rPr lang="en-US" sz="5500" dirty="0" smtClean="0"/>
              <a:t>Types of Speciation</a:t>
            </a:r>
            <a:endParaRPr lang="en-US" sz="5500" dirty="0"/>
          </a:p>
        </p:txBody>
      </p:sp>
      <p:pic>
        <p:nvPicPr>
          <p:cNvPr id="5" name="Picture 4" descr="http://www.buzzle.com/img/articleImages/598178-41106-14.jpg"/>
          <p:cNvPicPr/>
          <p:nvPr/>
        </p:nvPicPr>
        <p:blipFill rotWithShape="1">
          <a:blip r:embed="rId2">
            <a:extLst>
              <a:ext uri="{28A0092B-C50C-407E-A947-70E740481C1C}">
                <a14:useLocalDpi xmlns:a14="http://schemas.microsoft.com/office/drawing/2010/main" val="0"/>
              </a:ext>
            </a:extLst>
          </a:blip>
          <a:srcRect l="10962" t="60094" r="62921" b="18218"/>
          <a:stretch/>
        </p:blipFill>
        <p:spPr bwMode="auto">
          <a:xfrm>
            <a:off x="1143001" y="5095874"/>
            <a:ext cx="1557338" cy="1213486"/>
          </a:xfrm>
          <a:prstGeom prst="rect">
            <a:avLst/>
          </a:prstGeom>
          <a:noFill/>
          <a:ln>
            <a:noFill/>
          </a:ln>
          <a:extLst>
            <a:ext uri="{53640926-AAD7-44d8-BBD7-CCE9431645EC}">
              <a14:shadowObscured xmlns:a14="http://schemas.microsoft.com/office/drawing/2010/main" xmlns=""/>
            </a:ext>
          </a:extLst>
        </p:spPr>
      </p:pic>
      <p:pic>
        <p:nvPicPr>
          <p:cNvPr id="2050" name="Picture 2" descr="http://upload.wikimedia.org/wikipedia/en/8/8b/Speciation_modes.png"/>
          <p:cNvPicPr>
            <a:picLocks noChangeAspect="1" noChangeArrowheads="1"/>
          </p:cNvPicPr>
          <p:nvPr/>
        </p:nvPicPr>
        <p:blipFill rotWithShape="1">
          <a:blip r:embed="rId3">
            <a:extLst>
              <a:ext uri="{28A0092B-C50C-407E-A947-70E740481C1C}">
                <a14:useLocalDpi xmlns:a14="http://schemas.microsoft.com/office/drawing/2010/main" val="0"/>
              </a:ext>
            </a:extLst>
          </a:blip>
          <a:srcRect l="73284"/>
          <a:stretch/>
        </p:blipFill>
        <p:spPr bwMode="auto">
          <a:xfrm>
            <a:off x="7525225" y="2287904"/>
            <a:ext cx="1290163" cy="3676651"/>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http://upload.wikimedia.org/wikipedia/en/8/8b/Speciation_modes.png"/>
          <p:cNvPicPr>
            <a:picLocks noChangeAspect="1" noChangeArrowheads="1"/>
          </p:cNvPicPr>
          <p:nvPr/>
        </p:nvPicPr>
        <p:blipFill rotWithShape="1">
          <a:blip r:embed="rId3">
            <a:extLst>
              <a:ext uri="{28A0092B-C50C-407E-A947-70E740481C1C}">
                <a14:useLocalDpi xmlns:a14="http://schemas.microsoft.com/office/drawing/2010/main" val="0"/>
              </a:ext>
            </a:extLst>
          </a:blip>
          <a:srcRect r="76529"/>
          <a:stretch/>
        </p:blipFill>
        <p:spPr bwMode="auto">
          <a:xfrm>
            <a:off x="6391750" y="2287904"/>
            <a:ext cx="1133475" cy="3676651"/>
          </a:xfrm>
          <a:prstGeom prst="rect">
            <a:avLst/>
          </a:prstGeom>
          <a:noFill/>
          <a:extLst>
            <a:ext uri="{909E8E84-426E-40dd-AFC4-6F175D3DCCD1}">
              <a14:hiddenFill xmlns:a14="http://schemas.microsoft.com/office/drawing/2010/main" xmlns="">
                <a:solidFill>
                  <a:srgbClr val="FFFFFF"/>
                </a:solidFill>
              </a14:hiddenFill>
            </a:ext>
          </a:extLst>
        </p:spPr>
      </p:pic>
      <p:pic>
        <p:nvPicPr>
          <p:cNvPr id="4098" name="Picture 2" descr="http://evolution.berkeley.edu/evosite/evo101/images/appleflie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5857" y="4981575"/>
            <a:ext cx="2941078"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5690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6905" y="1943100"/>
            <a:ext cx="5680995" cy="4366260"/>
          </a:xfrm>
        </p:spPr>
        <p:txBody>
          <a:bodyPr>
            <a:normAutofit/>
          </a:bodyPr>
          <a:lstStyle/>
          <a:p>
            <a:pPr algn="ctr"/>
            <a:r>
              <a:rPr lang="en-US" sz="4000" b="1" dirty="0" err="1" smtClean="0">
                <a:solidFill>
                  <a:srgbClr val="FFCC66"/>
                </a:solidFill>
                <a:latin typeface="Calibri" panose="020F0502020204030204" pitchFamily="34" charset="0"/>
              </a:rPr>
              <a:t>Parapatric</a:t>
            </a:r>
            <a:r>
              <a:rPr lang="en-US" sz="4000" b="1" dirty="0" smtClean="0">
                <a:solidFill>
                  <a:srgbClr val="FFCC66"/>
                </a:solidFill>
                <a:latin typeface="Calibri" panose="020F0502020204030204" pitchFamily="34" charset="0"/>
              </a:rPr>
              <a:t> Speciation</a:t>
            </a:r>
          </a:p>
          <a:p>
            <a:pPr marL="457200" indent="-457200">
              <a:buClr>
                <a:schemeClr val="tx1"/>
              </a:buClr>
              <a:buFont typeface="Arial" panose="020B0604020202020204" pitchFamily="34" charset="0"/>
              <a:buChar char="•"/>
            </a:pPr>
            <a:r>
              <a:rPr lang="en-US" sz="3200" u="sng" dirty="0"/>
              <a:t>Definition</a:t>
            </a:r>
            <a:r>
              <a:rPr lang="en-US" sz="3200" dirty="0" smtClean="0"/>
              <a:t>:  new species evolves as a result of </a:t>
            </a:r>
            <a:r>
              <a:rPr lang="en-US" sz="3200" i="1" dirty="0" smtClean="0">
                <a:solidFill>
                  <a:srgbClr val="FFCC66"/>
                </a:solidFill>
              </a:rPr>
              <a:t>partial</a:t>
            </a:r>
            <a:r>
              <a:rPr lang="en-US" sz="3200" dirty="0" smtClean="0"/>
              <a:t>  </a:t>
            </a:r>
            <a:r>
              <a:rPr lang="en-US" sz="3200" i="1" dirty="0" smtClean="0">
                <a:solidFill>
                  <a:srgbClr val="FFCC66"/>
                </a:solidFill>
              </a:rPr>
              <a:t>geographic isolation </a:t>
            </a:r>
            <a:r>
              <a:rPr lang="en-US" sz="3200" dirty="0" smtClean="0"/>
              <a:t>as a result of occupying a </a:t>
            </a:r>
            <a:r>
              <a:rPr lang="en-US" sz="3200" i="1" dirty="0" smtClean="0">
                <a:solidFill>
                  <a:srgbClr val="FFCC66"/>
                </a:solidFill>
              </a:rPr>
              <a:t>new/different niche</a:t>
            </a:r>
            <a:endParaRPr lang="en-US" sz="3200" i="1" dirty="0">
              <a:solidFill>
                <a:srgbClr val="FFCC66"/>
              </a:solidFill>
            </a:endParaRPr>
          </a:p>
        </p:txBody>
      </p:sp>
      <p:sp>
        <p:nvSpPr>
          <p:cNvPr id="4" name="Title 1"/>
          <p:cNvSpPr txBox="1">
            <a:spLocks/>
          </p:cNvSpPr>
          <p:nvPr/>
        </p:nvSpPr>
        <p:spPr>
          <a:xfrm>
            <a:off x="505492" y="419810"/>
            <a:ext cx="8309896" cy="1280403"/>
          </a:xfrm>
          <a:prstGeom prst="rect">
            <a:avLst/>
          </a:prstGeom>
          <a:solidFill>
            <a:schemeClr val="accent6">
              <a:lumMod val="75000"/>
            </a:schemeClr>
          </a:solidFill>
          <a:ln w="76200">
            <a:solidFill>
              <a:schemeClr val="tx1"/>
            </a:solidFill>
          </a:ln>
        </p:spPr>
        <p:txBody>
          <a:bodyPr vert="horz" lIns="91440" tIns="45720" rIns="91440" bIns="45720" rtlCol="0" anchor="ctr">
            <a:no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pPr algn="ctr"/>
            <a:r>
              <a:rPr lang="en-US" sz="5500" dirty="0" smtClean="0"/>
              <a:t>Types of Speciation</a:t>
            </a:r>
            <a:endParaRPr lang="en-US" sz="5500" dirty="0"/>
          </a:p>
        </p:txBody>
      </p:sp>
      <p:pic>
        <p:nvPicPr>
          <p:cNvPr id="2050" name="Picture 2" descr="http://upload.wikimedia.org/wikipedia/en/8/8b/Speciation_modes.png"/>
          <p:cNvPicPr>
            <a:picLocks noChangeAspect="1" noChangeArrowheads="1"/>
          </p:cNvPicPr>
          <p:nvPr/>
        </p:nvPicPr>
        <p:blipFill rotWithShape="1">
          <a:blip r:embed="rId2">
            <a:extLst>
              <a:ext uri="{28A0092B-C50C-407E-A947-70E740481C1C}">
                <a14:useLocalDpi xmlns:a14="http://schemas.microsoft.com/office/drawing/2010/main" val="0"/>
              </a:ext>
            </a:extLst>
          </a:blip>
          <a:srcRect l="48729" t="-389" r="26035" b="389"/>
          <a:stretch/>
        </p:blipFill>
        <p:spPr bwMode="auto">
          <a:xfrm>
            <a:off x="7510938" y="2287904"/>
            <a:ext cx="1218726" cy="3676651"/>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http://upload.wikimedia.org/wikipedia/en/8/8b/Speciation_modes.png"/>
          <p:cNvPicPr>
            <a:picLocks noChangeAspect="1" noChangeArrowheads="1"/>
          </p:cNvPicPr>
          <p:nvPr/>
        </p:nvPicPr>
        <p:blipFill rotWithShape="1">
          <a:blip r:embed="rId2">
            <a:extLst>
              <a:ext uri="{28A0092B-C50C-407E-A947-70E740481C1C}">
                <a14:useLocalDpi xmlns:a14="http://schemas.microsoft.com/office/drawing/2010/main" val="0"/>
              </a:ext>
            </a:extLst>
          </a:blip>
          <a:srcRect r="76529"/>
          <a:stretch/>
        </p:blipFill>
        <p:spPr bwMode="auto">
          <a:xfrm>
            <a:off x="6391750" y="2287904"/>
            <a:ext cx="1133475" cy="3676651"/>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7" descr="http://www.buzzle.com/img/articleImages/598178-41106-14.jpg"/>
          <p:cNvPicPr/>
          <p:nvPr/>
        </p:nvPicPr>
        <p:blipFill rotWithShape="1">
          <a:blip r:embed="rId3">
            <a:extLst>
              <a:ext uri="{28A0092B-C50C-407E-A947-70E740481C1C}">
                <a14:useLocalDpi xmlns:a14="http://schemas.microsoft.com/office/drawing/2010/main" val="0"/>
              </a:ext>
            </a:extLst>
          </a:blip>
          <a:srcRect l="52231" t="9924" r="-1" b="52606"/>
          <a:stretch/>
        </p:blipFill>
        <p:spPr bwMode="auto">
          <a:xfrm>
            <a:off x="3561715" y="4595177"/>
            <a:ext cx="2496185" cy="1957070"/>
          </a:xfrm>
          <a:prstGeom prst="rect">
            <a:avLst/>
          </a:prstGeom>
          <a:noFill/>
          <a:ln>
            <a:noFill/>
          </a:ln>
          <a:extLst>
            <a:ext uri="{53640926-AAD7-44d8-BBD7-CCE9431645EC}">
              <a14:shadowObscured xmlns:a14="http://schemas.microsoft.com/office/drawing/2010/main" xmlns=""/>
            </a:ext>
          </a:extLst>
        </p:spPr>
      </p:pic>
      <p:pic>
        <p:nvPicPr>
          <p:cNvPr id="5122" name="Picture 2" descr="http://evolution.berkeley.edu/evosite/evo101/images/grassonmin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55" y="5021580"/>
            <a:ext cx="3428694" cy="1530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230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6905" y="1943100"/>
            <a:ext cx="8438483" cy="4366260"/>
          </a:xfrm>
        </p:spPr>
        <p:txBody>
          <a:bodyPr>
            <a:normAutofit/>
          </a:bodyPr>
          <a:lstStyle/>
          <a:p>
            <a:pPr algn="ctr"/>
            <a:r>
              <a:rPr lang="en-US" sz="4000" b="1" dirty="0" smtClean="0">
                <a:solidFill>
                  <a:srgbClr val="66CCFF"/>
                </a:solidFill>
                <a:latin typeface="Calibri" panose="020F0502020204030204" pitchFamily="34" charset="0"/>
              </a:rPr>
              <a:t>Divergent Evolution</a:t>
            </a:r>
          </a:p>
          <a:p>
            <a:pPr marL="457200" indent="-457200">
              <a:buClr>
                <a:schemeClr val="tx1"/>
              </a:buClr>
              <a:buFont typeface="Arial" panose="020B0604020202020204" pitchFamily="34" charset="0"/>
              <a:buChar char="•"/>
            </a:pPr>
            <a:r>
              <a:rPr lang="en-US" sz="3200" u="sng" dirty="0"/>
              <a:t>Definition</a:t>
            </a:r>
            <a:r>
              <a:rPr lang="en-US" sz="3200" dirty="0" smtClean="0"/>
              <a:t>:  new species evolves from a </a:t>
            </a:r>
            <a:r>
              <a:rPr lang="en-US" sz="3200" i="1" dirty="0" smtClean="0">
                <a:solidFill>
                  <a:srgbClr val="66CCFF"/>
                </a:solidFill>
              </a:rPr>
              <a:t>common ancestor</a:t>
            </a:r>
            <a:endParaRPr lang="en-US" sz="3200" i="1" dirty="0">
              <a:solidFill>
                <a:srgbClr val="66CCFF"/>
              </a:solidFill>
            </a:endParaRPr>
          </a:p>
        </p:txBody>
      </p:sp>
      <p:sp>
        <p:nvSpPr>
          <p:cNvPr id="4" name="Title 1"/>
          <p:cNvSpPr txBox="1">
            <a:spLocks/>
          </p:cNvSpPr>
          <p:nvPr/>
        </p:nvSpPr>
        <p:spPr>
          <a:xfrm>
            <a:off x="505492" y="419810"/>
            <a:ext cx="8309896" cy="1280403"/>
          </a:xfrm>
          <a:prstGeom prst="rect">
            <a:avLst/>
          </a:prstGeom>
          <a:solidFill>
            <a:schemeClr val="tx2">
              <a:lumMod val="50000"/>
            </a:schemeClr>
          </a:solidFill>
          <a:ln w="76200">
            <a:solidFill>
              <a:schemeClr val="tx1"/>
            </a:solidFill>
          </a:ln>
        </p:spPr>
        <p:txBody>
          <a:bodyPr vert="horz" lIns="91440" tIns="45720" rIns="91440" bIns="45720" rtlCol="0" anchor="ctr">
            <a:no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pPr algn="ctr"/>
            <a:r>
              <a:rPr lang="en-US" sz="5500" dirty="0" smtClean="0"/>
              <a:t>Types of Evolution</a:t>
            </a:r>
            <a:endParaRPr lang="en-US" sz="5500" dirty="0"/>
          </a:p>
        </p:txBody>
      </p:sp>
      <p:pic>
        <p:nvPicPr>
          <p:cNvPr id="7" name="Picture 6" descr="http://img.sparknotes.com/figures/C/c20dba9bb5ab0b84facbb597018d1d19/types.gif"/>
          <p:cNvPicPr/>
          <p:nvPr/>
        </p:nvPicPr>
        <p:blipFill rotWithShape="1">
          <a:blip r:embed="rId2">
            <a:extLst>
              <a:ext uri="{28A0092B-C50C-407E-A947-70E740481C1C}">
                <a14:useLocalDpi xmlns:a14="http://schemas.microsoft.com/office/drawing/2010/main" val="0"/>
              </a:ext>
            </a:extLst>
          </a:blip>
          <a:srcRect l="9216" t="23627" r="61086"/>
          <a:stretch/>
        </p:blipFill>
        <p:spPr bwMode="auto">
          <a:xfrm>
            <a:off x="6240634" y="3704907"/>
            <a:ext cx="2020253" cy="2847340"/>
          </a:xfrm>
          <a:prstGeom prst="rect">
            <a:avLst/>
          </a:prstGeom>
          <a:noFill/>
          <a:ln>
            <a:noFill/>
          </a:ln>
          <a:extLst>
            <a:ext uri="{53640926-AAD7-44d8-BBD7-CCE9431645EC}">
              <a14:shadowObscured xmlns:a14="http://schemas.microsoft.com/office/drawing/2010/main" xmlns=""/>
            </a:ext>
          </a:extLst>
        </p:spPr>
      </p:pic>
      <p:pic>
        <p:nvPicPr>
          <p:cNvPr id="9" name="Picture 8" descr="http://www.thisoldearth.net/Images/diverge_evol.gif"/>
          <p:cNvPicPr/>
          <p:nvPr/>
        </p:nvPicPr>
        <p:blipFill>
          <a:blip r:embed="rId3">
            <a:extLst>
              <a:ext uri="{28A0092B-C50C-407E-A947-70E740481C1C}">
                <a14:useLocalDpi xmlns:a14="http://schemas.microsoft.com/office/drawing/2010/main" val="0"/>
              </a:ext>
            </a:extLst>
          </a:blip>
          <a:srcRect/>
          <a:stretch>
            <a:fillRect/>
          </a:stretch>
        </p:blipFill>
        <p:spPr bwMode="auto">
          <a:xfrm>
            <a:off x="1322614" y="3844198"/>
            <a:ext cx="3874544" cy="2708049"/>
          </a:xfrm>
          <a:prstGeom prst="rect">
            <a:avLst/>
          </a:prstGeom>
          <a:solidFill>
            <a:schemeClr val="tx1">
              <a:lumMod val="85000"/>
            </a:schemeClr>
          </a:solidFill>
          <a:ln>
            <a:noFill/>
          </a:ln>
        </p:spPr>
      </p:pic>
    </p:spTree>
    <p:extLst>
      <p:ext uri="{BB962C8B-B14F-4D97-AF65-F5344CB8AC3E}">
        <p14:creationId xmlns:p14="http://schemas.microsoft.com/office/powerpoint/2010/main" val="2030100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6905" y="1943100"/>
            <a:ext cx="8438483" cy="4366260"/>
          </a:xfrm>
        </p:spPr>
        <p:txBody>
          <a:bodyPr>
            <a:normAutofit/>
          </a:bodyPr>
          <a:lstStyle/>
          <a:p>
            <a:pPr algn="ctr"/>
            <a:r>
              <a:rPr lang="en-US" sz="4000" b="1" dirty="0" smtClean="0">
                <a:solidFill>
                  <a:srgbClr val="66CCFF"/>
                </a:solidFill>
                <a:latin typeface="Calibri" panose="020F0502020204030204" pitchFamily="34" charset="0"/>
              </a:rPr>
              <a:t>Convergent Evolution</a:t>
            </a:r>
          </a:p>
          <a:p>
            <a:pPr marL="457200" indent="-457200">
              <a:buClr>
                <a:schemeClr val="tx1"/>
              </a:buClr>
              <a:buFont typeface="Arial" panose="020B0604020202020204" pitchFamily="34" charset="0"/>
              <a:buChar char="•"/>
            </a:pPr>
            <a:r>
              <a:rPr lang="en-US" sz="3200" u="sng" dirty="0"/>
              <a:t>Definition</a:t>
            </a:r>
            <a:r>
              <a:rPr lang="en-US" sz="3200" dirty="0" smtClean="0"/>
              <a:t>:  </a:t>
            </a:r>
            <a:r>
              <a:rPr lang="en-US" sz="3200" i="1" dirty="0" smtClean="0">
                <a:solidFill>
                  <a:srgbClr val="66CCFF"/>
                </a:solidFill>
              </a:rPr>
              <a:t>unrelated species</a:t>
            </a:r>
            <a:r>
              <a:rPr lang="en-US" sz="3200" dirty="0" smtClean="0"/>
              <a:t> </a:t>
            </a:r>
            <a:r>
              <a:rPr lang="en-US" sz="3200" i="1" dirty="0" smtClean="0">
                <a:solidFill>
                  <a:srgbClr val="66CCFF"/>
                </a:solidFill>
              </a:rPr>
              <a:t>become similar </a:t>
            </a:r>
            <a:r>
              <a:rPr lang="en-US" sz="3200" dirty="0" smtClean="0"/>
              <a:t>as they adapt to similar environments</a:t>
            </a:r>
            <a:endParaRPr lang="en-US" sz="3200" i="1" dirty="0">
              <a:solidFill>
                <a:srgbClr val="66CCFF"/>
              </a:solidFill>
            </a:endParaRPr>
          </a:p>
        </p:txBody>
      </p:sp>
      <p:sp>
        <p:nvSpPr>
          <p:cNvPr id="4" name="Title 1"/>
          <p:cNvSpPr txBox="1">
            <a:spLocks/>
          </p:cNvSpPr>
          <p:nvPr/>
        </p:nvSpPr>
        <p:spPr>
          <a:xfrm>
            <a:off x="505492" y="419810"/>
            <a:ext cx="8309896" cy="1280403"/>
          </a:xfrm>
          <a:prstGeom prst="rect">
            <a:avLst/>
          </a:prstGeom>
          <a:solidFill>
            <a:schemeClr val="tx2">
              <a:lumMod val="50000"/>
            </a:schemeClr>
          </a:solidFill>
          <a:ln w="76200">
            <a:solidFill>
              <a:schemeClr val="tx1"/>
            </a:solidFill>
          </a:ln>
        </p:spPr>
        <p:txBody>
          <a:bodyPr vert="horz" lIns="91440" tIns="45720" rIns="91440" bIns="45720" rtlCol="0" anchor="ctr">
            <a:no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pPr algn="ctr"/>
            <a:r>
              <a:rPr lang="en-US" sz="5500" dirty="0" smtClean="0"/>
              <a:t>Types of Evolution</a:t>
            </a:r>
            <a:endParaRPr lang="en-US" sz="5500" dirty="0"/>
          </a:p>
        </p:txBody>
      </p:sp>
      <p:pic>
        <p:nvPicPr>
          <p:cNvPr id="6" name="Picture 5" descr="http://img.sparknotes.com/figures/C/c20dba9bb5ab0b84facbb597018d1d19/types.gif"/>
          <p:cNvPicPr/>
          <p:nvPr/>
        </p:nvPicPr>
        <p:blipFill rotWithShape="1">
          <a:blip r:embed="rId2">
            <a:extLst>
              <a:ext uri="{28A0092B-C50C-407E-A947-70E740481C1C}">
                <a14:useLocalDpi xmlns:a14="http://schemas.microsoft.com/office/drawing/2010/main" val="0"/>
              </a:ext>
            </a:extLst>
          </a:blip>
          <a:srcRect l="38245" t="22528" r="27945" b="1099"/>
          <a:stretch/>
        </p:blipFill>
        <p:spPr bwMode="auto">
          <a:xfrm>
            <a:off x="760005" y="3860074"/>
            <a:ext cx="2032181" cy="2692173"/>
          </a:xfrm>
          <a:prstGeom prst="rect">
            <a:avLst/>
          </a:prstGeom>
          <a:noFill/>
          <a:ln>
            <a:noFill/>
          </a:ln>
          <a:extLst>
            <a:ext uri="{53640926-AAD7-44d8-BBD7-CCE9431645EC}">
              <a14:shadowObscured xmlns:a14="http://schemas.microsoft.com/office/drawing/2010/main" xmlns=""/>
            </a:ext>
          </a:extLst>
        </p:spPr>
      </p:pic>
      <p:pic>
        <p:nvPicPr>
          <p:cNvPr id="8" name="Picture 7" descr="http://animalwise.files.wordpress.com/2011/09/convergent-evolution-marine-all-about-reptiles-com.gif"/>
          <p:cNvPicPr/>
          <p:nvPr/>
        </p:nvPicPr>
        <p:blipFill>
          <a:blip r:embed="rId3">
            <a:extLst>
              <a:ext uri="{28A0092B-C50C-407E-A947-70E740481C1C}">
                <a14:useLocalDpi xmlns:a14="http://schemas.microsoft.com/office/drawing/2010/main" val="0"/>
              </a:ext>
            </a:extLst>
          </a:blip>
          <a:srcRect/>
          <a:stretch>
            <a:fillRect/>
          </a:stretch>
        </p:blipFill>
        <p:spPr bwMode="auto">
          <a:xfrm>
            <a:off x="3452178" y="3860074"/>
            <a:ext cx="5363210" cy="2692173"/>
          </a:xfrm>
          <a:prstGeom prst="rect">
            <a:avLst/>
          </a:prstGeom>
          <a:noFill/>
          <a:ln>
            <a:noFill/>
          </a:ln>
        </p:spPr>
      </p:pic>
    </p:spTree>
    <p:extLst>
      <p:ext uri="{BB962C8B-B14F-4D97-AF65-F5344CB8AC3E}">
        <p14:creationId xmlns:p14="http://schemas.microsoft.com/office/powerpoint/2010/main" val="112246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6905" y="1943100"/>
            <a:ext cx="8438483" cy="4366260"/>
          </a:xfrm>
        </p:spPr>
        <p:txBody>
          <a:bodyPr>
            <a:normAutofit/>
          </a:bodyPr>
          <a:lstStyle/>
          <a:p>
            <a:pPr algn="ctr"/>
            <a:r>
              <a:rPr lang="en-US" sz="4000" b="1" dirty="0" smtClean="0">
                <a:solidFill>
                  <a:srgbClr val="66CCFF"/>
                </a:solidFill>
                <a:latin typeface="Calibri" panose="020F0502020204030204" pitchFamily="34" charset="0"/>
              </a:rPr>
              <a:t>Parallel Evolution</a:t>
            </a:r>
          </a:p>
          <a:p>
            <a:pPr marL="457200" indent="-457200">
              <a:buClr>
                <a:schemeClr val="tx1"/>
              </a:buClr>
              <a:buFont typeface="Arial" panose="020B0604020202020204" pitchFamily="34" charset="0"/>
              <a:buChar char="•"/>
            </a:pPr>
            <a:r>
              <a:rPr lang="en-US" sz="3200" u="sng" dirty="0"/>
              <a:t>Definition</a:t>
            </a:r>
            <a:r>
              <a:rPr lang="en-US" sz="3200" dirty="0" smtClean="0"/>
              <a:t>:  development of a </a:t>
            </a:r>
            <a:r>
              <a:rPr lang="en-US" sz="3200" i="1" dirty="0" smtClean="0">
                <a:solidFill>
                  <a:srgbClr val="66CCFF"/>
                </a:solidFill>
              </a:rPr>
              <a:t>similar trait </a:t>
            </a:r>
            <a:r>
              <a:rPr lang="en-US" sz="3200" dirty="0" smtClean="0"/>
              <a:t>in </a:t>
            </a:r>
            <a:r>
              <a:rPr lang="en-US" sz="3200" i="1" dirty="0" smtClean="0">
                <a:solidFill>
                  <a:srgbClr val="66CCFF"/>
                </a:solidFill>
              </a:rPr>
              <a:t>related, but distinct, species </a:t>
            </a:r>
            <a:r>
              <a:rPr lang="en-US" sz="3200" dirty="0" smtClean="0"/>
              <a:t>descending from a </a:t>
            </a:r>
            <a:r>
              <a:rPr lang="en-US" sz="3200" i="1" dirty="0" smtClean="0">
                <a:solidFill>
                  <a:srgbClr val="66CCFF"/>
                </a:solidFill>
              </a:rPr>
              <a:t>common ancestor </a:t>
            </a:r>
            <a:endParaRPr lang="en-US" sz="3200" i="1" dirty="0">
              <a:solidFill>
                <a:srgbClr val="66CCFF"/>
              </a:solidFill>
            </a:endParaRPr>
          </a:p>
        </p:txBody>
      </p:sp>
      <p:sp>
        <p:nvSpPr>
          <p:cNvPr id="4" name="Title 1"/>
          <p:cNvSpPr txBox="1">
            <a:spLocks/>
          </p:cNvSpPr>
          <p:nvPr/>
        </p:nvSpPr>
        <p:spPr>
          <a:xfrm>
            <a:off x="505492" y="419810"/>
            <a:ext cx="8309896" cy="1280403"/>
          </a:xfrm>
          <a:prstGeom prst="rect">
            <a:avLst/>
          </a:prstGeom>
          <a:solidFill>
            <a:schemeClr val="tx2">
              <a:lumMod val="50000"/>
            </a:schemeClr>
          </a:solidFill>
          <a:ln w="76200">
            <a:solidFill>
              <a:schemeClr val="tx1"/>
            </a:solidFill>
          </a:ln>
        </p:spPr>
        <p:txBody>
          <a:bodyPr vert="horz" lIns="91440" tIns="45720" rIns="91440" bIns="45720" rtlCol="0" anchor="ctr">
            <a:no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pPr algn="ctr"/>
            <a:r>
              <a:rPr lang="en-US" sz="5500" dirty="0" smtClean="0"/>
              <a:t>Types of Evolution</a:t>
            </a:r>
            <a:endParaRPr lang="en-US" sz="5500" dirty="0"/>
          </a:p>
        </p:txBody>
      </p:sp>
      <p:pic>
        <p:nvPicPr>
          <p:cNvPr id="7" name="Picture 6" descr="http://img.sparknotes.com/figures/C/c20dba9bb5ab0b84facbb597018d1d19/types.gif"/>
          <p:cNvPicPr/>
          <p:nvPr/>
        </p:nvPicPr>
        <p:blipFill rotWithShape="1">
          <a:blip r:embed="rId2">
            <a:extLst>
              <a:ext uri="{28A0092B-C50C-407E-A947-70E740481C1C}">
                <a14:useLocalDpi xmlns:a14="http://schemas.microsoft.com/office/drawing/2010/main" val="0"/>
              </a:ext>
            </a:extLst>
          </a:blip>
          <a:srcRect l="71371" t="22528" r="-1069" b="1099"/>
          <a:stretch/>
        </p:blipFill>
        <p:spPr bwMode="auto">
          <a:xfrm>
            <a:off x="1061358" y="4147457"/>
            <a:ext cx="1828800" cy="2404790"/>
          </a:xfrm>
          <a:prstGeom prst="rect">
            <a:avLst/>
          </a:prstGeom>
          <a:noFill/>
          <a:ln>
            <a:noFill/>
          </a:ln>
          <a:extLst>
            <a:ext uri="{53640926-AAD7-44d8-BBD7-CCE9431645EC}">
              <a14:shadowObscured xmlns:a14="http://schemas.microsoft.com/office/drawing/2010/main" xmlns=""/>
            </a:ext>
          </a:extLst>
        </p:spPr>
      </p:pic>
      <p:pic>
        <p:nvPicPr>
          <p:cNvPr id="9" name="Picture 8" descr="https://d2jmvrsizmvf4x.cloudfront.net/1Zll5KiXQLCwlHM6jprU_parallel.gif"/>
          <p:cNvPicPr/>
          <p:nvPr/>
        </p:nvPicPr>
        <p:blipFill>
          <a:blip r:embed="rId3">
            <a:extLst>
              <a:ext uri="{28A0092B-C50C-407E-A947-70E740481C1C}">
                <a14:useLocalDpi xmlns:a14="http://schemas.microsoft.com/office/drawing/2010/main" val="0"/>
              </a:ext>
            </a:extLst>
          </a:blip>
          <a:srcRect/>
          <a:stretch>
            <a:fillRect/>
          </a:stretch>
        </p:blipFill>
        <p:spPr bwMode="auto">
          <a:xfrm>
            <a:off x="4965201" y="3767319"/>
            <a:ext cx="2839856" cy="2784928"/>
          </a:xfrm>
          <a:prstGeom prst="rect">
            <a:avLst/>
          </a:prstGeom>
          <a:solidFill>
            <a:schemeClr val="tx1">
              <a:lumMod val="85000"/>
            </a:schemeClr>
          </a:solidFill>
          <a:ln>
            <a:noFill/>
          </a:ln>
        </p:spPr>
      </p:pic>
    </p:spTree>
    <p:extLst>
      <p:ext uri="{BB962C8B-B14F-4D97-AF65-F5344CB8AC3E}">
        <p14:creationId xmlns:p14="http://schemas.microsoft.com/office/powerpoint/2010/main" val="4137513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A41AC481-B287-49C8-90EF-C669597D2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8211</TotalTime>
  <Words>908</Words>
  <Application>Microsoft Office PowerPoint</Application>
  <PresentationFormat>On-screen Show (4:3)</PresentationFormat>
  <Paragraphs>96</Paragraphs>
  <Slides>29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Tw Cen MT</vt:lpstr>
      <vt:lpstr>Tw Cen MT Condensed</vt:lpstr>
      <vt:lpstr>Wingdings 3</vt:lpstr>
      <vt:lpstr>Integral</vt:lpstr>
      <vt:lpstr>Types of Speciation, Evolution &amp; Isolation</vt:lpstr>
      <vt:lpstr>Currently there are 8.7 million species of “EUKARYOTES”  -80% are still undiscovered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Geographic Isolation</vt:lpstr>
      <vt:lpstr>Behavioral Isolation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Wylie ISD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Types of Speciation, Evolution &amp; Isolation</dc:title>
  <dc:creator>Karle, Jacqueline</dc:creator>
  <cp:lastModifiedBy>Jones Malissa S</cp:lastModifiedBy>
  <cp:revision>30</cp:revision>
  <cp:lastPrinted>2015-01-23T16:49:59Z</cp:lastPrinted>
  <dcterms:created xsi:type="dcterms:W3CDTF">2015-01-22T00:56:02Z</dcterms:created>
  <dcterms:modified xsi:type="dcterms:W3CDTF">2019-10-15T12:10:10Z</dcterms:modified>
</cp:coreProperties>
</file>