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handoutMasterIdLst>
    <p:handoutMasterId r:id="rId28"/>
  </p:handoutMasterIdLst>
  <p:sldIdLst>
    <p:sldId id="256" r:id="rId2"/>
    <p:sldId id="257" r:id="rId3"/>
    <p:sldId id="304" r:id="rId4"/>
    <p:sldId id="258" r:id="rId5"/>
    <p:sldId id="259" r:id="rId6"/>
    <p:sldId id="270" r:id="rId7"/>
    <p:sldId id="305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306" r:id="rId17"/>
    <p:sldId id="268" r:id="rId18"/>
    <p:sldId id="271" r:id="rId19"/>
    <p:sldId id="269" r:id="rId20"/>
    <p:sldId id="295" r:id="rId21"/>
    <p:sldId id="296" r:id="rId22"/>
    <p:sldId id="297" r:id="rId23"/>
    <p:sldId id="298" r:id="rId24"/>
    <p:sldId id="299" r:id="rId25"/>
    <p:sldId id="312" r:id="rId26"/>
    <p:sldId id="300" r:id="rId2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62" d="100"/>
          <a:sy n="62" d="100"/>
        </p:scale>
        <p:origin x="224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>
            <a:extLst>
              <a:ext uri="{FF2B5EF4-FFF2-40B4-BE49-F238E27FC236}">
                <a16:creationId xmlns:a16="http://schemas.microsoft.com/office/drawing/2014/main" id="{9F579E9E-B9C8-40C7-A300-61B83445166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5539" name="Rectangle 3">
            <a:extLst>
              <a:ext uri="{FF2B5EF4-FFF2-40B4-BE49-F238E27FC236}">
                <a16:creationId xmlns:a16="http://schemas.microsoft.com/office/drawing/2014/main" id="{A9DCD7EE-6D96-4877-9790-C2B5CB3C8CF1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5540" name="Rectangle 4">
            <a:extLst>
              <a:ext uri="{FF2B5EF4-FFF2-40B4-BE49-F238E27FC236}">
                <a16:creationId xmlns:a16="http://schemas.microsoft.com/office/drawing/2014/main" id="{4A95B28C-40A3-4143-AC58-41BB296A5BA7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5541" name="Rectangle 5">
            <a:extLst>
              <a:ext uri="{FF2B5EF4-FFF2-40B4-BE49-F238E27FC236}">
                <a16:creationId xmlns:a16="http://schemas.microsoft.com/office/drawing/2014/main" id="{782FD29C-5A5D-4428-9C15-03D0EB7B29F9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C0D32C0C-9590-447E-BA50-9AD4DB2F7C1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5" name="Rectangle 4"/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grpSp>
            <p:nvGrpSpPr>
              <p:cNvPr id="16" name="Group 5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18" name="Line 6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" name="Line 7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" name="Line 8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" name="Line 9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" name="Line 10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" name="Line 15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" name="Line 20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" name="Line 25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" name="Line 27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7" name="Line 57"/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" name="Group 58"/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11" name="Line 59"/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" name="Line 60"/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Line 61"/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Arc 62"/>
              <p:cNvSpPr>
                <a:spLocks/>
              </p:cNvSpPr>
              <p:nvPr/>
            </p:nvSpPr>
            <p:spPr bwMode="ltGray">
              <a:xfrm rot="16200000" flipH="1">
                <a:off x="426" y="860"/>
                <a:ext cx="156" cy="157"/>
              </a:xfrm>
              <a:custGeom>
                <a:avLst/>
                <a:gdLst>
                  <a:gd name="T0" fmla="*/ 76 w 43195"/>
                  <a:gd name="T1" fmla="*/ 0 h 43200"/>
                  <a:gd name="T2" fmla="*/ 0 w 43195"/>
                  <a:gd name="T3" fmla="*/ 80 h 43200"/>
                  <a:gd name="T4" fmla="*/ 78 w 43195"/>
                  <a:gd name="T5" fmla="*/ 79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0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0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" name="Group 63"/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8" name="Line 64"/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" name="Line 65"/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" name="Arc 66"/>
              <p:cNvSpPr>
                <a:spLocks/>
              </p:cNvSpPr>
              <p:nvPr/>
            </p:nvSpPr>
            <p:spPr bwMode="ltGray">
              <a:xfrm rot="5400000">
                <a:off x="5097" y="3346"/>
                <a:ext cx="156" cy="157"/>
              </a:xfrm>
              <a:custGeom>
                <a:avLst/>
                <a:gdLst>
                  <a:gd name="T0" fmla="*/ 76 w 43195"/>
                  <a:gd name="T1" fmla="*/ 0 h 43200"/>
                  <a:gd name="T2" fmla="*/ 0 w 43195"/>
                  <a:gd name="T3" fmla="*/ 80 h 43200"/>
                  <a:gd name="T4" fmla="*/ 78 w 43195"/>
                  <a:gd name="T5" fmla="*/ 79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0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0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52291" name="Rectangle 67">
            <a:extLst>
              <a:ext uri="{FF2B5EF4-FFF2-40B4-BE49-F238E27FC236}">
                <a16:creationId xmlns:a16="http://schemas.microsoft.com/office/drawing/2014/main" id="{D8962881-F0DD-48D9-94DC-3C289B29D2D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52292" name="Rectangle 68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E52C4C00-C991-43AB-AC46-5395F17038D9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69" name="Rectangle 69">
            <a:extLst>
              <a:ext uri="{FF2B5EF4-FFF2-40B4-BE49-F238E27FC236}">
                <a16:creationId xmlns:a16="http://schemas.microsoft.com/office/drawing/2014/main" id="{ABDC9435-4AE0-4790-A4CF-CA69F17CCB42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0" name="Rectangle 70">
            <a:extLst>
              <a:ext uri="{FF2B5EF4-FFF2-40B4-BE49-F238E27FC236}">
                <a16:creationId xmlns:a16="http://schemas.microsoft.com/office/drawing/2014/main" id="{7C61464F-1368-4CFE-B1B4-DB3B5ABC08D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1" name="Rectangle 71">
            <a:extLst>
              <a:ext uri="{FF2B5EF4-FFF2-40B4-BE49-F238E27FC236}">
                <a16:creationId xmlns:a16="http://schemas.microsoft.com/office/drawing/2014/main" id="{B46A9570-D977-4D46-9C1B-2EE585239B6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2A226F8-44CB-4790-AB8F-BE43176EF4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040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118714-4D30-490A-8793-AF594DB3C7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3EC1A0-6176-439A-9A9C-9E5B3EB10F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5">
            <a:extLst>
              <a:ext uri="{FF2B5EF4-FFF2-40B4-BE49-F238E27FC236}">
                <a16:creationId xmlns:a16="http://schemas.microsoft.com/office/drawing/2014/main" id="{1AC1060F-CC3E-4EBF-921D-AB47CA4B639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6">
            <a:extLst>
              <a:ext uri="{FF2B5EF4-FFF2-40B4-BE49-F238E27FC236}">
                <a16:creationId xmlns:a16="http://schemas.microsoft.com/office/drawing/2014/main" id="{475E8B7B-BCAA-4665-8361-F5310F53715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7">
            <a:extLst>
              <a:ext uri="{FF2B5EF4-FFF2-40B4-BE49-F238E27FC236}">
                <a16:creationId xmlns:a16="http://schemas.microsoft.com/office/drawing/2014/main" id="{542ADB2A-1C53-4E57-A762-4E3AD85FFBD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08FA63-4CB6-4B45-B87D-ADC193F9E0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6426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AD98D8B-1E65-43BA-953F-5544D1A44E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10350" y="304800"/>
            <a:ext cx="2000250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AFF0E18-DAEF-4290-B3A5-00B3A15204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848350" cy="5715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5">
            <a:extLst>
              <a:ext uri="{FF2B5EF4-FFF2-40B4-BE49-F238E27FC236}">
                <a16:creationId xmlns:a16="http://schemas.microsoft.com/office/drawing/2014/main" id="{1AC1060F-CC3E-4EBF-921D-AB47CA4B639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6">
            <a:extLst>
              <a:ext uri="{FF2B5EF4-FFF2-40B4-BE49-F238E27FC236}">
                <a16:creationId xmlns:a16="http://schemas.microsoft.com/office/drawing/2014/main" id="{475E8B7B-BCAA-4665-8361-F5310F53715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7">
            <a:extLst>
              <a:ext uri="{FF2B5EF4-FFF2-40B4-BE49-F238E27FC236}">
                <a16:creationId xmlns:a16="http://schemas.microsoft.com/office/drawing/2014/main" id="{542ADB2A-1C53-4E57-A762-4E3AD85FFBD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9D68AB-292F-4BA8-85AD-6034367BF7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5379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4A1302-2610-43EA-BCBA-741CE9EBF1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F0B155-5E77-4A10-8C4F-77916B61CB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5">
            <a:extLst>
              <a:ext uri="{FF2B5EF4-FFF2-40B4-BE49-F238E27FC236}">
                <a16:creationId xmlns:a16="http://schemas.microsoft.com/office/drawing/2014/main" id="{1AC1060F-CC3E-4EBF-921D-AB47CA4B639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6">
            <a:extLst>
              <a:ext uri="{FF2B5EF4-FFF2-40B4-BE49-F238E27FC236}">
                <a16:creationId xmlns:a16="http://schemas.microsoft.com/office/drawing/2014/main" id="{475E8B7B-BCAA-4665-8361-F5310F53715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7">
            <a:extLst>
              <a:ext uri="{FF2B5EF4-FFF2-40B4-BE49-F238E27FC236}">
                <a16:creationId xmlns:a16="http://schemas.microsoft.com/office/drawing/2014/main" id="{542ADB2A-1C53-4E57-A762-4E3AD85FFBD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8DC164-44FD-447A-BA90-97455F3F263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4189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09DCC8-37FB-4FDA-94AA-93BAAEDE72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C9222D-6A34-4105-A6D3-015519454C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5">
            <a:extLst>
              <a:ext uri="{FF2B5EF4-FFF2-40B4-BE49-F238E27FC236}">
                <a16:creationId xmlns:a16="http://schemas.microsoft.com/office/drawing/2014/main" id="{1AC1060F-CC3E-4EBF-921D-AB47CA4B639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6">
            <a:extLst>
              <a:ext uri="{FF2B5EF4-FFF2-40B4-BE49-F238E27FC236}">
                <a16:creationId xmlns:a16="http://schemas.microsoft.com/office/drawing/2014/main" id="{475E8B7B-BCAA-4665-8361-F5310F53715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7">
            <a:extLst>
              <a:ext uri="{FF2B5EF4-FFF2-40B4-BE49-F238E27FC236}">
                <a16:creationId xmlns:a16="http://schemas.microsoft.com/office/drawing/2014/main" id="{542ADB2A-1C53-4E57-A762-4E3AD85FFBD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55CEB6-FA35-47DE-8187-5D54B600E43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3210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F61076-E184-4A38-B46F-4AC3A766B3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115556-0F5B-4151-89EF-18726DBF22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C06F66-269C-4981-BC20-0E8DF775D6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5">
            <a:extLst>
              <a:ext uri="{FF2B5EF4-FFF2-40B4-BE49-F238E27FC236}">
                <a16:creationId xmlns:a16="http://schemas.microsoft.com/office/drawing/2014/main" id="{1AC1060F-CC3E-4EBF-921D-AB47CA4B639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6">
            <a:extLst>
              <a:ext uri="{FF2B5EF4-FFF2-40B4-BE49-F238E27FC236}">
                <a16:creationId xmlns:a16="http://schemas.microsoft.com/office/drawing/2014/main" id="{475E8B7B-BCAA-4665-8361-F5310F53715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7">
            <a:extLst>
              <a:ext uri="{FF2B5EF4-FFF2-40B4-BE49-F238E27FC236}">
                <a16:creationId xmlns:a16="http://schemas.microsoft.com/office/drawing/2014/main" id="{542ADB2A-1C53-4E57-A762-4E3AD85FFBD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3F6C62-6BF2-4AA9-8DC5-632221AC55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2009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25137-5DA9-42FC-ACF0-A85A51DECD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D3A831-EC50-4B57-A7DC-793D047ECE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72D6AA-553B-4443-B550-76C66F9EF9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782482B-8E1B-415C-9AC3-16307135AB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D2D9545-27CC-4F72-82E0-598856C8771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5">
            <a:extLst>
              <a:ext uri="{FF2B5EF4-FFF2-40B4-BE49-F238E27FC236}">
                <a16:creationId xmlns:a16="http://schemas.microsoft.com/office/drawing/2014/main" id="{1AC1060F-CC3E-4EBF-921D-AB47CA4B639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6">
            <a:extLst>
              <a:ext uri="{FF2B5EF4-FFF2-40B4-BE49-F238E27FC236}">
                <a16:creationId xmlns:a16="http://schemas.microsoft.com/office/drawing/2014/main" id="{475E8B7B-BCAA-4665-8361-F5310F53715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7">
            <a:extLst>
              <a:ext uri="{FF2B5EF4-FFF2-40B4-BE49-F238E27FC236}">
                <a16:creationId xmlns:a16="http://schemas.microsoft.com/office/drawing/2014/main" id="{542ADB2A-1C53-4E57-A762-4E3AD85FFBD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43A1FC-01DA-45E1-9432-2D1908279D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7707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448D80-453E-495B-B990-74C0147083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5">
            <a:extLst>
              <a:ext uri="{FF2B5EF4-FFF2-40B4-BE49-F238E27FC236}">
                <a16:creationId xmlns:a16="http://schemas.microsoft.com/office/drawing/2014/main" id="{1AC1060F-CC3E-4EBF-921D-AB47CA4B639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6">
            <a:extLst>
              <a:ext uri="{FF2B5EF4-FFF2-40B4-BE49-F238E27FC236}">
                <a16:creationId xmlns:a16="http://schemas.microsoft.com/office/drawing/2014/main" id="{475E8B7B-BCAA-4665-8361-F5310F53715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7">
            <a:extLst>
              <a:ext uri="{FF2B5EF4-FFF2-40B4-BE49-F238E27FC236}">
                <a16:creationId xmlns:a16="http://schemas.microsoft.com/office/drawing/2014/main" id="{542ADB2A-1C53-4E57-A762-4E3AD85FFBD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10A74D-0118-4FC8-B4FA-8038B682704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3335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5">
            <a:extLst>
              <a:ext uri="{FF2B5EF4-FFF2-40B4-BE49-F238E27FC236}">
                <a16:creationId xmlns:a16="http://schemas.microsoft.com/office/drawing/2014/main" id="{1AC1060F-CC3E-4EBF-921D-AB47CA4B639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6">
            <a:extLst>
              <a:ext uri="{FF2B5EF4-FFF2-40B4-BE49-F238E27FC236}">
                <a16:creationId xmlns:a16="http://schemas.microsoft.com/office/drawing/2014/main" id="{475E8B7B-BCAA-4665-8361-F5310F53715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7">
            <a:extLst>
              <a:ext uri="{FF2B5EF4-FFF2-40B4-BE49-F238E27FC236}">
                <a16:creationId xmlns:a16="http://schemas.microsoft.com/office/drawing/2014/main" id="{542ADB2A-1C53-4E57-A762-4E3AD85FFBD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ECF608-80E1-4607-9C37-4F673C1B094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3348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C06973-B47B-4B5F-967E-4086765DD8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1EDF21-82BF-462D-ADBF-2BC0213C45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57967C-AAB8-42D8-B8BF-507E24F255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5">
            <a:extLst>
              <a:ext uri="{FF2B5EF4-FFF2-40B4-BE49-F238E27FC236}">
                <a16:creationId xmlns:a16="http://schemas.microsoft.com/office/drawing/2014/main" id="{1AC1060F-CC3E-4EBF-921D-AB47CA4B639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6">
            <a:extLst>
              <a:ext uri="{FF2B5EF4-FFF2-40B4-BE49-F238E27FC236}">
                <a16:creationId xmlns:a16="http://schemas.microsoft.com/office/drawing/2014/main" id="{475E8B7B-BCAA-4665-8361-F5310F53715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7">
            <a:extLst>
              <a:ext uri="{FF2B5EF4-FFF2-40B4-BE49-F238E27FC236}">
                <a16:creationId xmlns:a16="http://schemas.microsoft.com/office/drawing/2014/main" id="{542ADB2A-1C53-4E57-A762-4E3AD85FFBD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D42646-0F69-446F-81ED-8AE3750F7A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2532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35A672-D1F4-4862-AF9D-EE611193C2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4AD0E86-926D-4D94-8C90-60DE07D31D5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42F077-A77C-4810-A0E7-34101E7810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5">
            <a:extLst>
              <a:ext uri="{FF2B5EF4-FFF2-40B4-BE49-F238E27FC236}">
                <a16:creationId xmlns:a16="http://schemas.microsoft.com/office/drawing/2014/main" id="{1AC1060F-CC3E-4EBF-921D-AB47CA4B639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6">
            <a:extLst>
              <a:ext uri="{FF2B5EF4-FFF2-40B4-BE49-F238E27FC236}">
                <a16:creationId xmlns:a16="http://schemas.microsoft.com/office/drawing/2014/main" id="{475E8B7B-BCAA-4665-8361-F5310F53715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7">
            <a:extLst>
              <a:ext uri="{FF2B5EF4-FFF2-40B4-BE49-F238E27FC236}">
                <a16:creationId xmlns:a16="http://schemas.microsoft.com/office/drawing/2014/main" id="{542ADB2A-1C53-4E57-A762-4E3AD85FFBD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1D6615-3B45-4E5E-8F6C-6E83CB2CA6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7749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1032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1039" name="Group 4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1070" name="Line 5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1" name="Line 6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2" name="Line 7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3" name="Line 8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4" name="Line 9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5" name="Line 10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6" name="Line 11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7" name="Line 12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8" name="Line 13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9" name="Line 14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0" name="Line 15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1" name="Line 16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2" name="Line 17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3" name="Line 18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4" name="Line 19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5" name="Line 20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6" name="Line 21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7" name="Line 22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8" name="Line 23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9" name="Line 24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90" name="Line 25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91" name="Line 26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040" name="Group 27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1041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2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3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4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5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6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7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8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9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0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1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2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3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4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5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6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7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8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9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0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1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2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3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4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5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6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7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8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9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1033" name="Rectangle 57" descr="60%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blipFill dpi="0" rotWithShape="0">
              <a:blip r:embed="rId13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34" name="Line 58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35" name="Group 59"/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1036" name="Line 60"/>
              <p:cNvSpPr>
                <a:spLocks noChangeShapeType="1"/>
              </p:cNvSpPr>
              <p:nvPr/>
            </p:nvSpPr>
            <p:spPr bwMode="ltGray">
              <a:xfrm flipH="1">
                <a:off x="96" y="1037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7" name="Line 61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8" name="Arc 62"/>
              <p:cNvSpPr>
                <a:spLocks/>
              </p:cNvSpPr>
              <p:nvPr/>
            </p:nvSpPr>
            <p:spPr bwMode="ltGray">
              <a:xfrm flipH="1">
                <a:off x="217" y="916"/>
                <a:ext cx="239" cy="239"/>
              </a:xfrm>
              <a:custGeom>
                <a:avLst/>
                <a:gdLst>
                  <a:gd name="T0" fmla="*/ 117 w 43195"/>
                  <a:gd name="T1" fmla="*/ 0 h 43200"/>
                  <a:gd name="T2" fmla="*/ 0 w 43195"/>
                  <a:gd name="T3" fmla="*/ 122 h 43200"/>
                  <a:gd name="T4" fmla="*/ 119 w 43195"/>
                  <a:gd name="T5" fmla="*/ 12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0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0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027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6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51265" name="Rectangle 65">
            <a:extLst>
              <a:ext uri="{FF2B5EF4-FFF2-40B4-BE49-F238E27FC236}">
                <a16:creationId xmlns:a16="http://schemas.microsoft.com/office/drawing/2014/main" id="{1AC1060F-CC3E-4EBF-921D-AB47CA4B639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1266" name="Rectangle 66">
            <a:extLst>
              <a:ext uri="{FF2B5EF4-FFF2-40B4-BE49-F238E27FC236}">
                <a16:creationId xmlns:a16="http://schemas.microsoft.com/office/drawing/2014/main" id="{475E8B7B-BCAA-4665-8361-F5310F53715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1267" name="Rectangle 67">
            <a:extLst>
              <a:ext uri="{FF2B5EF4-FFF2-40B4-BE49-F238E27FC236}">
                <a16:creationId xmlns:a16="http://schemas.microsoft.com/office/drawing/2014/main" id="{542ADB2A-1C53-4E57-A762-4E3AD85FFBD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24B9EEC6-3EC6-4AAE-99D1-C9FFADDEFEF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Wingdings" panose="05000000000000000000" pitchFamily="2" charset="2"/>
        <a:buBlip>
          <a:blip r:embed="rId14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anose="05000000000000000000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anose="05000000000000000000" pitchFamily="2" charset="2"/>
        <a:buChar char="w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Chapter 17: Viruses and Bacteria</a:t>
            </a:r>
          </a:p>
        </p:txBody>
      </p:sp>
      <p:sp>
        <p:nvSpPr>
          <p:cNvPr id="409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Section 1: Viruses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Infection</a:t>
            </a:r>
          </a:p>
        </p:txBody>
      </p:sp>
      <p:sp>
        <p:nvSpPr>
          <p:cNvPr id="1331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3000" smtClean="0"/>
              <a:t>A virus is activated by chance contact with the right kind of host cell</a:t>
            </a:r>
          </a:p>
          <a:p>
            <a:pPr eaLnBrk="1" hangingPunct="1"/>
            <a:r>
              <a:rPr lang="en-US" altLang="en-US" sz="3000" smtClean="0"/>
              <a:t>In the case of the T4, molecules on its tail fibers attach to the surface of a bacterium</a:t>
            </a:r>
          </a:p>
          <a:p>
            <a:pPr eaLnBrk="1" hangingPunct="1"/>
            <a:r>
              <a:rPr lang="en-US" altLang="en-US" sz="3000" smtClean="0"/>
              <a:t>The virus then injects its DNA into the cell</a:t>
            </a:r>
          </a:p>
          <a:p>
            <a:pPr eaLnBrk="1" hangingPunct="1"/>
            <a:r>
              <a:rPr lang="en-US" altLang="en-US" sz="3000" smtClean="0"/>
              <a:t>In most cases, the compete virus particle itself never enters the cell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Growth</a:t>
            </a:r>
          </a:p>
        </p:txBody>
      </p:sp>
      <p:sp>
        <p:nvSpPr>
          <p:cNvPr id="1433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Soon after entering the host cell, the DNA of the virus goes into action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In most cases, the host cell cannot tell the difference between its own DNA and the DNA of the virus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Consequently, the very same enzyme RNA polymerase that makes mRNA from the cell’s own DNA begins to make mRNA from the genes of the virus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Shuts down and takes over the infected host cell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Replication</a:t>
            </a:r>
          </a:p>
        </p:txBody>
      </p:sp>
      <p:sp>
        <p:nvSpPr>
          <p:cNvPr id="1536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As the virus takes over, it uses the materials of the host cell to make thousands of copies of its own protein coat and DNA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Soon the host cell becomes filled with hundreds of viral DNA molecules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During the final stage of reproduction, the DNA molecules serve as the starting points around which new virus particles are assembled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Before long, the infected cell lyses and releases hundreds of virus particles that may now infect other cells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Because the host cell is lysed and destroyed, this process is called a </a:t>
            </a:r>
            <a:r>
              <a:rPr lang="en-US" altLang="en-US" sz="2400" b="1" i="1" u="sng" smtClean="0"/>
              <a:t>lytic infection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Lysogenic Infection</a:t>
            </a:r>
          </a:p>
        </p:txBody>
      </p:sp>
      <p:sp>
        <p:nvSpPr>
          <p:cNvPr id="1638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Another way in which a virus infects a cell is known as a </a:t>
            </a:r>
            <a:r>
              <a:rPr lang="en-US" altLang="en-US" sz="2800" b="1" i="1" u="sng" smtClean="0"/>
              <a:t>lysogenic infection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In a lysogenic infection, the virus does not reproduce and lyse its host cell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Instead, the DNA of the virus enters the cell and is inserted into the DNA of the host cell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Once inserted into the host cell’s DNA, the viral DNA is known as a </a:t>
            </a:r>
            <a:r>
              <a:rPr lang="en-US" altLang="en-US" sz="2800" b="1" i="1" u="sng" smtClean="0"/>
              <a:t>prophage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The prophage may remain part of the DNA of the host cell for many generations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Prophage Activity</a:t>
            </a:r>
          </a:p>
        </p:txBody>
      </p:sp>
      <p:sp>
        <p:nvSpPr>
          <p:cNvPr id="1741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500" smtClean="0"/>
              <a:t>The presence of the prophage can block the entry of other viruses into the cell and may even add useful DNA to the host cell’s DNA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500" smtClean="0"/>
              <a:t>A virus may not stay in the prophage form indefinitely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500" smtClean="0"/>
              <a:t>Eventually, the DNA of the prophage will become active, remove itself from the DNA of the host cell, and direct the synthesis of new virus particles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500" smtClean="0"/>
              <a:t>A series of genes in the prophage itself maintains the lysogenic state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500" smtClean="0"/>
              <a:t>Factors such as sudden changes in temperature and availability of nutrients can turn on these genes and activate the virus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Retroviruses</a:t>
            </a:r>
          </a:p>
        </p:txBody>
      </p:sp>
      <p:sp>
        <p:nvSpPr>
          <p:cNvPr id="1843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One important class of viruses are the </a:t>
            </a:r>
            <a:r>
              <a:rPr lang="en-US" altLang="en-US" sz="2400" b="1" i="1" u="sng" smtClean="0"/>
              <a:t>retroviruses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Retroviruses contain RNA as their genetic information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When retroviruses infect a cell, they produce a DNA copy of their RNA genes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This DNA, much like a prophage, is inserted into the DNA of the host cell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Retroviruses received their name from the fact that their genetic information is copied backward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From RNA to DNA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Retroviruses are responsible for some types of cancer in animals and humans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One type of retrovirus produces a disease called AIDS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7132638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68241" rIns="182505" bIns="68241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19460" name="Picture 4" descr="lysogenic_cycle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Viruses and Living Cells</a:t>
            </a:r>
          </a:p>
        </p:txBody>
      </p:sp>
      <p:sp>
        <p:nvSpPr>
          <p:cNvPr id="2048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3000" smtClean="0"/>
              <a:t>Viruses must infect living cells in order to carry out their functions of growth and reproduction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000" smtClean="0"/>
              <a:t>They also depend upon their hosts for respiration, nutrition, and all of the other functions that occur in living things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000" smtClean="0"/>
              <a:t>Viruses are </a:t>
            </a:r>
            <a:r>
              <a:rPr lang="en-US" altLang="en-US" sz="3000" b="1" i="1" u="sng" smtClean="0"/>
              <a:t>parasites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3000" smtClean="0"/>
              <a:t>Depends entirely upon another living organism for its existence in such a way that it harms that organism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Viruses and Living Cells</a:t>
            </a:r>
          </a:p>
        </p:txBody>
      </p:sp>
      <p:sp>
        <p:nvSpPr>
          <p:cNvPr id="2150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3000" smtClean="0"/>
              <a:t>Because it is possible to study the genes that viruses bring into cells when they infect them, viruses have been extremely valuable in genetic research</a:t>
            </a:r>
          </a:p>
          <a:p>
            <a:pPr eaLnBrk="1" hangingPunct="1"/>
            <a:r>
              <a:rPr lang="en-US" altLang="en-US" sz="3000" smtClean="0"/>
              <a:t>Some viruses are now being used in gene therapy</a:t>
            </a:r>
          </a:p>
          <a:p>
            <a:pPr eaLnBrk="1" hangingPunct="1"/>
            <a:r>
              <a:rPr lang="en-US" altLang="en-US" sz="3000" smtClean="0"/>
              <a:t>It is possible that modified viruses may one day be routine medical tools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Origin of Viruses</a:t>
            </a:r>
          </a:p>
        </p:txBody>
      </p:sp>
      <p:sp>
        <p:nvSpPr>
          <p:cNvPr id="2253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600" smtClean="0"/>
              <a:t>Although viruses are smaller and simpler than the smallest cells, they could not have been much like the first living things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600" smtClean="0"/>
              <a:t>Viruses are completely dependent upon living cells for growth and reproduction, and they cannot live outside their host cells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600" smtClean="0"/>
              <a:t>It seems more likely that viruses developed after living cells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600" smtClean="0"/>
              <a:t>In fact, the first viruses may have evolved from the genetic material of living cells and have continued to evolve, along with the cells they infect, over billions of years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Viruses</a:t>
            </a:r>
          </a:p>
        </p:txBody>
      </p:sp>
      <p:sp>
        <p:nvSpPr>
          <p:cNvPr id="512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500" smtClean="0"/>
              <a:t>The word virus comes from the Latin language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500" smtClean="0"/>
              <a:t>“Poison”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500" smtClean="0"/>
              <a:t>About 100 years ago in what is now Ukraine, an epidemic of tobacco mosaic disease occurred that seriously threatened the tobacco crop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500" smtClean="0"/>
              <a:t>The disease-causing nature of the juice from infected tobacco leaves was discovered by the Russian biologist Dimitri Iwanowski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500" smtClean="0"/>
              <a:t>A few years later, the Dutch scientist Martinus Beijerinck determined that tiny particles in the juice caused the disease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500" b="1" i="1" u="sng" smtClean="0"/>
              <a:t>Viruses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Diseases Caused by Viruses and Bacteria</a:t>
            </a:r>
          </a:p>
        </p:txBody>
      </p:sp>
      <p:sp>
        <p:nvSpPr>
          <p:cNvPr id="2355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3000" smtClean="0"/>
              <a:t>Only a small number of viruses and bacteria are capable of producing disease in humans</a:t>
            </a:r>
          </a:p>
          <a:p>
            <a:pPr eaLnBrk="1" hangingPunct="1"/>
            <a:r>
              <a:rPr lang="en-US" altLang="en-US" sz="3000" smtClean="0"/>
              <a:t>Despite their small numbers, these </a:t>
            </a:r>
            <a:r>
              <a:rPr lang="en-US" altLang="en-US" sz="3000" b="1" i="1" u="sng" smtClean="0"/>
              <a:t>pathogens</a:t>
            </a:r>
            <a:r>
              <a:rPr lang="en-US" altLang="en-US" sz="3000" smtClean="0"/>
              <a:t>, or disease-producing agents, are responsible for much human suffering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Viruses and Disease</a:t>
            </a:r>
          </a:p>
        </p:txBody>
      </p:sp>
      <p:sp>
        <p:nvSpPr>
          <p:cNvPr id="2457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b="1" smtClean="0"/>
              <a:t>Viruses are the cause of such human disease as smallpox, polio, measles, AIDS, mumps, influenza, yellow fever, rabies, and the common cold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In most viral infections, viruses attack cells of the body in the same way that the T4 bacteriophage attacks </a:t>
            </a:r>
            <a:r>
              <a:rPr lang="en-US" altLang="en-US" sz="2800" i="1" smtClean="0"/>
              <a:t>E. coli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As the virus reproduces, it destroys the cell that it infects, causing the symptoms of the disease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Vaccines provide immunity to the disease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Interferons</a:t>
            </a:r>
          </a:p>
        </p:txBody>
      </p:sp>
      <p:sp>
        <p:nvSpPr>
          <p:cNvPr id="2560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One possible approach in the treatment of viral diseases is the use of substances called interferons</a:t>
            </a:r>
          </a:p>
          <a:p>
            <a:pPr lvl="1" eaLnBrk="1" hangingPunct="1"/>
            <a:r>
              <a:rPr lang="en-US" altLang="en-US" smtClean="0"/>
              <a:t>Small proteins that are produced by the body’s cells when the cells are infected by a virus</a:t>
            </a:r>
          </a:p>
          <a:p>
            <a:pPr lvl="1" eaLnBrk="1" hangingPunct="1"/>
            <a:r>
              <a:rPr lang="en-US" altLang="en-US" smtClean="0"/>
              <a:t>Make it more difficult for the viruses to infect other cells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Cancer</a:t>
            </a:r>
          </a:p>
        </p:txBody>
      </p:sp>
      <p:sp>
        <p:nvSpPr>
          <p:cNvPr id="2662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3000" smtClean="0"/>
              <a:t>Certain viruses cause cancer in animals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3000" smtClean="0"/>
              <a:t>Oncogenic viruses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3000" smtClean="0"/>
              <a:t>Rous sarcoma virus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en-US" sz="3000" smtClean="0"/>
              <a:t>Discovered by Peyton Rous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en-US" sz="3000" smtClean="0"/>
              <a:t>Causes cancer in chickens and other domestic fowl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en-US" sz="3000" smtClean="0"/>
              <a:t>Adds certain genes to the infected cell that seem to turn it into a cancer cell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Bacteria and Disease</a:t>
            </a:r>
          </a:p>
        </p:txBody>
      </p:sp>
      <p:sp>
        <p:nvSpPr>
          <p:cNvPr id="2765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/>
              <a:t>There are only a few bacteria that produce disease</a:t>
            </a:r>
          </a:p>
          <a:p>
            <a:pPr eaLnBrk="1" hangingPunct="1"/>
            <a:r>
              <a:rPr lang="en-US" altLang="en-US" sz="2800" smtClean="0"/>
              <a:t>Some of the diseases caused by pathogenic bacteria include diphtheria, tuberculosis, typhoid fever, tetanus, Hansen disease, syphilis, cholera, and bubonic plague</a:t>
            </a:r>
          </a:p>
          <a:p>
            <a:pPr lvl="1" eaLnBrk="1" hangingPunct="1"/>
            <a:r>
              <a:rPr lang="en-US" altLang="en-US" sz="2400" smtClean="0"/>
              <a:t>Can damage the cells and tissues of the infected organism directly</a:t>
            </a:r>
          </a:p>
          <a:p>
            <a:pPr lvl="1" eaLnBrk="1" hangingPunct="1"/>
            <a:r>
              <a:rPr lang="en-US" altLang="en-US" sz="2400" smtClean="0"/>
              <a:t>May release toxins that travel throughout the body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Bacteria and Disease</a:t>
            </a:r>
          </a:p>
        </p:txBody>
      </p:sp>
      <p:sp>
        <p:nvSpPr>
          <p:cNvPr id="2867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3000" smtClean="0"/>
              <a:t>If an infection does occur, however, there are many more effective measures to fight the infection if it is bacterial than if it is viral</a:t>
            </a:r>
          </a:p>
          <a:p>
            <a:pPr lvl="1" eaLnBrk="1" hangingPunct="1"/>
            <a:r>
              <a:rPr lang="en-US" altLang="en-US" sz="3000" b="1" i="1" u="sng" smtClean="0"/>
              <a:t>Antibiotics</a:t>
            </a:r>
          </a:p>
          <a:p>
            <a:pPr lvl="2" eaLnBrk="1" hangingPunct="1"/>
            <a:r>
              <a:rPr lang="en-US" altLang="en-US" sz="3000" smtClean="0"/>
              <a:t>Attack and destroy bacteria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Controlling Bacteria</a:t>
            </a:r>
          </a:p>
        </p:txBody>
      </p:sp>
      <p:sp>
        <p:nvSpPr>
          <p:cNvPr id="2969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3000" smtClean="0"/>
              <a:t>Although most bacteria are harmless and many are beneficial, the risks of bacterial infection are great enough to warrant efforts to control bacterial growth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3" descr="tobac3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81000"/>
            <a:ext cx="48006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5" descr="em_tmv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3886200"/>
            <a:ext cx="3886200" cy="272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8" name="Text Box 6"/>
          <p:cNvSpPr txBox="1">
            <a:spLocks noChangeArrowheads="1"/>
          </p:cNvSpPr>
          <p:nvPr/>
        </p:nvSpPr>
        <p:spPr bwMode="auto">
          <a:xfrm>
            <a:off x="457200" y="3886200"/>
            <a:ext cx="41910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Tobacco mosaic virus (TMV) causes the leaves of tobacco plants to develop a pattern of spots called a mosaic.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What is a Virus?</a:t>
            </a:r>
          </a:p>
        </p:txBody>
      </p:sp>
      <p:sp>
        <p:nvSpPr>
          <p:cNvPr id="717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3000" smtClean="0"/>
              <a:t>Viruses have distinct structures that are complex and fascinating</a:t>
            </a:r>
          </a:p>
          <a:p>
            <a:pPr eaLnBrk="1" hangingPunct="1"/>
            <a:r>
              <a:rPr lang="en-US" altLang="en-US" sz="3000" b="1" smtClean="0"/>
              <a:t>A virus is a noncellular particle made up of genetic material and protein that can invade living cells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Structure of a Virus</a:t>
            </a:r>
          </a:p>
        </p:txBody>
      </p:sp>
      <p:sp>
        <p:nvSpPr>
          <p:cNvPr id="819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3000" smtClean="0"/>
              <a:t>A typical virus is composed of a core of nucleic acid surrounded by a protein coat called a capsid</a:t>
            </a:r>
          </a:p>
          <a:p>
            <a:pPr eaLnBrk="1" hangingPunct="1"/>
            <a:r>
              <a:rPr lang="en-US" altLang="en-US" sz="3000" smtClean="0"/>
              <a:t>The capsid protects the nucleic acid core</a:t>
            </a:r>
          </a:p>
          <a:p>
            <a:pPr eaLnBrk="1" hangingPunct="1"/>
            <a:r>
              <a:rPr lang="en-US" altLang="en-US" sz="3000" smtClean="0"/>
              <a:t>The nucleic acid core is either DNA or RNA but never both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Structure of a Virus</a:t>
            </a:r>
          </a:p>
        </p:txBody>
      </p:sp>
      <p:sp>
        <p:nvSpPr>
          <p:cNvPr id="921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3000" smtClean="0"/>
              <a:t>A more complex structure occurs in certain viruses known as </a:t>
            </a:r>
            <a:r>
              <a:rPr lang="en-US" altLang="en-US" sz="3000" b="1" i="1" u="sng" smtClean="0"/>
              <a:t>bacteriophages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3000" smtClean="0"/>
              <a:t>Viruses that invade bacteria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000" smtClean="0"/>
              <a:t>A bacteriophage has a head region, composed of a capsid (protein coat), a nucleic acid core, and a tail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000" smtClean="0"/>
              <a:t>Bacteriophages are interesting and relatively easy to study because their hosts multiply quickly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000" smtClean="0"/>
              <a:t>Viruses come in a variety of shapes and sizes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3" descr="structure%20of%20bacterioph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81000"/>
            <a:ext cx="3246438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Picture 5" descr="BacteriophageT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286000"/>
            <a:ext cx="4206875" cy="424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4" name="Text Box 6"/>
          <p:cNvSpPr txBox="1">
            <a:spLocks noChangeArrowheads="1"/>
          </p:cNvSpPr>
          <p:nvPr/>
        </p:nvSpPr>
        <p:spPr bwMode="auto">
          <a:xfrm>
            <a:off x="381000" y="4114800"/>
            <a:ext cx="4038600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A bacteriophage is a virus that infects bacteria. Compare the structures shown in the diagram of the bacteriophage to those in an actual bacteriophage.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Specificity of a Virus</a:t>
            </a:r>
          </a:p>
        </p:txBody>
      </p:sp>
      <p:sp>
        <p:nvSpPr>
          <p:cNvPr id="1126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3000" smtClean="0"/>
              <a:t>Usually, specific viruses will infect specific organisms</a:t>
            </a:r>
          </a:p>
          <a:p>
            <a:pPr eaLnBrk="1" hangingPunct="1"/>
            <a:r>
              <a:rPr lang="en-US" altLang="en-US" sz="3000" smtClean="0"/>
              <a:t>There are some viruses that will infect only humans</a:t>
            </a:r>
          </a:p>
          <a:p>
            <a:pPr eaLnBrk="1" hangingPunct="1"/>
            <a:r>
              <a:rPr lang="en-US" altLang="en-US" sz="3000" smtClean="0"/>
              <a:t>Others may infect more than one animal group, such as rabies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Life Cycle of a Lytic Virus</a:t>
            </a:r>
          </a:p>
        </p:txBody>
      </p:sp>
      <p:sp>
        <p:nvSpPr>
          <p:cNvPr id="1229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3000" b="1" smtClean="0"/>
              <a:t>In order to reproduce, viruses must invade, or infect, a living host cell</a:t>
            </a:r>
            <a:endParaRPr lang="en-US" altLang="en-US" sz="3000" smtClean="0"/>
          </a:p>
          <a:p>
            <a:pPr eaLnBrk="1" hangingPunct="1"/>
            <a:r>
              <a:rPr lang="en-US" altLang="en-US" sz="3000" smtClean="0"/>
              <a:t>However, not all viruses invade living cells in exactly the same way</a:t>
            </a:r>
          </a:p>
          <a:p>
            <a:pPr eaLnBrk="1" hangingPunct="1"/>
            <a:r>
              <a:rPr lang="en-US" altLang="en-US" sz="3000" smtClean="0"/>
              <a:t>When T4 bacteriophages invade living cells, they cause cells to lyse, or burst</a:t>
            </a:r>
          </a:p>
          <a:p>
            <a:pPr lvl="1" eaLnBrk="1" hangingPunct="1"/>
            <a:r>
              <a:rPr lang="en-US" altLang="en-US" sz="3000" smtClean="0"/>
              <a:t>Lytic viruses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ueprint">
  <a:themeElements>
    <a:clrScheme name="Blueprint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Blueprin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defRPr>
        </a:defPPr>
      </a:lstStyle>
    </a:lnDef>
  </a:objectDefaults>
  <a:extraClrSchemeLst>
    <a:extraClrScheme>
      <a:clrScheme name="Blueprint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Designs\Blueprint.pot</Template>
  <TotalTime>240</TotalTime>
  <Words>1377</Words>
  <Application>Microsoft Office PowerPoint</Application>
  <PresentationFormat>On-screen Show (4:3)</PresentationFormat>
  <Paragraphs>114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Tahoma</vt:lpstr>
      <vt:lpstr>Arial</vt:lpstr>
      <vt:lpstr>Wingdings</vt:lpstr>
      <vt:lpstr>Calibri</vt:lpstr>
      <vt:lpstr>Blueprint</vt:lpstr>
      <vt:lpstr>Chapter 17: Viruses and Bacteria</vt:lpstr>
      <vt:lpstr>Viruses</vt:lpstr>
      <vt:lpstr>PowerPoint Presentation</vt:lpstr>
      <vt:lpstr>What is a Virus?</vt:lpstr>
      <vt:lpstr>Structure of a Virus</vt:lpstr>
      <vt:lpstr>Structure of a Virus</vt:lpstr>
      <vt:lpstr>PowerPoint Presentation</vt:lpstr>
      <vt:lpstr>Specificity of a Virus</vt:lpstr>
      <vt:lpstr>Life Cycle of a Lytic Virus</vt:lpstr>
      <vt:lpstr>Infection</vt:lpstr>
      <vt:lpstr>Growth</vt:lpstr>
      <vt:lpstr>Replication</vt:lpstr>
      <vt:lpstr>Lysogenic Infection</vt:lpstr>
      <vt:lpstr>Prophage Activity</vt:lpstr>
      <vt:lpstr>Retroviruses</vt:lpstr>
      <vt:lpstr>PowerPoint Presentation</vt:lpstr>
      <vt:lpstr>Viruses and Living Cells</vt:lpstr>
      <vt:lpstr>Viruses and Living Cells</vt:lpstr>
      <vt:lpstr>Origin of Viruses</vt:lpstr>
      <vt:lpstr>Diseases Caused by Viruses and Bacteria</vt:lpstr>
      <vt:lpstr>Viruses and Disease</vt:lpstr>
      <vt:lpstr>Interferons</vt:lpstr>
      <vt:lpstr>Cancer</vt:lpstr>
      <vt:lpstr>Bacteria and Disease</vt:lpstr>
      <vt:lpstr>Bacteria and Disease</vt:lpstr>
      <vt:lpstr>Controlling Bacteria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17: Viruses and Bacteria</dc:title>
  <dc:creator>Student</dc:creator>
  <cp:lastModifiedBy>Jones Malissa S</cp:lastModifiedBy>
  <cp:revision>11</cp:revision>
  <dcterms:created xsi:type="dcterms:W3CDTF">2009-05-07T14:39:50Z</dcterms:created>
  <dcterms:modified xsi:type="dcterms:W3CDTF">2019-03-17T16:28:20Z</dcterms:modified>
</cp:coreProperties>
</file>